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435" r:id="rId2"/>
    <p:sldId id="474" r:id="rId3"/>
    <p:sldId id="458" r:id="rId4"/>
    <p:sldId id="529" r:id="rId5"/>
    <p:sldId id="524" r:id="rId6"/>
    <p:sldId id="523" r:id="rId7"/>
    <p:sldId id="572" r:id="rId8"/>
    <p:sldId id="521" r:id="rId9"/>
    <p:sldId id="491" r:id="rId10"/>
    <p:sldId id="503" r:id="rId11"/>
    <p:sldId id="552" r:id="rId12"/>
    <p:sldId id="551" r:id="rId13"/>
    <p:sldId id="600" r:id="rId14"/>
    <p:sldId id="553" r:id="rId15"/>
    <p:sldId id="554" r:id="rId16"/>
    <p:sldId id="573" r:id="rId17"/>
    <p:sldId id="519" r:id="rId18"/>
    <p:sldId id="518" r:id="rId19"/>
    <p:sldId id="559" r:id="rId20"/>
    <p:sldId id="560" r:id="rId21"/>
    <p:sldId id="561" r:id="rId22"/>
    <p:sldId id="574" r:id="rId23"/>
    <p:sldId id="575" r:id="rId24"/>
    <p:sldId id="576" r:id="rId25"/>
    <p:sldId id="577" r:id="rId26"/>
    <p:sldId id="578" r:id="rId27"/>
    <p:sldId id="579" r:id="rId28"/>
    <p:sldId id="582" r:id="rId29"/>
    <p:sldId id="584" r:id="rId30"/>
    <p:sldId id="581" r:id="rId31"/>
    <p:sldId id="585" r:id="rId32"/>
    <p:sldId id="580" r:id="rId33"/>
    <p:sldId id="583" r:id="rId34"/>
    <p:sldId id="586" r:id="rId35"/>
    <p:sldId id="588" r:id="rId36"/>
    <p:sldId id="589" r:id="rId37"/>
    <p:sldId id="591" r:id="rId38"/>
    <p:sldId id="590" r:id="rId39"/>
    <p:sldId id="592" r:id="rId40"/>
    <p:sldId id="594" r:id="rId41"/>
    <p:sldId id="593" r:id="rId42"/>
    <p:sldId id="587" r:id="rId43"/>
    <p:sldId id="595" r:id="rId44"/>
    <p:sldId id="598" r:id="rId45"/>
    <p:sldId id="597" r:id="rId46"/>
    <p:sldId id="596" r:id="rId47"/>
    <p:sldId id="516" r:id="rId48"/>
    <p:sldId id="534" r:id="rId49"/>
    <p:sldId id="517" r:id="rId50"/>
    <p:sldId id="562" r:id="rId51"/>
    <p:sldId id="564" r:id="rId52"/>
    <p:sldId id="563" r:id="rId53"/>
    <p:sldId id="613" r:id="rId54"/>
    <p:sldId id="610" r:id="rId55"/>
    <p:sldId id="609" r:id="rId56"/>
    <p:sldId id="466" r:id="rId57"/>
    <p:sldId id="608" r:id="rId58"/>
    <p:sldId id="604" r:id="rId59"/>
    <p:sldId id="603" r:id="rId60"/>
    <p:sldId id="605" r:id="rId61"/>
    <p:sldId id="606" r:id="rId62"/>
    <p:sldId id="639" r:id="rId63"/>
    <p:sldId id="647" r:id="rId64"/>
    <p:sldId id="645" r:id="rId65"/>
    <p:sldId id="650" r:id="rId66"/>
    <p:sldId id="648" r:id="rId67"/>
    <p:sldId id="640" r:id="rId68"/>
    <p:sldId id="641" r:id="rId69"/>
    <p:sldId id="644" r:id="rId70"/>
    <p:sldId id="643" r:id="rId71"/>
    <p:sldId id="652" r:id="rId72"/>
    <p:sldId id="637" r:id="rId73"/>
  </p:sldIdLst>
  <p:sldSz cx="9144000" cy="6858000" type="screen4x3"/>
  <p:notesSz cx="7077075" cy="93630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DEDF"/>
    <a:srgbClr val="006600"/>
    <a:srgbClr val="BBEDE3"/>
    <a:srgbClr val="339966"/>
    <a:srgbClr val="FF0066"/>
    <a:srgbClr val="FF6600"/>
    <a:srgbClr val="FEF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38" autoAdjust="0"/>
  </p:normalViewPr>
  <p:slideViewPr>
    <p:cSldViewPr>
      <p:cViewPr varScale="1">
        <p:scale>
          <a:sx n="111" d="100"/>
          <a:sy n="111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66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C0449-15DB-46CD-92A1-A8DDF05668E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F45340-604D-4514-8D7D-AF132FADC15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10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6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68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12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13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9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14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5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15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3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16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3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17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7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18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8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19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8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6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20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56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94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22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77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23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9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24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69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25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11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26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52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27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650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28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33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29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9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30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09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551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32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56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33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51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34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899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35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90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36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26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37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06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38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1236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39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7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3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40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546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004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42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8986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43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458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44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852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45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65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46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1037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47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1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48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141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49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5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4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50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553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870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52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416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53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138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54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31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55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11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56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419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57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419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58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62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59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6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6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60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248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61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77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321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957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923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575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6979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850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87335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78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7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154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5995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044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45340-604D-4514-8D7D-AF132FADC155}" type="slidenum">
              <a:rPr lang="fr-FR" smtClean="0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65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8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3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82B2C-0ED0-4A8D-802A-FB89A2B90D8C}" type="slidenum">
              <a:rPr lang="fr-FR"/>
              <a:pPr/>
              <a:t>9</a:t>
            </a:fld>
            <a:endParaRPr lang="fr-FR"/>
          </a:p>
        </p:txBody>
      </p:sp>
      <p:sp>
        <p:nvSpPr>
          <p:cNvPr id="51507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835" tIns="43418" rIns="86835" bIns="4341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66800" y="457200"/>
            <a:ext cx="741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b="1" i="1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339966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–"/>
        <a:defRPr sz="2400">
          <a:solidFill>
            <a:schemeClr val="accent2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»"/>
        <a:defRPr sz="2400"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»"/>
        <a:defRPr sz="2400"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»"/>
        <a:defRPr sz="2400"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»"/>
        <a:defRPr sz="2400"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20000"/>
        </a:spcAft>
        <a:buChar char="»"/>
        <a:defRPr sz="2400">
          <a:solidFill>
            <a:schemeClr val="accent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79612" y="3068960"/>
            <a:ext cx="6696744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latin typeface="Assimilation" pitchFamily="2" charset="0"/>
              </a:rPr>
              <a:t>Cours Statistiques M2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latin typeface="Assimilation" pitchFamily="2" charset="0"/>
              </a:rPr>
              <a:t>Didactique </a:t>
            </a:r>
          </a:p>
        </p:txBody>
      </p:sp>
      <p:pic>
        <p:nvPicPr>
          <p:cNvPr id="4" name="Picture 3" descr="Aucun texte alternatif disponible.">
            <a:extLst>
              <a:ext uri="{FF2B5EF4-FFF2-40B4-BE49-F238E27FC236}">
                <a16:creationId xmlns:a16="http://schemas.microsoft.com/office/drawing/2014/main" id="{4263C96D-CB61-4905-9139-97ECC1F9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6632"/>
            <a:ext cx="2098624" cy="1289154"/>
          </a:xfrm>
          <a:prstGeom prst="rect">
            <a:avLst/>
          </a:prstGeom>
          <a:noFill/>
        </p:spPr>
      </p:pic>
      <p:pic>
        <p:nvPicPr>
          <p:cNvPr id="5" name="Picture 2" descr="Etablissement d&amp;#39;enseignement supérieur privé | | Institut Supérieur de  Sport et de l´Education Physique du Kef - ISSEPK - Kef">
            <a:extLst>
              <a:ext uri="{FF2B5EF4-FFF2-40B4-BE49-F238E27FC236}">
                <a16:creationId xmlns:a16="http://schemas.microsoft.com/office/drawing/2014/main" id="{9F36228F-25E9-4C3B-ACBE-FB480B81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22" y="260648"/>
            <a:ext cx="352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inférentielles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86C09-7D58-4DBB-AA1A-D0C08610AA1D}"/>
              </a:ext>
            </a:extLst>
          </p:cNvPr>
          <p:cNvSpPr txBox="1"/>
          <p:nvPr/>
        </p:nvSpPr>
        <p:spPr>
          <a:xfrm>
            <a:off x="251520" y="1340768"/>
            <a:ext cx="864096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tests sont des aspects fondamentaux de l'inférence statistique, et ils sont fréquemment utilisés pour distinguer les affirmations scientifiques du bruit statistique lors de l'interprétation des données expérimentales scientifiques.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hypothèses sont basées sur un échantillon de la population et sont des conjectures concernant un modèle statistique de la population.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fr-F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1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L'analyse de variance à un facteur : (</a:t>
            </a:r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facteur)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7FE96-1619-46E3-8DEE-635C00F9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L'analyse de variance à un facteur : (</a:t>
            </a:r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facteur)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4C4C9-43FF-4325-84E8-3BB1B929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144000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14D625-B5B8-4AA5-A8F3-CD118F106B19}"/>
              </a:ext>
            </a:extLst>
          </p:cNvPr>
          <p:cNvSpPr txBox="1"/>
          <p:nvPr/>
        </p:nvSpPr>
        <p:spPr>
          <a:xfrm>
            <a:off x="323528" y="162880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facteur: sortie SPSS des statistiques descriptives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7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008E0-6FFF-4C49-A868-A11FFD3C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342678"/>
            <a:ext cx="8856984" cy="37627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46FC5C5-A410-491C-9B3A-FB90B9BD95A4}"/>
              </a:ext>
            </a:extLst>
          </p:cNvPr>
          <p:cNvSpPr/>
          <p:nvPr/>
        </p:nvSpPr>
        <p:spPr>
          <a:xfrm>
            <a:off x="4551810" y="3122178"/>
            <a:ext cx="39604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95A52A-BBDA-46A5-B08C-D0671775B99D}"/>
              </a:ext>
            </a:extLst>
          </p:cNvPr>
          <p:cNvSpPr/>
          <p:nvPr/>
        </p:nvSpPr>
        <p:spPr>
          <a:xfrm>
            <a:off x="4550744" y="2694174"/>
            <a:ext cx="39604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FF0F0D-D204-4C70-A386-20EF4706CBA3}"/>
              </a:ext>
            </a:extLst>
          </p:cNvPr>
          <p:cNvSpPr/>
          <p:nvPr/>
        </p:nvSpPr>
        <p:spPr>
          <a:xfrm>
            <a:off x="6755424" y="2694174"/>
            <a:ext cx="39604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C295B6-F85F-4B27-B370-90B84F378943}"/>
              </a:ext>
            </a:extLst>
          </p:cNvPr>
          <p:cNvSpPr/>
          <p:nvPr/>
        </p:nvSpPr>
        <p:spPr>
          <a:xfrm>
            <a:off x="7308304" y="3429000"/>
            <a:ext cx="39604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BC36F-6F63-4AC2-A75E-5963E00B84F3}"/>
              </a:ext>
            </a:extLst>
          </p:cNvPr>
          <p:cNvSpPr txBox="1"/>
          <p:nvPr/>
        </p:nvSpPr>
        <p:spPr>
          <a:xfrm>
            <a:off x="275426" y="112835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facteur: sortie SPSS des résultats du test (valeurs de F sont non significatifs)</a:t>
            </a:r>
            <a:endParaRPr lang="en-US" sz="2400" dirty="0"/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F3AD3E06-3735-4121-8FA1-7528103625B4}"/>
              </a:ext>
            </a:extLst>
          </p:cNvPr>
          <p:cNvGrpSpPr>
            <a:grpSpLocks/>
          </p:cNvGrpSpPr>
          <p:nvPr/>
        </p:nvGrpSpPr>
        <p:grpSpPr bwMode="auto">
          <a:xfrm>
            <a:off x="4946787" y="5029200"/>
            <a:ext cx="1641437" cy="1828800"/>
            <a:chOff x="1440" y="2832"/>
            <a:chExt cx="1536" cy="1152"/>
          </a:xfrm>
        </p:grpSpPr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8BF5329D-078A-4236-A431-D38E501DA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880"/>
              <a:ext cx="1511" cy="989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n-US" sz="1600" dirty="0"/>
                <a:t>Somme</a:t>
              </a:r>
            </a:p>
            <a:p>
              <a:r>
                <a:rPr lang="fr-FR" altLang="en-US" sz="1600" dirty="0"/>
                <a:t>des carrés</a:t>
              </a:r>
            </a:p>
            <a:p>
              <a:r>
                <a:rPr lang="fr-FR" altLang="en-US" sz="1600" dirty="0"/>
                <a:t>divisée par</a:t>
              </a:r>
            </a:p>
            <a:p>
              <a:r>
                <a:rPr lang="fr-FR" altLang="en-US" sz="1600" dirty="0"/>
                <a:t>ddl. = variabilité</a:t>
              </a:r>
            </a:p>
            <a:p>
              <a:r>
                <a:rPr lang="fr-FR" altLang="en-US" sz="1600" dirty="0"/>
                <a:t>inter et intra.</a:t>
              </a:r>
            </a:p>
            <a:p>
              <a:r>
                <a:rPr lang="fr-FR" altLang="en-US" sz="1600" dirty="0"/>
                <a:t>Inter/intra</a:t>
              </a: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1BAFE32E-A2F1-44B1-BE62-879ECEC5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32"/>
              <a:ext cx="1488" cy="11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9066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38DCC-5B74-4BF5-9E5D-43F717FE2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01089"/>
            <a:ext cx="8419083" cy="3910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DB62C-251C-42F5-B732-72CEEF51D52B}"/>
              </a:ext>
            </a:extLst>
          </p:cNvPr>
          <p:cNvSpPr txBox="1"/>
          <p:nvPr/>
        </p:nvSpPr>
        <p:spPr>
          <a:xfrm>
            <a:off x="801070" y="1267509"/>
            <a:ext cx="8019402" cy="113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facteur: sortie SPSS des résultats du test (valeurs de F sont significatifs : un test post hoc est exigé)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C9B8FE-F4BF-4512-88A0-D0A72CD85D50}"/>
              </a:ext>
            </a:extLst>
          </p:cNvPr>
          <p:cNvCxnSpPr/>
          <p:nvPr/>
        </p:nvCxnSpPr>
        <p:spPr>
          <a:xfrm>
            <a:off x="7740352" y="4149080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44C0B7-93E7-46FD-AB9F-9DF0C2F1877D}"/>
              </a:ext>
            </a:extLst>
          </p:cNvPr>
          <p:cNvCxnSpPr/>
          <p:nvPr/>
        </p:nvCxnSpPr>
        <p:spPr>
          <a:xfrm>
            <a:off x="7740352" y="530120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7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</a:t>
            </a:r>
            <a:endParaRPr lang="fr-FR" dirty="0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1BAFE32E-A2F1-44B1-BE62-879ECEC5A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082" y="5029200"/>
            <a:ext cx="1590142" cy="182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E4F8DF5B-F070-4046-B484-F8126EC71AD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885950"/>
            <a:ext cx="8178800" cy="41719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400">
                <a:solidFill>
                  <a:schemeClr val="accent2"/>
                </a:solidFill>
                <a:latin typeface="+mn-lt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40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fr-FR" altLang="en-US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fr-FR" altLang="en-US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 le rapport de la variabilité inter sur la variabilité intra</a:t>
            </a:r>
          </a:p>
          <a:p>
            <a:r>
              <a:rPr lang="fr-FR" altLang="en-US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 = effet </a:t>
            </a:r>
          </a:p>
          <a:p>
            <a:r>
              <a:rPr lang="fr-FR" altLang="en-US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 = terme d ’erreur</a:t>
            </a:r>
          </a:p>
          <a:p>
            <a:r>
              <a:rPr lang="fr-FR" altLang="en-US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fr-FR" altLang="en-US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significative demande des comparaisons </a:t>
            </a:r>
            <a:r>
              <a:rPr lang="fr-FR" altLang="en-US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posteriori</a:t>
            </a:r>
            <a:r>
              <a:rPr lang="fr-FR" altLang="en-US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des tests post hoc</a:t>
            </a:r>
          </a:p>
        </p:txBody>
      </p:sp>
    </p:spTree>
    <p:extLst>
      <p:ext uri="{BB962C8B-B14F-4D97-AF65-F5344CB8AC3E}">
        <p14:creationId xmlns:p14="http://schemas.microsoft.com/office/powerpoint/2010/main" val="12623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</a:t>
            </a:r>
            <a:r>
              <a:rPr lang="fr-F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un facteur : présentation des différences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1DD33-C4D3-4579-9C77-5BB7059B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892480" cy="5344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50DE1-0055-423E-BABB-035D7F495DCE}"/>
              </a:ext>
            </a:extLst>
          </p:cNvPr>
          <p:cNvSpPr txBox="1"/>
          <p:nvPr/>
        </p:nvSpPr>
        <p:spPr>
          <a:xfrm>
            <a:off x="3251393" y="1923673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7BB128-BA43-40C7-83C1-4AFCD2B34838}"/>
              </a:ext>
            </a:extLst>
          </p:cNvPr>
          <p:cNvSpPr txBox="1"/>
          <p:nvPr/>
        </p:nvSpPr>
        <p:spPr>
          <a:xfrm>
            <a:off x="5652120" y="162880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854BFD-DEA7-4ED2-BA04-BDAC72D4E824}"/>
              </a:ext>
            </a:extLst>
          </p:cNvPr>
          <p:cNvCxnSpPr/>
          <p:nvPr/>
        </p:nvCxnSpPr>
        <p:spPr>
          <a:xfrm flipV="1">
            <a:off x="6732240" y="1764994"/>
            <a:ext cx="0" cy="422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73565-AA2D-46C9-A5D4-D53AFCDD8562}"/>
              </a:ext>
            </a:extLst>
          </p:cNvPr>
          <p:cNvCxnSpPr/>
          <p:nvPr/>
        </p:nvCxnSpPr>
        <p:spPr>
          <a:xfrm flipH="1">
            <a:off x="6084168" y="177281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38DC5-1372-4550-94F4-AE8F27D16DE9}"/>
              </a:ext>
            </a:extLst>
          </p:cNvPr>
          <p:cNvCxnSpPr>
            <a:cxnSpLocks/>
          </p:cNvCxnSpPr>
          <p:nvPr/>
        </p:nvCxnSpPr>
        <p:spPr>
          <a:xfrm flipH="1">
            <a:off x="2483768" y="1828855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A23E93-7A3B-40A4-BC9F-B2A0FB590B3B}"/>
              </a:ext>
            </a:extLst>
          </p:cNvPr>
          <p:cNvCxnSpPr/>
          <p:nvPr/>
        </p:nvCxnSpPr>
        <p:spPr>
          <a:xfrm>
            <a:off x="2483768" y="1828855"/>
            <a:ext cx="0" cy="825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FC14D3-31EF-411F-9F82-8002810DE0D4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483768" y="2123728"/>
            <a:ext cx="767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9ABDB0-0A99-4DC8-BA55-5B6C8D266C17}"/>
              </a:ext>
            </a:extLst>
          </p:cNvPr>
          <p:cNvCxnSpPr/>
          <p:nvPr/>
        </p:nvCxnSpPr>
        <p:spPr>
          <a:xfrm>
            <a:off x="3923928" y="212372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453B85-9E2D-479A-A575-81CA0D53F6F2}"/>
              </a:ext>
            </a:extLst>
          </p:cNvPr>
          <p:cNvSpPr txBox="1"/>
          <p:nvPr/>
        </p:nvSpPr>
        <p:spPr>
          <a:xfrm>
            <a:off x="1403648" y="632551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p&lt;0.05; ** p&lt;0.01</a:t>
            </a:r>
          </a:p>
        </p:txBody>
      </p:sp>
    </p:spTree>
    <p:extLst>
      <p:ext uri="{BB962C8B-B14F-4D97-AF65-F5344CB8AC3E}">
        <p14:creationId xmlns:p14="http://schemas.microsoft.com/office/powerpoint/2010/main" val="37697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Les tests post-hoc</a:t>
            </a:r>
            <a:endParaRPr 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3D30C-57B7-423C-A0FF-D30A63D1E733}"/>
              </a:ext>
            </a:extLst>
          </p:cNvPr>
          <p:cNvSpPr txBox="1"/>
          <p:nvPr/>
        </p:nvSpPr>
        <p:spPr>
          <a:xfrm>
            <a:off x="323528" y="1412776"/>
            <a:ext cx="8208912" cy="578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Les tests post-hoc</a:t>
            </a:r>
            <a:endParaRPr 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test Least Significative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(LSD)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Cette méthode simple permet de comparer  les moyennes deux à deux grâce au test de </a:t>
            </a:r>
            <a:r>
              <a:rPr lang="fr-FR" sz="24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Student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Méthode de Newman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Keuls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L'essentiel de ce test réside dans une approche séquentielle ou l'on teste les comparaisons entre paires en choisissant la valeur critique en se basant sur l'étendue de la comparaison.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test de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Tukey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Le test de </a:t>
            </a:r>
            <a:r>
              <a:rPr lang="fr-FR" sz="24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Tukey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utilise la même procédure du test de Newman-</a:t>
            </a:r>
            <a:r>
              <a:rPr lang="fr-FR" sz="24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Keuls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, mais la valeur critique choisie pour une étendue reste considérée pour les autres comparaisons.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5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Les tests post-hoc</a:t>
            </a:r>
            <a:endParaRPr 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E1B3F-7C3B-4DA1-9BDA-0C5F10776973}"/>
              </a:ext>
            </a:extLst>
          </p:cNvPr>
          <p:cNvSpPr txBox="1"/>
          <p:nvPr/>
        </p:nvSpPr>
        <p:spPr>
          <a:xfrm>
            <a:off x="179512" y="1340768"/>
            <a:ext cx="8784976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test de Duncan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NewRomanPSMT"/>
                <a:ea typeface="Calibri" panose="020F0502020204030204" pitchFamily="34" charset="0"/>
                <a:cs typeface="TimesNewRomanPSMT"/>
              </a:rPr>
              <a:t>C’est un test puissant qui 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suit la procédure du test de Newman-</a:t>
            </a:r>
            <a:r>
              <a:rPr lang="fr-FR" sz="24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Keuls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,  mais il utilise pour les valeurs critiques la table de Duncan.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test de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Dunnet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Il est généralement utilisé pour comparer des groupes expérimentaux à un groupe de </a:t>
            </a:r>
            <a:r>
              <a:rPr lang="fr-FR" sz="24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contôlr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Le test de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Scheffé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La méthode de </a:t>
            </a:r>
            <a:r>
              <a:rPr lang="fr-FR" sz="2400" dirty="0" err="1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Scheffé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se base sur les contrastes. La contraste est une somme pondérée de moyennes.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4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Les tests post-hoc</a:t>
            </a:r>
            <a:endParaRPr 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DCE40-1AC2-4816-8316-8F21794D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60848"/>
            <a:ext cx="9144000" cy="3779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4EB7E-F491-41D0-8AE8-7BB56C31240C}"/>
              </a:ext>
            </a:extLst>
          </p:cNvPr>
          <p:cNvSpPr txBox="1"/>
          <p:nvPr/>
        </p:nvSpPr>
        <p:spPr>
          <a:xfrm>
            <a:off x="1115616" y="13407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choix</a:t>
            </a:r>
            <a:r>
              <a:rPr lang="en-US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5C4092-77D0-4317-9106-567951407AED}"/>
              </a:ext>
            </a:extLst>
          </p:cNvPr>
          <p:cNvCxnSpPr>
            <a:stCxn id="5" idx="2"/>
          </p:cNvCxnSpPr>
          <p:nvPr/>
        </p:nvCxnSpPr>
        <p:spPr>
          <a:xfrm>
            <a:off x="4499992" y="1710100"/>
            <a:ext cx="1800200" cy="128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6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8208912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mesure est le processus d'association des nombres avec des grandeurs physiques et des phénomènes.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Autrement dit, elle est l'obtention de la grandeur d'une quantité par rapport à une norme convenue.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mesure est précisément la démarche par laquelle  on passe du monde théorique à celui de l’ opérationnalisation. </a:t>
            </a:r>
          </a:p>
        </p:txBody>
      </p:sp>
      <p:pic>
        <p:nvPicPr>
          <p:cNvPr id="3074" name="Picture 2" descr="Measuring Social Value">
            <a:extLst>
              <a:ext uri="{FF2B5EF4-FFF2-40B4-BE49-F238E27FC236}">
                <a16:creationId xmlns:a16="http://schemas.microsoft.com/office/drawing/2014/main" id="{9DA66476-F894-4AE1-A97A-B74A5E945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27">
            <a:off x="6228184" y="471172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8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Illustration graphique : 3 groupes</a:t>
            </a:r>
            <a:endParaRPr lang="en-US" sz="24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AEABB-089C-44F1-9AB1-5D8BA4FA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369"/>
            <a:ext cx="9144000" cy="48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09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Illustration graphique : trois groupes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07265-C513-49D8-B779-F2B7DD7B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8206"/>
            <a:ext cx="9144000" cy="55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9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9507"/>
            <a:ext cx="9144000" cy="1143000"/>
          </a:xfrm>
        </p:spPr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univariée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DCF2A-0882-47E4-AC51-F4577FB88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817"/>
            <a:ext cx="9144000" cy="37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univariée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A8AD5-3377-4D50-AF9C-E9038036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188"/>
            <a:ext cx="9144000" cy="40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4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univariée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B4271-B47B-4D49-83ED-0A48EE9BE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32856"/>
            <a:ext cx="712879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96E28-8A5E-4446-AEA9-CDFD72643C13}"/>
              </a:ext>
            </a:extLst>
          </p:cNvPr>
          <p:cNvSpPr txBox="1"/>
          <p:nvPr/>
        </p:nvSpPr>
        <p:spPr>
          <a:xfrm>
            <a:off x="827584" y="141277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Sortie SPSS Pour les </a:t>
            </a:r>
            <a:r>
              <a:rPr lang="en-US" dirty="0" err="1"/>
              <a:t>statistiques</a:t>
            </a:r>
            <a:r>
              <a:rPr lang="en-US" dirty="0"/>
              <a:t> </a:t>
            </a:r>
            <a:r>
              <a:rPr lang="en-US" dirty="0" err="1"/>
              <a:t>descriptives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3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univariée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49E38-F4E3-4BA5-AD43-8C618A794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132856"/>
            <a:ext cx="84010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univariée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4944E-1507-4862-A018-6AD260AB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0888"/>
            <a:ext cx="9144000" cy="322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5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covariance </a:t>
            </a:r>
            <a:r>
              <a:rPr lang="fr-FR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Ancova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0FAD5-9DA1-424A-9B74-DFB66CE2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56792"/>
            <a:ext cx="56673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0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covariance </a:t>
            </a:r>
            <a:r>
              <a:rPr lang="fr-FR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Ancova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DAAB6-FA48-468E-88EE-668EB098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952625"/>
            <a:ext cx="7143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7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covariance </a:t>
            </a:r>
            <a:r>
              <a:rPr lang="fr-FR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Ancova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68888-2872-414B-8F14-0A01488AC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82200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8208912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Par une mesure, on affecte un nombre ou un chiffre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la propriété  d'un concept.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portée et l'application de la mesure dépendent du contexte et de la discipline.</a:t>
            </a:r>
          </a:p>
          <a:p>
            <a:pPr algn="just">
              <a:lnSpc>
                <a:spcPct val="150000"/>
              </a:lnSpc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Ainsi s'opérationnalisent, par des mesures,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concepts (ou des construits)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abstraits (le concept de soi physique, la motivation, le Burnout, le « 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 »...)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Multivariée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97977-F610-4416-9518-1A68905D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676900" cy="4495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EEF5FB-0B07-4459-A4F0-0858212F2751}"/>
              </a:ext>
            </a:extLst>
          </p:cNvPr>
          <p:cNvSpPr/>
          <p:nvPr/>
        </p:nvSpPr>
        <p:spPr>
          <a:xfrm>
            <a:off x="3995936" y="1844824"/>
            <a:ext cx="187220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8B8795-7790-4C65-B2E2-649826E2449F}"/>
              </a:ext>
            </a:extLst>
          </p:cNvPr>
          <p:cNvSpPr/>
          <p:nvPr/>
        </p:nvSpPr>
        <p:spPr>
          <a:xfrm>
            <a:off x="3851920" y="3372644"/>
            <a:ext cx="1872208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2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Multivariée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78F8C-AF0A-41F0-B99E-D71504C5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980728"/>
            <a:ext cx="55911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35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Multivariée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2B4E8-49A8-4757-B8B2-820288D9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599382"/>
            <a:ext cx="90201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Multivariée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67FDE-E47D-4C26-A346-CA5F4779E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2514"/>
            <a:ext cx="9144000" cy="51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covariance Multivariée (</a:t>
            </a:r>
            <a:r>
              <a:rPr lang="fr-FR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Mancova</a:t>
            </a:r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2E9F1-D722-417A-B5B1-4D4469F6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44824"/>
            <a:ext cx="5638800" cy="44767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80B9D7-A1CF-4880-817D-CD84F4B817D1}"/>
              </a:ext>
            </a:extLst>
          </p:cNvPr>
          <p:cNvSpPr/>
          <p:nvPr/>
        </p:nvSpPr>
        <p:spPr>
          <a:xfrm>
            <a:off x="4211960" y="4509120"/>
            <a:ext cx="129614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3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répétées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71634-11AC-434E-A1CD-2CDB03CA7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556792"/>
            <a:ext cx="4114800" cy="4772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DE1D-91A7-4C0E-9243-EE4728019FFC}"/>
              </a:ext>
            </a:extLst>
          </p:cNvPr>
          <p:cNvSpPr txBox="1"/>
          <p:nvPr/>
        </p:nvSpPr>
        <p:spPr>
          <a:xfrm>
            <a:off x="179512" y="15567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répétées</a:t>
            </a:r>
            <a:r>
              <a:rPr lang="en-US" dirty="0"/>
              <a:t>  dans le temps pour le stress </a:t>
            </a:r>
          </a:p>
        </p:txBody>
      </p:sp>
    </p:spTree>
    <p:extLst>
      <p:ext uri="{BB962C8B-B14F-4D97-AF65-F5344CB8AC3E}">
        <p14:creationId xmlns:p14="http://schemas.microsoft.com/office/powerpoint/2010/main" val="822663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répétées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A6932-F068-47D5-8CE9-61534A633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340768"/>
            <a:ext cx="60674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8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répétées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A499F-5E4C-438D-9597-18559169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340768"/>
            <a:ext cx="60293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6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répétées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EDFD5-377F-4533-8B2B-896106F1D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92896"/>
            <a:ext cx="9144000" cy="20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1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répétées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347DE-707E-42E9-8382-C89EF5B7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2856"/>
            <a:ext cx="85629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5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Normalité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43FB5-8CFF-4A5C-8D92-D8926C8F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276872"/>
            <a:ext cx="8136904" cy="340154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7DB66-1C3A-4EC7-991F-E21894CA38F0}"/>
              </a:ext>
            </a:extLst>
          </p:cNvPr>
          <p:cNvSpPr txBox="1"/>
          <p:nvPr/>
        </p:nvSpPr>
        <p:spPr>
          <a:xfrm>
            <a:off x="503548" y="1484784"/>
            <a:ext cx="421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Test de </a:t>
            </a:r>
            <a:r>
              <a:rPr lang="en-US" sz="3200" b="1" dirty="0" err="1"/>
              <a:t>normalité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4106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répétées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0AEA5-4B67-4361-9388-A1BEC9AD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53" y="1988840"/>
            <a:ext cx="9144000" cy="352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0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factorielle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C2E25-E8C6-402B-B128-1CFE2A24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340768"/>
            <a:ext cx="59721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5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factorielle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B0C843-A854-4E88-BBD9-9D7D367E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43000"/>
            <a:ext cx="59340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04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factorielle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E6D1C-DACA-419A-816A-0941EE7C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8840"/>
            <a:ext cx="6552728" cy="35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8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factorielle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FF66E-5652-4B01-918C-FB8CD37C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6663"/>
            <a:ext cx="9144000" cy="32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factorielle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3828F-B3C4-40A3-A95E-864E3CF45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9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2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Analyse de variance mesures factorielle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7B485-2672-4B68-901B-DB38040DE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" y="980728"/>
            <a:ext cx="9144000" cy="56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1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corrélation de Pearson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9C420-9B6F-490B-B8BD-296534DB0DC4}"/>
              </a:ext>
            </a:extLst>
          </p:cNvPr>
          <p:cNvSpPr txBox="1"/>
          <p:nvPr/>
        </p:nvSpPr>
        <p:spPr>
          <a:xfrm>
            <a:off x="179512" y="134076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corrélation de Pearson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coefficient de corrélation multiple r exprime l'intensité de l’association entre la variable à expliquer et la variable explicative.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coefficient r se situe entre -1 et 1.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une valeur proche de +1 montre une forte liaison positive.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une valeur proche de -1 montre également une forte liaison négative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une valeur proche de 0 montre une absence de relation linéaire (un autre type de liaison peut être considéré) 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E7F78-C871-41B2-8A73-09BD7234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8218"/>
            <a:ext cx="2304256" cy="1145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20B74E-2F1E-448A-B0CB-0B3F84EFA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870" y="2959287"/>
            <a:ext cx="4968552" cy="11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50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Tests paramétriques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9C420-9B6F-490B-B8BD-296534DB0DC4}"/>
              </a:ext>
            </a:extLst>
          </p:cNvPr>
          <p:cNvSpPr txBox="1"/>
          <p:nvPr/>
        </p:nvSpPr>
        <p:spPr>
          <a:xfrm>
            <a:off x="179512" y="1340768"/>
            <a:ext cx="8784976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coefficient de détermination r²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coefficient est le carré du coefficient de corrélation. Il est généralement exprimé en pourcentage.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traduit la qualité d'une régression en résumant la part de l'information totale prise en compte par le modèle de régression.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22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corrélation multiple et partielle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58B6B-40B2-4FEF-8675-AE9A486D103F}"/>
              </a:ext>
            </a:extLst>
          </p:cNvPr>
          <p:cNvSpPr txBox="1"/>
          <p:nvPr/>
        </p:nvSpPr>
        <p:spPr>
          <a:xfrm>
            <a:off x="323528" y="1412776"/>
            <a:ext cx="8712968" cy="45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corrélation multiple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Les coefficients de corrélation multiples expriment l'intensité de </a:t>
            </a:r>
            <a:r>
              <a:rPr lang="fr-FR" sz="2400" dirty="0">
                <a:latin typeface="TimesNewRomanPSMT"/>
                <a:ea typeface="Calibri" panose="020F0502020204030204" pitchFamily="34" charset="0"/>
                <a:cs typeface="TimesNewRomanPSMT"/>
              </a:rPr>
              <a:t>la liaison 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entre la variable dépendante à expliquer et l'ensemble des variables explicatives.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corrélations partielles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Cette corrélation consid</a:t>
            </a:r>
            <a:r>
              <a:rPr lang="fr-FR" sz="2400" dirty="0">
                <a:latin typeface="TimesNewRomanPSMT"/>
                <a:ea typeface="Calibri" panose="020F0502020204030204" pitchFamily="34" charset="0"/>
                <a:cs typeface="TimesNewRomanPSMT"/>
              </a:rPr>
              <a:t>ère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 l’association entre deux variables , en contrôlant l'influence d’une troisième variable.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Par exemple, on peut rechercher la corrélation entre l’</a:t>
            </a:r>
            <a:r>
              <a:rPr lang="fr-FR" sz="2400" dirty="0">
                <a:latin typeface="TimesNewRomanPSMT"/>
                <a:ea typeface="Calibri" panose="020F0502020204030204" pitchFamily="34" charset="0"/>
                <a:cs typeface="TimesNewRomanPSMT"/>
              </a:rPr>
              <a:t>indice de masse corporelle </a:t>
            </a:r>
            <a:r>
              <a:rPr lang="fr-FR" sz="24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et l’habitude alimentaire pour une tranche d’âge donnée.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5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descriptives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240C6-E0C8-4BDD-A292-0D752FED5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6183"/>
            <a:ext cx="9144000" cy="44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4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corrélation de Pearson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36DCC-281B-40D3-85D6-BB83E1A66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00187"/>
            <a:ext cx="6300737" cy="38576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168ED4-42A9-4F35-BA8D-73C9F4DAD77E}"/>
              </a:ext>
            </a:extLst>
          </p:cNvPr>
          <p:cNvSpPr/>
          <p:nvPr/>
        </p:nvSpPr>
        <p:spPr>
          <a:xfrm>
            <a:off x="5292080" y="2780928"/>
            <a:ext cx="72008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882B3-8C0F-4A2F-BD05-2E7B5158A6CA}"/>
              </a:ext>
            </a:extLst>
          </p:cNvPr>
          <p:cNvSpPr txBox="1"/>
          <p:nvPr/>
        </p:nvSpPr>
        <p:spPr>
          <a:xfrm>
            <a:off x="6300192" y="19508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Valeur</a:t>
            </a:r>
            <a:r>
              <a:rPr lang="en-US" dirty="0"/>
              <a:t> de r et signification : attention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trés</a:t>
            </a:r>
            <a:r>
              <a:rPr lang="en-US" dirty="0"/>
              <a:t> significative ne </a:t>
            </a:r>
            <a:r>
              <a:rPr lang="en-US" dirty="0" err="1"/>
              <a:t>présente</a:t>
            </a:r>
            <a:r>
              <a:rPr lang="en-US" dirty="0"/>
              <a:t> pas </a:t>
            </a:r>
            <a:r>
              <a:rPr lang="en-US" dirty="0" err="1"/>
              <a:t>une</a:t>
            </a:r>
            <a:r>
              <a:rPr lang="en-US" dirty="0"/>
              <a:t> correlation forte   (se </a:t>
            </a:r>
            <a:r>
              <a:rPr lang="en-US" dirty="0" err="1"/>
              <a:t>référer</a:t>
            </a:r>
            <a:r>
              <a:rPr lang="en-US" dirty="0"/>
              <a:t> à la </a:t>
            </a:r>
            <a:r>
              <a:rPr lang="en-US" dirty="0" err="1"/>
              <a:t>littérature</a:t>
            </a:r>
            <a:r>
              <a:rPr lang="en-US" dirty="0"/>
              <a:t> pour les </a:t>
            </a:r>
            <a:r>
              <a:rPr lang="en-US" dirty="0" err="1"/>
              <a:t>seuils</a:t>
            </a:r>
            <a:r>
              <a:rPr lang="en-US" dirty="0"/>
              <a:t> :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modéré</a:t>
            </a:r>
            <a:r>
              <a:rPr lang="en-US" dirty="0"/>
              <a:t> et fort))</a:t>
            </a:r>
          </a:p>
        </p:txBody>
      </p:sp>
    </p:spTree>
    <p:extLst>
      <p:ext uri="{BB962C8B-B14F-4D97-AF65-F5344CB8AC3E}">
        <p14:creationId xmlns:p14="http://schemas.microsoft.com/office/powerpoint/2010/main" val="1550529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graphique de la corrélation de Pearson 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89A84-F14B-4ECF-AAD0-3B1D49B3F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49944"/>
            <a:ext cx="8892480" cy="51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65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graphique de la corrélation de Pearson 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4F370-9652-4F04-81CB-0E0E1D69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836"/>
            <a:ext cx="9144000" cy="49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72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E2F02-EAC9-45F9-B7B3-27BBE6C1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996952"/>
            <a:ext cx="6000750" cy="22479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518A2C-D41C-48CC-AB29-6A6AD3015C79}"/>
              </a:ext>
            </a:extLst>
          </p:cNvPr>
          <p:cNvSpPr/>
          <p:nvPr/>
        </p:nvSpPr>
        <p:spPr>
          <a:xfrm flipH="1">
            <a:off x="2483768" y="4365104"/>
            <a:ext cx="288032" cy="352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7CFD5-4AE6-4322-B5CD-F4EC7B63AC8D}"/>
              </a:ext>
            </a:extLst>
          </p:cNvPr>
          <p:cNvSpPr txBox="1"/>
          <p:nvPr/>
        </p:nvSpPr>
        <p:spPr>
          <a:xfrm>
            <a:off x="1187624" y="52448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 de correlation 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185AA-7322-4582-8717-6E2274BC59E0}"/>
              </a:ext>
            </a:extLst>
          </p:cNvPr>
          <p:cNvSpPr txBox="1"/>
          <p:nvPr/>
        </p:nvSpPr>
        <p:spPr>
          <a:xfrm>
            <a:off x="3383868" y="538224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r deux </a:t>
            </a:r>
            <a:r>
              <a:rPr lang="en-US" dirty="0" err="1"/>
              <a:t>ajusté</a:t>
            </a:r>
            <a:r>
              <a:rPr lang="en-US" dirty="0"/>
              <a:t>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corriger</a:t>
            </a:r>
            <a:r>
              <a:rPr lang="en-US" dirty="0"/>
              <a:t> le </a:t>
            </a:r>
            <a:r>
              <a:rPr lang="en-US" dirty="0" err="1"/>
              <a:t>rdeux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function de </a:t>
            </a:r>
            <a:r>
              <a:rPr lang="en-US" dirty="0" err="1"/>
              <a:t>nombre</a:t>
            </a:r>
            <a:r>
              <a:rPr lang="en-US" dirty="0"/>
              <a:t> de variables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A630FA-77E0-416B-8559-6E77CB7BF21B}"/>
              </a:ext>
            </a:extLst>
          </p:cNvPr>
          <p:cNvCxnSpPr/>
          <p:nvPr/>
        </p:nvCxnSpPr>
        <p:spPr>
          <a:xfrm flipV="1">
            <a:off x="3779912" y="4541407"/>
            <a:ext cx="648072" cy="831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6C0B60-5775-4090-A129-C461775897BB}"/>
              </a:ext>
            </a:extLst>
          </p:cNvPr>
          <p:cNvCxnSpPr>
            <a:cxnSpLocks/>
          </p:cNvCxnSpPr>
          <p:nvPr/>
        </p:nvCxnSpPr>
        <p:spPr>
          <a:xfrm flipV="1">
            <a:off x="1907704" y="4717710"/>
            <a:ext cx="576064" cy="527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57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5F947-82A9-4BF7-8ACC-30AD0C0C3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9830"/>
            <a:ext cx="9144000" cy="215732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9ACC72A-2B76-4BAB-9ACE-480A7D1DAED0}"/>
              </a:ext>
            </a:extLst>
          </p:cNvPr>
          <p:cNvSpPr/>
          <p:nvPr/>
        </p:nvSpPr>
        <p:spPr>
          <a:xfrm>
            <a:off x="5220072" y="4221088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E0588-2344-4119-A034-C00C46CE0405}"/>
              </a:ext>
            </a:extLst>
          </p:cNvPr>
          <p:cNvSpPr/>
          <p:nvPr/>
        </p:nvSpPr>
        <p:spPr>
          <a:xfrm>
            <a:off x="2177988" y="4221088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F74E6-04A4-48DA-8A94-458BFECA76A3}"/>
              </a:ext>
            </a:extLst>
          </p:cNvPr>
          <p:cNvSpPr txBox="1"/>
          <p:nvPr/>
        </p:nvSpPr>
        <p:spPr>
          <a:xfrm>
            <a:off x="755576" y="16288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Paramètre</a:t>
            </a:r>
            <a:r>
              <a:rPr lang="en-US" dirty="0"/>
              <a:t> du </a:t>
            </a:r>
            <a:r>
              <a:rPr lang="en-US" dirty="0" err="1"/>
              <a:t>modèle</a:t>
            </a:r>
            <a:r>
              <a:rPr lang="en-US" dirty="0"/>
              <a:t> de </a:t>
            </a:r>
            <a:r>
              <a:rPr lang="en-US" dirty="0" err="1"/>
              <a:t>corrélation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98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1FF38-3FE6-4497-B8CA-3F20BAFD5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9830"/>
            <a:ext cx="9144000" cy="2013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A6A31-D9FC-4B8A-8999-EBE0E4D3A73A}"/>
              </a:ext>
            </a:extLst>
          </p:cNvPr>
          <p:cNvSpPr txBox="1"/>
          <p:nvPr/>
        </p:nvSpPr>
        <p:spPr>
          <a:xfrm>
            <a:off x="6300192" y="47971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Paramètres</a:t>
            </a:r>
            <a:r>
              <a:rPr lang="en-US" dirty="0"/>
              <a:t> de </a:t>
            </a:r>
            <a:r>
              <a:rPr lang="en-US" dirty="0" err="1"/>
              <a:t>colinéarlité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DDB667-CC90-4736-96C2-CB3186CEF3DC}"/>
              </a:ext>
            </a:extLst>
          </p:cNvPr>
          <p:cNvCxnSpPr>
            <a:stCxn id="4" idx="0"/>
          </p:cNvCxnSpPr>
          <p:nvPr/>
        </p:nvCxnSpPr>
        <p:spPr>
          <a:xfrm flipV="1">
            <a:off x="7560332" y="4437112"/>
            <a:ext cx="46805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F6D1318-E0E1-447A-A8A4-179F38DE3473}"/>
              </a:ext>
            </a:extLst>
          </p:cNvPr>
          <p:cNvSpPr/>
          <p:nvPr/>
        </p:nvSpPr>
        <p:spPr>
          <a:xfrm>
            <a:off x="7308304" y="3510136"/>
            <a:ext cx="1728192" cy="9989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57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4B59A-8F1C-4EF6-A97F-E09040781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9144000" cy="198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04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 multiple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BFC16-160F-4437-B9F9-201BFEF8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12776"/>
            <a:ext cx="71151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34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566D2-E564-48FD-A68D-B6E512184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628800"/>
            <a:ext cx="7048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4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C2A9E-D232-4FA7-82E7-C269229DE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74490"/>
            <a:ext cx="6990269" cy="22153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229A4C-1D53-419C-B58A-660256439D00}"/>
              </a:ext>
            </a:extLst>
          </p:cNvPr>
          <p:cNvSpPr txBox="1"/>
          <p:nvPr/>
        </p:nvSpPr>
        <p:spPr>
          <a:xfrm>
            <a:off x="683568" y="50851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 de correlation de Pearson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77E2A-EC7D-42AF-8B72-381E262DE06D}"/>
              </a:ext>
            </a:extLst>
          </p:cNvPr>
          <p:cNvSpPr txBox="1"/>
          <p:nvPr/>
        </p:nvSpPr>
        <p:spPr>
          <a:xfrm>
            <a:off x="2611573" y="5091741"/>
            <a:ext cx="5301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variables </a:t>
            </a:r>
            <a:r>
              <a:rPr lang="en-US" dirty="0" err="1"/>
              <a:t>indépendantes</a:t>
            </a:r>
            <a:r>
              <a:rPr lang="en-US" dirty="0"/>
              <a:t> </a:t>
            </a:r>
            <a:r>
              <a:rPr lang="en-US" dirty="0" err="1"/>
              <a:t>expliquent</a:t>
            </a:r>
            <a:r>
              <a:rPr lang="en-US" dirty="0"/>
              <a:t> 38.8% du stress</a:t>
            </a:r>
          </a:p>
        </p:txBody>
      </p:sp>
    </p:spTree>
    <p:extLst>
      <p:ext uri="{BB962C8B-B14F-4D97-AF65-F5344CB8AC3E}">
        <p14:creationId xmlns:p14="http://schemas.microsoft.com/office/powerpoint/2010/main" val="413118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descriptives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E3702-07F2-4B41-94DA-51AA9BD2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980728"/>
            <a:ext cx="86044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04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E22-A67C-489E-BD77-0ECA226D6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71675"/>
            <a:ext cx="7315200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A46F70-BA1B-40F8-B05A-80450FCE24CF}"/>
              </a:ext>
            </a:extLst>
          </p:cNvPr>
          <p:cNvSpPr txBox="1"/>
          <p:nvPr/>
        </p:nvSpPr>
        <p:spPr>
          <a:xfrm>
            <a:off x="467544" y="14847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Paramètre</a:t>
            </a:r>
            <a:r>
              <a:rPr lang="en-US" dirty="0"/>
              <a:t> du </a:t>
            </a:r>
            <a:r>
              <a:rPr lang="en-US" dirty="0" err="1"/>
              <a:t>modèle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30451-5686-4FBF-9B22-57BA8CA0D43E}"/>
              </a:ext>
            </a:extLst>
          </p:cNvPr>
          <p:cNvSpPr txBox="1"/>
          <p:nvPr/>
        </p:nvSpPr>
        <p:spPr>
          <a:xfrm>
            <a:off x="683568" y="488632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L’équation</a:t>
            </a:r>
            <a:r>
              <a:rPr lang="en-US" dirty="0"/>
              <a:t> de la droite de la regression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91B22A-512D-468F-91D7-2E486ACDE510}"/>
              </a:ext>
            </a:extLst>
          </p:cNvPr>
          <p:cNvSpPr/>
          <p:nvPr/>
        </p:nvSpPr>
        <p:spPr>
          <a:xfrm>
            <a:off x="3707904" y="3114675"/>
            <a:ext cx="648072" cy="14664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D15B5B-50AD-4E8E-9D0F-E8DFF3BE802D}"/>
              </a:ext>
            </a:extLst>
          </p:cNvPr>
          <p:cNvSpPr/>
          <p:nvPr/>
        </p:nvSpPr>
        <p:spPr>
          <a:xfrm>
            <a:off x="7620731" y="3933055"/>
            <a:ext cx="648072" cy="28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F8DBFE-D885-4DAD-92E2-8C0CFB65F859}"/>
              </a:ext>
            </a:extLst>
          </p:cNvPr>
          <p:cNvSpPr txBox="1"/>
          <p:nvPr/>
        </p:nvSpPr>
        <p:spPr>
          <a:xfrm>
            <a:off x="5652120" y="47971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Facteur</a:t>
            </a:r>
            <a:r>
              <a:rPr lang="en-US" dirty="0"/>
              <a:t> important pour </a:t>
            </a:r>
            <a:r>
              <a:rPr lang="en-US" dirty="0" err="1"/>
              <a:t>expliquer</a:t>
            </a:r>
            <a:r>
              <a:rPr lang="en-US" dirty="0"/>
              <a:t> le stress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551C1C-6A91-4F16-808D-B9CFC37B5BCD}"/>
              </a:ext>
            </a:extLst>
          </p:cNvPr>
          <p:cNvCxnSpPr>
            <a:endCxn id="13" idx="3"/>
          </p:cNvCxnSpPr>
          <p:nvPr/>
        </p:nvCxnSpPr>
        <p:spPr>
          <a:xfrm flipV="1">
            <a:off x="7092280" y="4178907"/>
            <a:ext cx="623359" cy="618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1BCF73-FD70-4FE5-ADA4-03E8E3DD807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3491880" y="3847902"/>
            <a:ext cx="216024" cy="1038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37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Régression linéaire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BBDA3-8332-4814-97EC-A0866DD4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266950"/>
            <a:ext cx="6867525" cy="2324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9A61CD-7302-49DD-811C-7E1E1D1F80D2}"/>
              </a:ext>
            </a:extLst>
          </p:cNvPr>
          <p:cNvSpPr txBox="1"/>
          <p:nvPr/>
        </p:nvSpPr>
        <p:spPr>
          <a:xfrm>
            <a:off x="5436096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statistique</a:t>
            </a:r>
            <a:r>
              <a:rPr lang="en-US" dirty="0"/>
              <a:t> de F pour 4 et 14 </a:t>
            </a:r>
            <a:r>
              <a:rPr lang="en-US" dirty="0" err="1"/>
              <a:t>ddl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66DCF-23FA-4E0A-9D9A-4063AD5060F8}"/>
              </a:ext>
            </a:extLst>
          </p:cNvPr>
          <p:cNvSpPr txBox="1"/>
          <p:nvPr/>
        </p:nvSpPr>
        <p:spPr>
          <a:xfrm>
            <a:off x="4391251" y="460827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Somme des </a:t>
            </a:r>
            <a:r>
              <a:rPr lang="en-US" dirty="0" err="1"/>
              <a:t>carrés</a:t>
            </a:r>
            <a:r>
              <a:rPr lang="en-US" dirty="0"/>
              <a:t> /</a:t>
            </a:r>
            <a:r>
              <a:rPr lang="en-US" dirty="0" err="1"/>
              <a:t>ddl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910FC-928F-45C2-959C-27FB4DA81167}"/>
              </a:ext>
            </a:extLst>
          </p:cNvPr>
          <p:cNvSpPr txBox="1"/>
          <p:nvPr/>
        </p:nvSpPr>
        <p:spPr>
          <a:xfrm>
            <a:off x="971599" y="460033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Décomposition</a:t>
            </a:r>
            <a:r>
              <a:rPr lang="en-US" dirty="0"/>
              <a:t> de la variance </a:t>
            </a:r>
            <a:r>
              <a:rPr lang="en-US" dirty="0" err="1"/>
              <a:t>totale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863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554E-AF1A-4111-AD8C-FBD114E5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FB161-3789-409C-8921-A96C1E81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1617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64519-2F72-467E-A111-7C4780CF11C5}"/>
              </a:ext>
            </a:extLst>
          </p:cNvPr>
          <p:cNvSpPr/>
          <p:nvPr/>
        </p:nvSpPr>
        <p:spPr>
          <a:xfrm>
            <a:off x="6588224" y="4725144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287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554E-AF1A-4111-AD8C-FBD114E5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FB161-3789-409C-8921-A96C1E81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9144000" cy="41617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464519-2F72-467E-A111-7C4780CF11C5}"/>
              </a:ext>
            </a:extLst>
          </p:cNvPr>
          <p:cNvSpPr/>
          <p:nvPr/>
        </p:nvSpPr>
        <p:spPr>
          <a:xfrm>
            <a:off x="6588224" y="4725144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16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r>
              <a:rPr lang="en-US" dirty="0"/>
              <a:t> :les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d’extraction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1003E-3B83-4337-BADB-73E1A6AC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32856"/>
            <a:ext cx="6912768" cy="345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C0823-516E-42B1-AEFD-4AB5CF42D3EB}"/>
              </a:ext>
            </a:extLst>
          </p:cNvPr>
          <p:cNvSpPr txBox="1"/>
          <p:nvPr/>
        </p:nvSpPr>
        <p:spPr>
          <a:xfrm>
            <a:off x="3131840" y="13407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</a:t>
            </a:r>
            <a:r>
              <a:rPr lang="en-US" dirty="0" err="1"/>
              <a:t>méthodes</a:t>
            </a:r>
            <a:r>
              <a:rPr lang="en-US" dirty="0"/>
              <a:t> </a:t>
            </a:r>
            <a:r>
              <a:rPr lang="en-US" dirty="0" err="1"/>
              <a:t>d’extraction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multiples</a:t>
            </a:r>
          </a:p>
        </p:txBody>
      </p:sp>
    </p:spTree>
    <p:extLst>
      <p:ext uri="{BB962C8B-B14F-4D97-AF65-F5344CB8AC3E}">
        <p14:creationId xmlns:p14="http://schemas.microsoft.com/office/powerpoint/2010/main" val="30387267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r>
              <a:rPr lang="en-US" dirty="0"/>
              <a:t> :les </a:t>
            </a:r>
            <a:r>
              <a:rPr lang="en-US" dirty="0" err="1"/>
              <a:t>méthodes</a:t>
            </a:r>
            <a:r>
              <a:rPr lang="en-US" dirty="0"/>
              <a:t> de rotation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C0823-516E-42B1-AEFD-4AB5CF42D3EB}"/>
              </a:ext>
            </a:extLst>
          </p:cNvPr>
          <p:cNvSpPr txBox="1"/>
          <p:nvPr/>
        </p:nvSpPr>
        <p:spPr>
          <a:xfrm>
            <a:off x="3131840" y="13407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</a:t>
            </a:r>
            <a:r>
              <a:rPr lang="en-US" dirty="0" err="1"/>
              <a:t>méthodes</a:t>
            </a:r>
            <a:r>
              <a:rPr lang="en-US" dirty="0"/>
              <a:t> de rotation (5 </a:t>
            </a:r>
            <a:r>
              <a:rPr lang="en-US" dirty="0" err="1"/>
              <a:t>méthodes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5878E-137B-41B6-8D35-2F8D6E80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1924050"/>
            <a:ext cx="74580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9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C554E-AF1A-4111-AD8C-FBD114E5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8C8AE-DD93-43D2-BEF9-A38DE0198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2019300"/>
            <a:ext cx="6267450" cy="2819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B1F7B62-2651-4561-8DCE-69AAC907DDCB}"/>
              </a:ext>
            </a:extLst>
          </p:cNvPr>
          <p:cNvSpPr/>
          <p:nvPr/>
        </p:nvSpPr>
        <p:spPr>
          <a:xfrm>
            <a:off x="6444208" y="3933056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F75E6C-5A09-4CD9-A2B5-2B6C64158024}"/>
              </a:ext>
            </a:extLst>
          </p:cNvPr>
          <p:cNvSpPr/>
          <p:nvPr/>
        </p:nvSpPr>
        <p:spPr>
          <a:xfrm>
            <a:off x="3491880" y="3284984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74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Possibilté</a:t>
            </a:r>
            <a:r>
              <a:rPr lang="en-US" dirty="0"/>
              <a:t> de </a:t>
            </a:r>
            <a:r>
              <a:rPr lang="en-US" dirty="0" err="1"/>
              <a:t>factorisation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3290-AD07-412A-B4A0-8D1110B06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1871"/>
            <a:ext cx="9144000" cy="30342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381E9B-E334-4528-8041-C0C5E7C33C58}"/>
              </a:ext>
            </a:extLst>
          </p:cNvPr>
          <p:cNvSpPr/>
          <p:nvPr/>
        </p:nvSpPr>
        <p:spPr>
          <a:xfrm>
            <a:off x="7596336" y="2492896"/>
            <a:ext cx="7920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FEFE95-135F-470C-B529-81F8D43FF703}"/>
              </a:ext>
            </a:extLst>
          </p:cNvPr>
          <p:cNvSpPr/>
          <p:nvPr/>
        </p:nvSpPr>
        <p:spPr>
          <a:xfrm>
            <a:off x="7614504" y="4221088"/>
            <a:ext cx="79208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6BA83-FA85-4E24-9F1E-106C612126F8}"/>
              </a:ext>
            </a:extLst>
          </p:cNvPr>
          <p:cNvSpPr txBox="1"/>
          <p:nvPr/>
        </p:nvSpPr>
        <p:spPr>
          <a:xfrm>
            <a:off x="2339752" y="4946129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102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 de KMO &gt;0.6 et</a:t>
            </a:r>
          </a:p>
          <a:p>
            <a:r>
              <a:rPr lang="fr-FR" sz="2400" b="1" dirty="0">
                <a:solidFill>
                  <a:srgbClr val="0102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de sphéricité de Bartlett significatif  </a:t>
            </a:r>
            <a:r>
              <a:rPr lang="fr-FR" sz="2400" b="1" dirty="0">
                <a:solidFill>
                  <a:srgbClr val="0102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Matrice </a:t>
            </a:r>
            <a:r>
              <a:rPr lang="fr-FR" sz="2400" b="1" dirty="0" err="1">
                <a:solidFill>
                  <a:srgbClr val="0102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factorisable</a:t>
            </a:r>
            <a:r>
              <a:rPr lang="fr-FR" sz="2400" b="1" dirty="0">
                <a:solidFill>
                  <a:srgbClr val="0102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291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BC061-5D17-4DDC-8440-0D3328AC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90650"/>
            <a:ext cx="8210550" cy="4076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822DE1-79AD-457F-826D-A1A0E3EC0E28}"/>
              </a:ext>
            </a:extLst>
          </p:cNvPr>
          <p:cNvSpPr/>
          <p:nvPr/>
        </p:nvSpPr>
        <p:spPr>
          <a:xfrm>
            <a:off x="3851920" y="3645024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55E2C5-2518-409D-A1CE-7F7C0FBBB4DD}"/>
              </a:ext>
            </a:extLst>
          </p:cNvPr>
          <p:cNvSpPr/>
          <p:nvPr/>
        </p:nvSpPr>
        <p:spPr>
          <a:xfrm>
            <a:off x="3851920" y="4132540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DCCCD-F96F-4006-8018-91B07BB8228B}"/>
              </a:ext>
            </a:extLst>
          </p:cNvPr>
          <p:cNvSpPr txBox="1"/>
          <p:nvPr/>
        </p:nvSpPr>
        <p:spPr>
          <a:xfrm>
            <a:off x="1331640" y="578887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Valeurs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propres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initiales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retenir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doivent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être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supérieures</a:t>
            </a:r>
            <a:r>
              <a:rPr lang="en-US" sz="2400" b="1" dirty="0">
                <a:solidFill>
                  <a:srgbClr val="264A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à 1.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442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65AC3-FE4D-40AF-81A8-BA2C5B783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90650"/>
            <a:ext cx="82105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descriptives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283F7-41DB-419C-93E0-2A29C6F8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0914"/>
            <a:ext cx="9144000" cy="4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27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074DB-337C-4B54-B161-EE2EF10C1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28800"/>
            <a:ext cx="8134350" cy="4800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FF2875-789A-4C09-8A99-627C770A0DB3}"/>
              </a:ext>
            </a:extLst>
          </p:cNvPr>
          <p:cNvSpPr/>
          <p:nvPr/>
        </p:nvSpPr>
        <p:spPr>
          <a:xfrm>
            <a:off x="1763688" y="2132856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F488FD-B1CC-4D04-9A40-58D3F1299453}"/>
              </a:ext>
            </a:extLst>
          </p:cNvPr>
          <p:cNvSpPr/>
          <p:nvPr/>
        </p:nvSpPr>
        <p:spPr>
          <a:xfrm>
            <a:off x="2483768" y="3014067"/>
            <a:ext cx="36004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4CF85-674F-4F71-B3EE-F1041B64D708}"/>
              </a:ext>
            </a:extLst>
          </p:cNvPr>
          <p:cNvSpPr txBox="1"/>
          <p:nvPr/>
        </p:nvSpPr>
        <p:spPr>
          <a:xfrm>
            <a:off x="3347864" y="2426803"/>
            <a:ext cx="4680520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Cattel :Prendre les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propre &gt;1.</a:t>
            </a:r>
          </a:p>
        </p:txBody>
      </p:sp>
    </p:spTree>
    <p:extLst>
      <p:ext uri="{BB962C8B-B14F-4D97-AF65-F5344CB8AC3E}">
        <p14:creationId xmlns:p14="http://schemas.microsoft.com/office/powerpoint/2010/main" val="25458622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991C-1C22-4B92-A112-C0409A0D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factorielle</a:t>
            </a:r>
            <a:r>
              <a:rPr lang="en-US" dirty="0"/>
              <a:t> </a:t>
            </a:r>
            <a:r>
              <a:rPr lang="en-US" dirty="0" err="1"/>
              <a:t>exploratoire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EC717-C00F-4CF6-896C-4CD0A5494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4830981" cy="4696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AEE7C4-1D30-4484-8018-9BE8F2AE0787}"/>
              </a:ext>
            </a:extLst>
          </p:cNvPr>
          <p:cNvSpPr txBox="1"/>
          <p:nvPr/>
        </p:nvSpPr>
        <p:spPr>
          <a:xfrm>
            <a:off x="4427984" y="2204864"/>
            <a:ext cx="439248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81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Méthode d'extraction : Analyse en composantes principales.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180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Méthode de rotation : Vari-max avec normalisation Kaiser.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14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8C8F-4D59-46E9-A6B6-CB9A20CF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 la structure de covariance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AAD69-C6BF-4B5E-93B4-EBD46FD933AA}"/>
              </a:ext>
            </a:extLst>
          </p:cNvPr>
          <p:cNvSpPr txBox="1"/>
          <p:nvPr/>
        </p:nvSpPr>
        <p:spPr>
          <a:xfrm>
            <a:off x="395536" y="1556792"/>
            <a:ext cx="8496944" cy="367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variables latentes ou construits ont des connexions (souvent linéaires) entre elles.</a:t>
            </a:r>
          </a:p>
          <a:p>
            <a:pPr algn="just">
              <a:lnSpc>
                <a:spcPct val="200000"/>
              </a:lnSpc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terme "covariance" fait référence au fait que ces modèles sont ajustés en vérifiant la matrice de covariance des données par rapport à celle attendue d'un modèle basé sur la théorie.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descriptives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189E5-01A1-4F6B-86DE-53C3BAE3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67321"/>
            <a:ext cx="9036496" cy="46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Statistiques de première génération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3B1AC-AB5C-4C80-934D-402EEF888C93}"/>
              </a:ext>
            </a:extLst>
          </p:cNvPr>
          <p:cNvSpPr txBox="1"/>
          <p:nvPr/>
        </p:nvSpPr>
        <p:spPr>
          <a:xfrm>
            <a:off x="107504" y="1268760"/>
            <a:ext cx="885698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  <a:tabLst>
                <a:tab pos="566738" algn="l"/>
              </a:tabLst>
            </a:pPr>
            <a:r>
              <a:rPr lang="fr-CA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trois étapes de présentation des données statistiques:</a:t>
            </a:r>
          </a:p>
          <a:p>
            <a:pPr marL="609600" indent="-609600" algn="just">
              <a:lnSpc>
                <a:spcPct val="150000"/>
              </a:lnSpc>
              <a:buClr>
                <a:srgbClr val="0000FF"/>
              </a:buClr>
              <a:buSzPct val="90000"/>
              <a:buFont typeface="Wingdings" panose="05000000000000000000" pitchFamily="2" charset="2"/>
              <a:buAutoNum type="arabicParenR"/>
              <a:tabLst>
                <a:tab pos="566738" algn="l"/>
              </a:tabLst>
            </a:pPr>
            <a:r>
              <a:rPr lang="fr-CA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représentation graphique du phénomène étudié s’il est possible.</a:t>
            </a:r>
          </a:p>
          <a:p>
            <a:pPr marL="609600" indent="-609600" algn="just">
              <a:lnSpc>
                <a:spcPct val="150000"/>
              </a:lnSpc>
              <a:buClr>
                <a:srgbClr val="0000FF"/>
              </a:buClr>
              <a:buSzPct val="90000"/>
              <a:buFont typeface="Wingdings" panose="05000000000000000000" pitchFamily="2" charset="2"/>
              <a:buAutoNum type="arabicParenR"/>
              <a:tabLst>
                <a:tab pos="566738" algn="l"/>
              </a:tabLst>
            </a:pPr>
            <a:r>
              <a:rPr lang="fr-CA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synthèse des résultats obtenus à l’aide d’un tableau qui regroupes les catégories.</a:t>
            </a:r>
          </a:p>
          <a:p>
            <a:pPr marL="609600" indent="-609600" algn="just">
              <a:lnSpc>
                <a:spcPct val="150000"/>
              </a:lnSpc>
              <a:buClr>
                <a:srgbClr val="0000FF"/>
              </a:buClr>
              <a:buSzPct val="90000"/>
              <a:buFont typeface="Wingdings" panose="05000000000000000000" pitchFamily="2" charset="2"/>
              <a:buAutoNum type="arabicParenR"/>
              <a:tabLst>
                <a:tab pos="566738" algn="l"/>
              </a:tabLst>
            </a:pPr>
            <a:r>
              <a:rPr lang="fr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L’analyse des résultats obtenus pour faciliter au lecteur du manuscrit la tâche.</a:t>
            </a:r>
            <a:endParaRPr lang="fr-CA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8376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7723</TotalTime>
  <Words>1290</Words>
  <Application>Microsoft Office PowerPoint</Application>
  <PresentationFormat>On-screen Show (4:3)</PresentationFormat>
  <Paragraphs>231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Assimilation</vt:lpstr>
      <vt:lpstr>Calibri</vt:lpstr>
      <vt:lpstr>Times New Roman</vt:lpstr>
      <vt:lpstr>TimesNewRomanPSMT</vt:lpstr>
      <vt:lpstr>Wingdings</vt:lpstr>
      <vt:lpstr>Modèle par défaut</vt:lpstr>
      <vt:lpstr>PowerPoint Presentation</vt:lpstr>
      <vt:lpstr>Introduction </vt:lpstr>
      <vt:lpstr>Introduction </vt:lpstr>
      <vt:lpstr>Normalité </vt:lpstr>
      <vt:lpstr>Statistiques descriptives </vt:lpstr>
      <vt:lpstr>Statistiques descriptives </vt:lpstr>
      <vt:lpstr>Statistiques descriptives </vt:lpstr>
      <vt:lpstr>Statistiques descriptives </vt:lpstr>
      <vt:lpstr>Statistiques de première génération</vt:lpstr>
      <vt:lpstr>Statistiques inférentielles</vt:lpstr>
      <vt:lpstr>L'analyse de variance à un facteur : (Anova à un facteur)</vt:lpstr>
      <vt:lpstr>L'analyse de variance à un facteur : (Anova à un facteur)</vt:lpstr>
      <vt:lpstr>Anova à un facteur</vt:lpstr>
      <vt:lpstr>Anova à un facteur</vt:lpstr>
      <vt:lpstr>Anova à un facteur</vt:lpstr>
      <vt:lpstr>Anova à un facteur : présentation des différences</vt:lpstr>
      <vt:lpstr>Les tests post-hoc</vt:lpstr>
      <vt:lpstr>Les tests post-hoc</vt:lpstr>
      <vt:lpstr>Les tests post-hoc</vt:lpstr>
      <vt:lpstr>Illustration graphique : 3 groupes</vt:lpstr>
      <vt:lpstr>Illustration graphique : trois groupes</vt:lpstr>
      <vt:lpstr>Analyse univariée</vt:lpstr>
      <vt:lpstr>Analyse univariée</vt:lpstr>
      <vt:lpstr>Analyse univariée</vt:lpstr>
      <vt:lpstr>Analyse univariée</vt:lpstr>
      <vt:lpstr>Analyse univariée</vt:lpstr>
      <vt:lpstr>Analyse de covariance Ancova</vt:lpstr>
      <vt:lpstr>Analyse de covariance Ancova</vt:lpstr>
      <vt:lpstr>Analyse de covariance Ancova</vt:lpstr>
      <vt:lpstr>Analyse Multivariée</vt:lpstr>
      <vt:lpstr>Analyse Multivariée</vt:lpstr>
      <vt:lpstr>Analyse Multivariée</vt:lpstr>
      <vt:lpstr>Analyse Multivariée</vt:lpstr>
      <vt:lpstr>Analyse de covariance Multivariée (Mancova)</vt:lpstr>
      <vt:lpstr>Analyse de variance mesures répétées</vt:lpstr>
      <vt:lpstr>Analyse de variance mesures répétées</vt:lpstr>
      <vt:lpstr>Analyse de variance mesures répétées</vt:lpstr>
      <vt:lpstr>Analyse de variance mesures répétées</vt:lpstr>
      <vt:lpstr>Analyse de variance mesures répétées</vt:lpstr>
      <vt:lpstr>Analyse de variance mesures répétées</vt:lpstr>
      <vt:lpstr>Analyse de variance mesures factorielle</vt:lpstr>
      <vt:lpstr>Analyse de variance mesures factorielle</vt:lpstr>
      <vt:lpstr>Analyse de variance mesures factorielle</vt:lpstr>
      <vt:lpstr>Analyse de variance mesures factorielle</vt:lpstr>
      <vt:lpstr>Analyse de variance mesures factorielle</vt:lpstr>
      <vt:lpstr>Analyse de variance mesures factorielle</vt:lpstr>
      <vt:lpstr>La corrélation de Pearson </vt:lpstr>
      <vt:lpstr>Tests paramétriques</vt:lpstr>
      <vt:lpstr>La corrélation multiple et partielle</vt:lpstr>
      <vt:lpstr>La corrélation de Pearson </vt:lpstr>
      <vt:lpstr>Illustration graphique de la corrélation de Pearson </vt:lpstr>
      <vt:lpstr>Illustration graphique de la corrélation de Pearson </vt:lpstr>
      <vt:lpstr>Régression linéaire</vt:lpstr>
      <vt:lpstr>Régression linéaire</vt:lpstr>
      <vt:lpstr>Régression linéaire</vt:lpstr>
      <vt:lpstr>Régression linéaire</vt:lpstr>
      <vt:lpstr>Régression linéaire multiple</vt:lpstr>
      <vt:lpstr>Régression linéaire</vt:lpstr>
      <vt:lpstr>Régression linéaire</vt:lpstr>
      <vt:lpstr>Régression linéaire</vt:lpstr>
      <vt:lpstr>Régression linéaire</vt:lpstr>
      <vt:lpstr>Analyse factorielle exploratoire</vt:lpstr>
      <vt:lpstr>Analyse factorielle exploratoire</vt:lpstr>
      <vt:lpstr>Analyse factorielle exploratoire :les méthodes d’extraction</vt:lpstr>
      <vt:lpstr>Analyse factorielle exploratoire :les méthodes de rotation</vt:lpstr>
      <vt:lpstr>Analyse factorielle exploratoire</vt:lpstr>
      <vt:lpstr>Possibilté de factorisation </vt:lpstr>
      <vt:lpstr>Analyse factorielle exploratoire</vt:lpstr>
      <vt:lpstr>Analyse factorielle exploratoire</vt:lpstr>
      <vt:lpstr>Analyse factorielle exploratoire</vt:lpstr>
      <vt:lpstr>Analyse factorielle exploratoire</vt:lpstr>
      <vt:lpstr>Analyse de la structure de covariance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Gérald Olivier</dc:creator>
  <cp:lastModifiedBy>Noomen Gualmemi</cp:lastModifiedBy>
  <cp:revision>292</cp:revision>
  <cp:lastPrinted>2022-01-30T00:13:44Z</cp:lastPrinted>
  <dcterms:created xsi:type="dcterms:W3CDTF">2006-10-17T07:07:57Z</dcterms:created>
  <dcterms:modified xsi:type="dcterms:W3CDTF">2022-01-30T02:43:32Z</dcterms:modified>
</cp:coreProperties>
</file>