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9EEC69-6A4F-4C74-A1C9-47A1A1BF1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885" y="1960808"/>
            <a:ext cx="10908406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/>
              <a:t>STATISTIQUES APPLIQUEE</a:t>
            </a:r>
            <a:br>
              <a:rPr lang="fr-FR" sz="6000" dirty="0"/>
            </a:br>
            <a:r>
              <a:rPr lang="fr-FR" sz="6000" dirty="0"/>
              <a:t>Mastère en sciences humaines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59A2B61A-8813-496E-9CC2-01E6B869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088" y="6078828"/>
            <a:ext cx="5493912" cy="779172"/>
          </a:xfrm>
        </p:spPr>
        <p:txBody>
          <a:bodyPr/>
          <a:lstStyle/>
          <a:p>
            <a:r>
              <a:rPr lang="fr-FR" dirty="0" err="1"/>
              <a:t>Noomen</a:t>
            </a:r>
            <a:r>
              <a:rPr lang="fr-FR" dirty="0"/>
              <a:t> </a:t>
            </a:r>
            <a:r>
              <a:rPr lang="fr-FR" dirty="0" err="1"/>
              <a:t>guelmami</a:t>
            </a:r>
            <a:r>
              <a:rPr lang="fr-FR" dirty="0"/>
              <a:t>: Maître assistant à ISSEP Kef</a:t>
            </a:r>
          </a:p>
          <a:p>
            <a:r>
              <a:rPr lang="fr-FR" dirty="0"/>
              <a:t>Email: noomen4@yahoo.fr</a:t>
            </a:r>
          </a:p>
        </p:txBody>
      </p:sp>
    </p:spTree>
    <p:extLst>
      <p:ext uri="{BB962C8B-B14F-4D97-AF65-F5344CB8AC3E}">
        <p14:creationId xmlns:p14="http://schemas.microsoft.com/office/powerpoint/2010/main" val="179314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54280-1083-4CA2-A6E1-1ED511515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01383"/>
            <a:ext cx="8911687" cy="573625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 loi de </a:t>
            </a:r>
            <a:r>
              <a:rPr lang="fr-FR" sz="24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Student</a:t>
            </a: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 t(n)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15F699-B508-4CFA-A3B2-D950D29C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62" y="1274275"/>
            <a:ext cx="5939073" cy="43094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9D19D2-D55A-4CA4-B193-22416B2C495D}"/>
              </a:ext>
            </a:extLst>
          </p:cNvPr>
          <p:cNvSpPr txBox="1"/>
          <p:nvPr/>
        </p:nvSpPr>
        <p:spPr>
          <a:xfrm>
            <a:off x="4185634" y="5962918"/>
            <a:ext cx="5189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Symbol" panose="05050102010706020507" pitchFamily="18" charset="2"/>
              </a:rPr>
              <a:t>n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degrés de liberté</a:t>
            </a:r>
          </a:p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Converge vers </a:t>
            </a:r>
            <a:r>
              <a:rPr lang="fr-FR" sz="1800" b="1" i="0" u="none" strike="noStrike" baseline="0" dirty="0">
                <a:latin typeface="Arial,Bold"/>
              </a:rPr>
              <a:t>la loi Normale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quand </a:t>
            </a:r>
            <a:r>
              <a:rPr lang="fr-FR" dirty="0">
                <a:latin typeface="Symbol" panose="05050102010706020507" pitchFamily="18" charset="2"/>
              </a:rPr>
              <a:t>n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augment.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32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F3C52-C44C-44E2-9B77-131A7B75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59716"/>
            <a:ext cx="9864456" cy="1280890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 probabilité d’obtenir une valeur de t a l’extérieur de l’intervalle (-ta/2 et ta/2) -&gt; TABLES.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488F57-D597-44B5-858C-CE425812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388" y="1840606"/>
            <a:ext cx="1774479" cy="6246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ED7A48-FCAA-4277-A519-BC95BB83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2598196"/>
            <a:ext cx="64389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BB5E0-CD29-42EB-A917-24CB63A6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43" y="621329"/>
            <a:ext cx="8911687" cy="650898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Echantillonnage – Estimation d’un paramètre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1C056E-3791-4DAF-A194-37B342BE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630" y="1130560"/>
            <a:ext cx="3947311" cy="54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4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C605E-A08C-42E6-8900-32C3B095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73349"/>
            <a:ext cx="8911687" cy="1280890"/>
          </a:xfrm>
        </p:spPr>
        <p:txBody>
          <a:bodyPr/>
          <a:lstStyle/>
          <a:p>
            <a:r>
              <a:rPr lang="fr-FR" sz="1800" b="1" i="0" u="none" strike="noStrike" baseline="0" dirty="0">
                <a:latin typeface="Arial,Bold"/>
              </a:rPr>
              <a:t>Exemple:</a:t>
            </a:r>
            <a:br>
              <a:rPr lang="fr-FR" sz="1800" b="1" i="0" u="none" strike="noStrike" baseline="0" dirty="0">
                <a:latin typeface="Arial,Bold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6 hommes adultes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F87E6E-BDCA-4D57-A14B-E149ED9E3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545" y="1454239"/>
            <a:ext cx="1846907" cy="11045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2B6F43-7656-46D1-9862-F962E1D83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21" y="2834717"/>
            <a:ext cx="5106154" cy="20098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BA8B37F-BD45-4414-8DFF-4E2CF2540D7C}"/>
              </a:ext>
            </a:extLst>
          </p:cNvPr>
          <p:cNvSpPr txBox="1"/>
          <p:nvPr/>
        </p:nvSpPr>
        <p:spPr>
          <a:xfrm>
            <a:off x="2665926" y="5403761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Arial,Bold"/>
              </a:rPr>
              <a:t>Finalement on peut toujours utiliser la loi de </a:t>
            </a:r>
            <a:r>
              <a:rPr lang="fr-FR" sz="1800" b="1" i="0" u="none" strike="noStrike" baseline="0" dirty="0" err="1">
                <a:latin typeface="Arial,Bold"/>
              </a:rPr>
              <a:t>Student</a:t>
            </a:r>
            <a:r>
              <a:rPr lang="fr-FR" sz="1800" b="1" i="0" u="none" strike="noStrike" baseline="0" dirty="0">
                <a:latin typeface="Arial,Bold"/>
              </a:rPr>
              <a:t> puisque t</a:t>
            </a:r>
          </a:p>
          <a:p>
            <a:pPr algn="l"/>
            <a:r>
              <a:rPr lang="fr-FR" sz="1800" b="1" i="0" u="none" strike="noStrike" baseline="0" dirty="0">
                <a:latin typeface="Arial,Bold"/>
              </a:rPr>
              <a:t>tend vers la loi normale quand n est grand…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61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AB452-0ABA-437A-8F4F-126DA762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5" y="595729"/>
            <a:ext cx="10028104" cy="1280890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Intervalle de confiance de la variance</a:t>
            </a:r>
            <a:br>
              <a:rPr lang="fr-FR" sz="1800" b="1" i="0" u="none" strike="noStrike" baseline="0" dirty="0">
                <a:latin typeface="Arial,Bold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Soit une population obéissant a une </a:t>
            </a:r>
            <a:r>
              <a:rPr lang="fr-FR" sz="1800" b="1" i="0" u="none" strike="noStrike" baseline="0" dirty="0">
                <a:latin typeface="Arial,Bold"/>
              </a:rPr>
              <a:t>loi normale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de moyenne </a:t>
            </a:r>
            <a:r>
              <a:rPr lang="fr-FR" sz="1800" dirty="0">
                <a:latin typeface="Symbol" panose="05050102010706020507" pitchFamily="18" charset="2"/>
              </a:rPr>
              <a:t>m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(inconnue) et d’écart type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s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(inconnu).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20E8A9-F88E-453A-8845-6F1546AEB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532" y="2357660"/>
            <a:ext cx="5576935" cy="11045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CB239E-BA1B-45A0-BB8B-866187AC8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768" y="4086226"/>
            <a:ext cx="2400300" cy="17335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E583E35-2224-4C28-90E7-FF5EFF90400A}"/>
              </a:ext>
            </a:extLst>
          </p:cNvPr>
          <p:cNvSpPr txBox="1"/>
          <p:nvPr/>
        </p:nvSpPr>
        <p:spPr>
          <a:xfrm>
            <a:off x="2855890" y="4583669"/>
            <a:ext cx="3441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Pour </a:t>
            </a:r>
            <a:r>
              <a:rPr lang="fr-FR" dirty="0">
                <a:latin typeface="Symbol" panose="05050102010706020507" pitchFamily="18" charset="2"/>
              </a:rPr>
              <a:t>n</a:t>
            </a:r>
            <a:r>
              <a:rPr lang="el-GR" sz="1800" b="0" i="0" u="none" strike="noStrike" baseline="0" dirty="0">
                <a:latin typeface="Symbol" panose="05050102010706020507" pitchFamily="18" charset="2"/>
              </a:rPr>
              <a:t> 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=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n-1 degrés de liberté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632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C5E29-3D15-4C2F-9B8D-22EED468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75626"/>
            <a:ext cx="9864456" cy="145797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 loi du Khi carré: </a:t>
            </a:r>
            <a:r>
              <a:rPr lang="fr-FR" sz="2400" dirty="0">
                <a:solidFill>
                  <a:srgbClr val="FF0000"/>
                </a:solidFill>
                <a:latin typeface="Symbol" panose="05050102010706020507" pitchFamily="18" charset="2"/>
                <a:ea typeface="+mn-ea"/>
                <a:cs typeface="+mn-cs"/>
              </a:rPr>
              <a:t>c</a:t>
            </a:r>
            <a:r>
              <a:rPr lang="el-GR" sz="2400" b="1" i="0" u="none" strike="noStrike" baseline="0" dirty="0">
                <a:solidFill>
                  <a:srgbClr val="FF0000"/>
                </a:solidFill>
                <a:latin typeface="TimesNewRoman,Bold"/>
              </a:rPr>
              <a:t>2</a:t>
            </a:r>
            <a:br>
              <a:rPr lang="fr-FR" sz="2400" b="1" i="0" u="none" strike="noStrike" baseline="0" dirty="0">
                <a:solidFill>
                  <a:srgbClr val="FF0000"/>
                </a:solidFill>
                <a:latin typeface="TimesNewRoman,Bold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Si Z1, Z2, Zn sont des variables aléatoires normales centrées</a:t>
            </a:r>
            <a:r>
              <a:rPr lang="fr-FR" sz="1800" dirty="0"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réduites et indépendantes entres elles, la somme des carrées de ces variables aléatoires obéit a la </a:t>
            </a:r>
            <a:r>
              <a:rPr lang="fr-FR" sz="1800" b="1" i="0" u="none" strike="noStrike" baseline="0" dirty="0">
                <a:latin typeface="Arial,Bold"/>
              </a:rPr>
              <a:t>loi du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c</a:t>
            </a:r>
            <a:r>
              <a:rPr lang="fr-FR" sz="1800" b="1" i="0" u="none" strike="noStrike" baseline="0" dirty="0">
                <a:latin typeface="TimesNewRoman,Bold"/>
              </a:rPr>
              <a:t>2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a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n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degrés de libertés</a:t>
            </a:r>
            <a:br>
              <a:rPr lang="fr-FR" sz="2400" b="1" i="0" u="none" strike="noStrike" baseline="0" dirty="0">
                <a:solidFill>
                  <a:srgbClr val="FF0000"/>
                </a:solidFill>
                <a:latin typeface="TimesNewRoman,Bold"/>
              </a:rPr>
            </a:b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BD349B-8658-4508-AA3D-73B2EF3A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0" y="3279283"/>
            <a:ext cx="3924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5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193DD5-9837-4414-9D81-AB145021A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683" y="1020778"/>
            <a:ext cx="6880634" cy="48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6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1D88-9DEC-46FA-9B25-1971362F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58355"/>
            <a:ext cx="8911687" cy="576845"/>
          </a:xfrm>
        </p:spPr>
        <p:txBody>
          <a:bodyPr/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En fait, les calculs sont fastidieux -&gt; TABLES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6CBEF99-7A1F-4E47-A727-F7DCF6F01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9392" y="1548132"/>
            <a:ext cx="2245259" cy="57036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9E2853-346A-47AC-9CF4-611EC08A1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959" y="2752094"/>
            <a:ext cx="5432079" cy="31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0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29FE721-1FE1-4593-9E2D-68161D993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96" y="233126"/>
            <a:ext cx="4200808" cy="63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F68FE-F954-467F-B73C-4F45FA04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6989"/>
            <a:ext cx="10221286" cy="2196363"/>
          </a:xfrm>
        </p:spPr>
        <p:txBody>
          <a:bodyPr>
            <a:normAutofit/>
          </a:bodyPr>
          <a:lstStyle/>
          <a:p>
            <a:pPr algn="l"/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Echantillonnage – Estimation d’un paramètre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Intervalle de confiance de l’écart type (idem)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Soit une population obéissant a une </a:t>
            </a:r>
            <a:r>
              <a:rPr lang="fr-FR" sz="1800" b="1" i="0" u="none" strike="noStrike" baseline="0" dirty="0">
                <a:latin typeface="Arial,Bold"/>
              </a:rPr>
              <a:t>loi normale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de moyenne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m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et d’</a:t>
            </a:r>
            <a:r>
              <a:rPr lang="fr-FR" sz="1800" dirty="0">
                <a:latin typeface="Arial" panose="020B0604020202020204" pitchFamily="34" charset="0"/>
              </a:rPr>
              <a:t>é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cart type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s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.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9754CE-3448-49C6-93D7-1C4797AD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56" y="2835998"/>
            <a:ext cx="5975287" cy="118600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8DF02C5-5256-46C8-A0E9-5A013E880D50}"/>
              </a:ext>
            </a:extLst>
          </p:cNvPr>
          <p:cNvSpPr txBox="1"/>
          <p:nvPr/>
        </p:nvSpPr>
        <p:spPr>
          <a:xfrm>
            <a:off x="4342862" y="4574077"/>
            <a:ext cx="3506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Pour </a:t>
            </a:r>
            <a:r>
              <a:rPr lang="fr-FR" dirty="0">
                <a:latin typeface="Symbol" panose="05050102010706020507" pitchFamily="18" charset="2"/>
              </a:rPr>
              <a:t>n</a:t>
            </a:r>
            <a:r>
              <a:rPr lang="el-GR" sz="1800" b="0" i="0" u="none" strike="noStrike" baseline="0" dirty="0">
                <a:latin typeface="Symbol" panose="05050102010706020507" pitchFamily="18" charset="2"/>
              </a:rPr>
              <a:t> 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=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n-1 degrés de liberté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86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896E5-F2CC-4658-8F8A-E5ACAE6A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85473"/>
            <a:ext cx="8911687" cy="676657"/>
          </a:xfrm>
        </p:spPr>
        <p:txBody>
          <a:bodyPr/>
          <a:lstStyle/>
          <a:p>
            <a:r>
              <a:rPr lang="fr-FR" dirty="0"/>
              <a:t>Plan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4FF036-5C99-47F0-8B88-2E8E3E47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1777284"/>
            <a:ext cx="10002346" cy="48553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/>
              <a:t>Intervalles de confiance &amp; tests statistiques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Echantillonnage, rappels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Intervalle de confiance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Tests usuels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Tests non-paramétriques</a:t>
            </a:r>
          </a:p>
        </p:txBody>
      </p:sp>
    </p:spTree>
    <p:extLst>
      <p:ext uri="{BB962C8B-B14F-4D97-AF65-F5344CB8AC3E}">
        <p14:creationId xmlns:p14="http://schemas.microsoft.com/office/powerpoint/2010/main" val="180347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51A2DA-DD85-4507-83D7-4FB4EAA1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75626"/>
            <a:ext cx="9864456" cy="183575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Intervalle de confiance de la médiane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Si un échantillon est extrait d’une </a:t>
            </a:r>
            <a:r>
              <a:rPr lang="fr-FR" sz="1800" b="1" i="0" u="none" strike="noStrike" baseline="0" dirty="0">
                <a:latin typeface="Arial,Bold"/>
              </a:rPr>
              <a:t>population approximativement normale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, et si son effectif est relativement grand (n&gt;60), la distribution</a:t>
            </a:r>
            <a:r>
              <a:rPr lang="fr-FR" sz="1800" dirty="0"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d’échantillonnage de la médiane s’approche de la loi normale.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BD83F3-6DD8-49F4-B8DE-1502F9D0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012" y="2876738"/>
            <a:ext cx="2027976" cy="11045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7CC63B-21DE-47C3-9AB1-ACCD0B71A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582" y="4346619"/>
            <a:ext cx="793083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4AAC6-8CC4-41E2-B7F3-6F2D6C6F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75624"/>
            <a:ext cx="8911687" cy="200318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Estimation ponctuelle d’un pourcentage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La population est formée d’individus ayant ou non un caractère A. Soit p la probabilité pour qu’un individu pris au hasard dans la population présente le caractère A.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C6040E-AE1C-46FD-B9CE-084C8F99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798" y="2677562"/>
            <a:ext cx="2100404" cy="15028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4CF3E5A-5071-4EA9-AA7E-C31BA2C48A95}"/>
              </a:ext>
            </a:extLst>
          </p:cNvPr>
          <p:cNvSpPr txBox="1"/>
          <p:nvPr/>
        </p:nvSpPr>
        <p:spPr>
          <a:xfrm>
            <a:off x="2262118" y="4991917"/>
            <a:ext cx="7667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Quand on dispose d’un seul échantillon de taille n, la meilleure estimation ponctuelle de P est donc la fréquence p observée sur l’</a:t>
            </a:r>
            <a:r>
              <a:rPr lang="fr-FR" dirty="0">
                <a:latin typeface="Arial" panose="020B0604020202020204" pitchFamily="34" charset="0"/>
              </a:rPr>
              <a:t>é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chantillon.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525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112A8-6F83-44D9-8C62-68D609EF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01382"/>
            <a:ext cx="9976588" cy="183575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Intervalle de confiance d’un pourcentage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Grands échantillons (n&gt;30), p ni voisin de 0, ni voisin de 1, (</a:t>
            </a:r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np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&gt;5, n(1-p)&gt;5). </a:t>
            </a:r>
            <a:br>
              <a:rPr lang="fr-FR" sz="1800" b="0" i="0" u="none" strike="noStrike" baseline="0" dirty="0"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La variable fréquence obéit a une loi normale centrée réduite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167171-EB91-41A7-816E-9E56E0D11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13" y="3429000"/>
            <a:ext cx="8292974" cy="10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9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BEBA56-482E-47D0-B954-966064E1C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875" y="812443"/>
            <a:ext cx="10583750" cy="4854262"/>
          </a:xfrm>
        </p:spPr>
        <p:txBody>
          <a:bodyPr>
            <a:normAutofit/>
          </a:bodyPr>
          <a:lstStyle/>
          <a:p>
            <a:pPr algn="l"/>
            <a:endParaRPr lang="fr-FR" sz="2400" b="1" dirty="0"/>
          </a:p>
          <a:p>
            <a:pPr algn="l"/>
            <a:r>
              <a:rPr lang="fr-FR" sz="2400" b="1" dirty="0"/>
              <a:t>Un problème très fréquent!</a:t>
            </a:r>
          </a:p>
          <a:p>
            <a:pPr algn="just">
              <a:lnSpc>
                <a:spcPct val="150000"/>
              </a:lnSpc>
            </a:pPr>
            <a:endParaRPr lang="fr-FR" sz="2400" dirty="0"/>
          </a:p>
          <a:p>
            <a:pPr algn="just">
              <a:lnSpc>
                <a:spcPct val="150000"/>
              </a:lnSpc>
            </a:pPr>
            <a:r>
              <a:rPr lang="fr-FR" sz="2400" dirty="0"/>
              <a:t>Un quotidien publie tous les mois la cote du chef du gouvernement a partir d'un sondage réalise sur un échantillon représentatif de 1000 personnes. En janvier, la cote publiée était de 38% d'opinions favorables, en février de 36%. Un journaliste commente alors ces valeurs par "Le chef du gouvernement perd 2 points !!"</a:t>
            </a:r>
          </a:p>
        </p:txBody>
      </p:sp>
    </p:spTree>
    <p:extLst>
      <p:ext uri="{BB962C8B-B14F-4D97-AF65-F5344CB8AC3E}">
        <p14:creationId xmlns:p14="http://schemas.microsoft.com/office/powerpoint/2010/main" val="70163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0E45D4-99FF-4141-AEF1-487D7C3F0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1540189"/>
            <a:ext cx="10261779" cy="48477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400" b="1" dirty="0"/>
              <a:t>En fait: </a:t>
            </a:r>
            <a:r>
              <a:rPr lang="fr-FR" sz="2400" dirty="0"/>
              <a:t>On construit un intervalle de confiance autour des proportions. Avec un seuil de 95%, on obtient respectivement [35;41] et [33;39] pour les valeurs 38% et 36%. Les deux intervalles ayant une intersection non vide, on ne peut pas conclure qu'il y ait eu baisse ou augmentation de la cote du chef de gouvernement.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598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FCF592-9AB9-40B2-BF8D-9FAFC6F6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85473"/>
            <a:ext cx="8911687" cy="1280890"/>
          </a:xfrm>
        </p:spPr>
        <p:txBody>
          <a:bodyPr/>
          <a:lstStyle/>
          <a:p>
            <a:r>
              <a:rPr lang="fr-FR" b="1" dirty="0"/>
              <a:t>Les tests statistiques</a:t>
            </a:r>
            <a:br>
              <a:rPr lang="fr-FR" b="1" dirty="0"/>
            </a:b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Quel est le problème?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F975C1-1D4D-4606-B756-B2112476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443" y="1866363"/>
            <a:ext cx="10418182" cy="4740499"/>
          </a:xfrm>
        </p:spPr>
        <p:txBody>
          <a:bodyPr>
            <a:normAutofit/>
          </a:bodyPr>
          <a:lstStyle/>
          <a:p>
            <a:pPr algn="l"/>
            <a:r>
              <a:rPr lang="fr-FR" sz="2400" dirty="0"/>
              <a:t>On sait qu’un homme mesure en moyenne 165 cm.</a:t>
            </a:r>
          </a:p>
          <a:p>
            <a:pPr algn="l"/>
            <a:r>
              <a:rPr lang="fr-FR" sz="2400" dirty="0"/>
              <a:t>Sur un site on trouve 16 hommes avec une moyenne de 167 et un écart type de 8 cm (e.t. échantillon).</a:t>
            </a:r>
          </a:p>
          <a:p>
            <a:pPr algn="l"/>
            <a:r>
              <a:rPr lang="fr-FR" sz="2400" dirty="0"/>
              <a:t>Comparaison de la moyenne avec la valeur théorique de 165 cm.</a:t>
            </a:r>
          </a:p>
          <a:p>
            <a:pPr marL="0" indent="0" algn="l">
              <a:buNone/>
            </a:pPr>
            <a:r>
              <a:rPr lang="fr-FR" sz="2400" dirty="0">
                <a:solidFill>
                  <a:srgbClr val="FF0000"/>
                </a:solidFill>
              </a:rPr>
              <a:t>Possibilités</a:t>
            </a:r>
          </a:p>
          <a:p>
            <a:pPr algn="l"/>
            <a:r>
              <a:rPr lang="fr-FR" sz="2400" dirty="0"/>
              <a:t>Moyenne très élevée: Nous pourrons être amenés a croire que ces hommes ont des tailles différentes de 165 cm</a:t>
            </a:r>
          </a:p>
          <a:p>
            <a:pPr algn="l"/>
            <a:r>
              <a:rPr lang="fr-FR" sz="2400" dirty="0"/>
              <a:t>Moyenne faiblement plus élevée: on ne pourra pas conclure si c’est significativement supérieur a la norme ou si c’est l’effet du hasard.</a:t>
            </a:r>
          </a:p>
          <a:p>
            <a:pPr marL="0" indent="0" algn="l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973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36932-5D97-465C-8D38-40B1A2E8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14262"/>
            <a:ext cx="9487190" cy="1874392"/>
          </a:xfrm>
        </p:spPr>
        <p:txBody>
          <a:bodyPr>
            <a:normAutofit/>
          </a:bodyPr>
          <a:lstStyle/>
          <a:p>
            <a:pPr algn="l"/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Théorie de la statistique de décision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1" i="0" u="none" strike="noStrike" baseline="0" dirty="0">
                <a:latin typeface="Arial,Bold"/>
              </a:rPr>
              <a:t>Question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a partir de quelle limite pouvons nous raisonnablement conclure a une différence?</a:t>
            </a:r>
            <a:br>
              <a:rPr lang="fr-FR" sz="1800" b="0" i="0" u="none" strike="noStrike" baseline="0" dirty="0"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H0: </a:t>
            </a:r>
            <a:r>
              <a:rPr lang="fr-FR" sz="1800" dirty="0">
                <a:latin typeface="Symbol" panose="05050102010706020507" pitchFamily="18" charset="2"/>
              </a:rPr>
              <a:t>m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=165 (il n’y pas de différence)</a:t>
            </a:r>
            <a:br>
              <a:rPr lang="fr-FR" sz="1800" b="0" i="0" u="none" strike="noStrike" baseline="0" dirty="0"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H1: </a:t>
            </a:r>
            <a:r>
              <a:rPr lang="fr-FR" sz="1800" dirty="0">
                <a:latin typeface="Symbol" panose="05050102010706020507" pitchFamily="18" charset="2"/>
              </a:rPr>
              <a:t>m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≠165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B19D71-4770-498E-A47E-32C0FEBB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301" y="2971800"/>
            <a:ext cx="2607398" cy="9144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66A8C6D-A619-4244-8A12-519620253F56}"/>
              </a:ext>
            </a:extLst>
          </p:cNvPr>
          <p:cNvSpPr txBox="1"/>
          <p:nvPr/>
        </p:nvSpPr>
        <p:spPr>
          <a:xfrm>
            <a:off x="3479710" y="4780139"/>
            <a:ext cx="5232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>
                <a:latin typeface="Arial" panose="020B0604020202020204" pitchFamily="34" charset="0"/>
              </a:rPr>
              <a:t>Sur la table la probabilite pour que la moyenne</a:t>
            </a:r>
          </a:p>
          <a:p>
            <a:pPr algn="l"/>
            <a:r>
              <a:rPr lang="fr-FR" sz="1800" b="0" i="0" u="none" strike="noStrike" baseline="0">
                <a:latin typeface="Arial" panose="020B0604020202020204" pitchFamily="34" charset="0"/>
              </a:rPr>
              <a:t>d’echantillonnage soit differente celle de la</a:t>
            </a:r>
          </a:p>
          <a:p>
            <a:pPr algn="l"/>
            <a:r>
              <a:rPr lang="fr-FR" sz="1800" b="0" i="0" u="none" strike="noStrike" baseline="0">
                <a:latin typeface="Arial" panose="020B0604020202020204" pitchFamily="34" charset="0"/>
              </a:rPr>
              <a:t>population de plus 2,131 de ecart-type est de 5%.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051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D8C97-0CEC-4626-8DD2-7EB2A06E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6989"/>
            <a:ext cx="8911687" cy="1280890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Les deux risques d’erreur dans un test.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768EC9-39D6-490E-BE28-A5709718E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23" y="2903899"/>
            <a:ext cx="7713552" cy="10502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2A6E92-F745-4061-BCC3-E27D5D1503DC}"/>
              </a:ext>
            </a:extLst>
          </p:cNvPr>
          <p:cNvSpPr txBox="1"/>
          <p:nvPr/>
        </p:nvSpPr>
        <p:spPr>
          <a:xfrm>
            <a:off x="4813479" y="2211346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Erreur de 2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nde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espèce (compliquée)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FF3F45-6098-4B10-982B-D405B85CD3DD}"/>
              </a:ext>
            </a:extLst>
          </p:cNvPr>
          <p:cNvSpPr txBox="1"/>
          <p:nvPr/>
        </p:nvSpPr>
        <p:spPr>
          <a:xfrm>
            <a:off x="2894526" y="2211346"/>
            <a:ext cx="711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i="0" u="none" strike="noStrike" baseline="0" dirty="0">
                <a:latin typeface="TimesNewRoman"/>
              </a:rPr>
              <a:t>1-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a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7FF3F7-E775-42F9-8599-730AA3A85770}"/>
              </a:ext>
            </a:extLst>
          </p:cNvPr>
          <p:cNvSpPr txBox="1"/>
          <p:nvPr/>
        </p:nvSpPr>
        <p:spPr>
          <a:xfrm>
            <a:off x="4182414" y="4277322"/>
            <a:ext cx="2372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Erreur de 1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ere </a:t>
            </a:r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espece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F7AA851-8AE8-4E74-BED7-FD214BB48C82}"/>
              </a:ext>
            </a:extLst>
          </p:cNvPr>
          <p:cNvSpPr txBox="1"/>
          <p:nvPr/>
        </p:nvSpPr>
        <p:spPr>
          <a:xfrm>
            <a:off x="8316532" y="4092656"/>
            <a:ext cx="672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i="0" u="none" strike="noStrike" baseline="0" dirty="0">
                <a:latin typeface="TimesNewRoman"/>
              </a:rPr>
              <a:t>1-</a:t>
            </a:r>
            <a:r>
              <a:rPr lang="fr-FR" dirty="0">
                <a:latin typeface="Symbol" panose="05050102010706020507" pitchFamily="18" charset="2"/>
              </a:rPr>
              <a:t>b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12C41C-6968-4122-8AFF-0C74D11AA95B}"/>
              </a:ext>
            </a:extLst>
          </p:cNvPr>
          <p:cNvSpPr txBox="1"/>
          <p:nvPr/>
        </p:nvSpPr>
        <p:spPr>
          <a:xfrm>
            <a:off x="1745354" y="5020682"/>
            <a:ext cx="9369114" cy="1702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1800" b="1" i="0" u="none" strike="noStrike" baseline="0" dirty="0">
                <a:latin typeface="Arial,Bold"/>
              </a:rPr>
              <a:t>A priori on ne sait pas à quel type d’erreur on sera confronté:</a:t>
            </a:r>
          </a:p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Le résultat de l’échantillon a révèle 167 cm probablement par pur hasard.</a:t>
            </a:r>
          </a:p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On conclue que la moyenne pourrait être 165 cm alors qu’en fait elle est mesurée a 167 cm.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2477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3077BD-AAE4-4C7C-B2F1-9B2ED906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581" y="1412382"/>
            <a:ext cx="10042838" cy="494978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400" b="1" dirty="0"/>
              <a:t>H0 : hypothèse nulle ou principale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i="1" dirty="0"/>
              <a:t>Ex: Les haches de type A présentent les mêmes teneurs en Sn que les haches de type B.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/>
              <a:t>H1 : hypothèse alternative ou contraire …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i="1" dirty="0"/>
              <a:t>Soumission a une épreuve de vérité!</a:t>
            </a:r>
          </a:p>
          <a:p>
            <a:pPr algn="just">
              <a:lnSpc>
                <a:spcPct val="150000"/>
              </a:lnSpc>
            </a:pPr>
            <a:r>
              <a:rPr lang="fr-FR" sz="2400" b="1" dirty="0"/>
              <a:t>Conclusion : </a:t>
            </a:r>
            <a:r>
              <a:rPr lang="fr-FR" sz="2400" dirty="0"/>
              <a:t>différence attribuable aux fluctuations d’échantillonnage???</a:t>
            </a:r>
          </a:p>
        </p:txBody>
      </p:sp>
    </p:spTree>
    <p:extLst>
      <p:ext uri="{BB962C8B-B14F-4D97-AF65-F5344CB8AC3E}">
        <p14:creationId xmlns:p14="http://schemas.microsoft.com/office/powerpoint/2010/main" val="3528844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0E676-1E84-4E56-9DC9-EFA6569F3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121" y="1668977"/>
            <a:ext cx="8777758" cy="415227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fr-FR" sz="2400" b="1" i="1" dirty="0"/>
              <a:t>Niveau de signification : un peu arbitraire…</a:t>
            </a:r>
          </a:p>
          <a:p>
            <a:pPr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significatif : 0.05</a:t>
            </a:r>
          </a:p>
          <a:p>
            <a:pPr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hautement significatif : 0.01</a:t>
            </a:r>
          </a:p>
          <a:p>
            <a:pPr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très hautement significatif : 0.001.</a:t>
            </a:r>
          </a:p>
        </p:txBody>
      </p:sp>
    </p:spTree>
    <p:extLst>
      <p:ext uri="{BB962C8B-B14F-4D97-AF65-F5344CB8AC3E}">
        <p14:creationId xmlns:p14="http://schemas.microsoft.com/office/powerpoint/2010/main" val="187765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3A5A0-1375-4473-AAF1-4EDC2B63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06333"/>
            <a:ext cx="10285681" cy="1280890"/>
          </a:xfrm>
        </p:spPr>
        <p:txBody>
          <a:bodyPr/>
          <a:lstStyle/>
          <a:p>
            <a:r>
              <a:rPr lang="fr-FR" b="1" dirty="0"/>
              <a:t>Echantillonnage – Estimation d’un paramètre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38DDD3-5D8F-4B31-8E3A-11422FE5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59" y="1966173"/>
            <a:ext cx="10285681" cy="37262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</a:pPr>
            <a:r>
              <a:rPr lang="fr-FR" sz="2400" dirty="0">
                <a:solidFill>
                  <a:srgbClr val="FF0000"/>
                </a:solidFill>
              </a:rPr>
              <a:t>Extraction de n échantillons d’une population P</a:t>
            </a:r>
          </a:p>
          <a:p>
            <a:pPr algn="just">
              <a:lnSpc>
                <a:spcPct val="160000"/>
              </a:lnSpc>
            </a:pPr>
            <a:r>
              <a:rPr lang="fr-FR" sz="2400" dirty="0"/>
              <a:t>Si l’on extrait plusieurs échantillons représentatifs de taille n fixée, les différences observées entre les résultats obtenus sont dues a des incertitudes d’échantillonnage. </a:t>
            </a:r>
          </a:p>
          <a:p>
            <a:pPr algn="just">
              <a:lnSpc>
                <a:spcPct val="160000"/>
              </a:lnSpc>
            </a:pPr>
            <a:r>
              <a:rPr lang="fr-FR" sz="2400" dirty="0"/>
              <a:t>A partir d’un échantillon, on n’a donc pas de certitudes mais des estimations de paramètres.</a:t>
            </a:r>
          </a:p>
        </p:txBody>
      </p:sp>
    </p:spTree>
    <p:extLst>
      <p:ext uri="{BB962C8B-B14F-4D97-AF65-F5344CB8AC3E}">
        <p14:creationId xmlns:p14="http://schemas.microsoft.com/office/powerpoint/2010/main" val="3952320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3D2E6F-C6F7-42D5-A44C-5365A8C13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141" y="1437157"/>
            <a:ext cx="10055717" cy="477045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fr-FR" sz="2400" b="1" i="1" dirty="0"/>
              <a:t>Test bilatéral / unilatéral :</a:t>
            </a:r>
          </a:p>
          <a:p>
            <a:pPr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bilatéral : différence sans se préoccuper du sens.</a:t>
            </a:r>
          </a:p>
          <a:p>
            <a:pPr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Unilatéral : &gt; ou &lt;. Zone de rejet d’un seul cote de la distribution de</a:t>
            </a:r>
          </a:p>
          <a:p>
            <a:pPr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probabilité de référence.</a:t>
            </a:r>
          </a:p>
          <a:p>
            <a:pPr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r-FR" sz="2400" dirty="0"/>
              <a:t>Echantillons indépendants ou appariés:</a:t>
            </a:r>
          </a:p>
          <a:p>
            <a:pPr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rgbClr val="FF0000"/>
                </a:solidFill>
              </a:rPr>
              <a:t>Indépendants : </a:t>
            </a:r>
            <a:r>
              <a:rPr lang="fr-FR" sz="2400" dirty="0"/>
              <a:t>aucune influence du 1er </a:t>
            </a:r>
            <a:r>
              <a:rPr lang="fr-FR" sz="2400" dirty="0" err="1"/>
              <a:t>ech</a:t>
            </a:r>
            <a:r>
              <a:rPr lang="fr-FR" sz="2400" dirty="0"/>
              <a:t> sur le 2nd.</a:t>
            </a:r>
          </a:p>
          <a:p>
            <a:pPr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rgbClr val="FF0000"/>
                </a:solidFill>
              </a:rPr>
              <a:t>Apparies : </a:t>
            </a:r>
            <a:r>
              <a:rPr lang="fr-FR" sz="2400" dirty="0"/>
              <a:t>prélèvements par paires. Ex : fumeurs H + F.</a:t>
            </a:r>
          </a:p>
        </p:txBody>
      </p:sp>
    </p:spTree>
    <p:extLst>
      <p:ext uri="{BB962C8B-B14F-4D97-AF65-F5344CB8AC3E}">
        <p14:creationId xmlns:p14="http://schemas.microsoft.com/office/powerpoint/2010/main" val="3667943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59507-6C76-4BA9-98FA-275DE946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21078"/>
            <a:ext cx="10285681" cy="1719845"/>
          </a:xfrm>
        </p:spPr>
        <p:txBody>
          <a:bodyPr>
            <a:normAutofit/>
          </a:bodyPr>
          <a:lstStyle/>
          <a:p>
            <a:pPr algn="l"/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Comparaison de deux moyennes expérimentales–grands échantillons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1" i="0" u="none" strike="noStrike" baseline="0" dirty="0">
                <a:latin typeface="Arial,Bold"/>
              </a:rPr>
              <a:t>Comparaison des moyennes de 2 grands échantillons indépendants (n1 et n2 &gt;30):</a:t>
            </a:r>
            <a:br>
              <a:rPr lang="fr-FR" sz="1800" b="1" i="0" u="none" strike="noStrike" baseline="0" dirty="0">
                <a:latin typeface="Arial,Bold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Deux échantillons qui suivent des </a:t>
            </a:r>
            <a:r>
              <a:rPr lang="fr-FR" sz="1800" b="1" i="0" u="none" strike="noStrike" baseline="0" dirty="0">
                <a:latin typeface="Arial,Bold"/>
              </a:rPr>
              <a:t>lois normales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</a:t>
            </a:r>
            <a:r>
              <a:rPr lang="fr-FR" sz="1800" dirty="0">
                <a:latin typeface="Symbol" panose="05050102010706020507" pitchFamily="18" charset="2"/>
              </a:rPr>
              <a:t>m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1,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s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2 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1; </a:t>
            </a:r>
            <a:r>
              <a:rPr lang="fr-FR" sz="1800" dirty="0">
                <a:latin typeface="Symbol" panose="05050102010706020507" pitchFamily="18" charset="2"/>
              </a:rPr>
              <a:t>m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2, </a:t>
            </a:r>
            <a:r>
              <a:rPr lang="fr-FR" sz="1800" dirty="0">
                <a:latin typeface="Symbol" panose="05050102010706020507" pitchFamily="18" charset="2"/>
              </a:rPr>
              <a:t>s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2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18DD71-D083-4497-9458-B79D760F4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231" y="2433119"/>
            <a:ext cx="2969537" cy="19917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1C9D816-FB3E-4E9B-9B03-C07E2876E18F}"/>
              </a:ext>
            </a:extLst>
          </p:cNvPr>
          <p:cNvSpPr txBox="1"/>
          <p:nvPr/>
        </p:nvSpPr>
        <p:spPr>
          <a:xfrm>
            <a:off x="2108915" y="2809671"/>
            <a:ext cx="1638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u="none" strike="noStrike" baseline="0" dirty="0">
                <a:latin typeface="Symbol" panose="05050102010706020507" pitchFamily="18" charset="2"/>
              </a:rPr>
              <a:t>H</a:t>
            </a:r>
            <a:r>
              <a:rPr lang="el-GR" sz="2000" b="0" i="0" u="none" strike="noStrike" baseline="0" dirty="0">
                <a:latin typeface="Symbol" panose="05050102010706020507" pitchFamily="18" charset="2"/>
              </a:rPr>
              <a:t>0 : </a:t>
            </a:r>
            <a:r>
              <a:rPr lang="fr-FR" sz="2000" b="0" i="0" u="none" strike="noStrike" baseline="0" dirty="0">
                <a:latin typeface="Symbol" panose="05050102010706020507" pitchFamily="18" charset="2"/>
              </a:rPr>
              <a:t>m</a:t>
            </a:r>
            <a:r>
              <a:rPr lang="el-GR" sz="2000" b="0" i="0" u="none" strike="noStrike" baseline="0" dirty="0">
                <a:latin typeface="Symbol" panose="05050102010706020507" pitchFamily="18" charset="2"/>
              </a:rPr>
              <a:t>1 = </a:t>
            </a:r>
            <a:r>
              <a:rPr lang="fr-FR" sz="2000" b="0" i="0" u="none" strike="noStrike" baseline="0" dirty="0">
                <a:latin typeface="Symbol" panose="05050102010706020507" pitchFamily="18" charset="2"/>
              </a:rPr>
              <a:t>m</a:t>
            </a:r>
            <a:r>
              <a:rPr lang="el-GR" sz="2000" b="0" i="0" u="none" strike="noStrike" baseline="0" dirty="0">
                <a:latin typeface="Symbol" panose="05050102010706020507" pitchFamily="18" charset="2"/>
              </a:rPr>
              <a:t>2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6C66BF-DE76-476B-A5B4-48B3ABE774C8}"/>
              </a:ext>
            </a:extLst>
          </p:cNvPr>
          <p:cNvSpPr txBox="1"/>
          <p:nvPr/>
        </p:nvSpPr>
        <p:spPr>
          <a:xfrm>
            <a:off x="3733923" y="4993629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Si 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est vraie, </a:t>
            </a:r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Z</a:t>
            </a:r>
            <a:r>
              <a:rPr lang="fr-FR" sz="800" b="0" i="0" u="none" strike="noStrike" baseline="0" dirty="0" err="1">
                <a:latin typeface="Arial" panose="020B0604020202020204" pitchFamily="34" charset="0"/>
              </a:rPr>
              <a:t>c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suit une loi normale N(0,1)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097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DDA716-318D-4128-A0D9-5818B275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179" y="1541352"/>
            <a:ext cx="5359651" cy="37752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5AA7323-8081-407F-B4F7-5510B77C5FC2}"/>
              </a:ext>
            </a:extLst>
          </p:cNvPr>
          <p:cNvSpPr txBox="1"/>
          <p:nvPr/>
        </p:nvSpPr>
        <p:spPr>
          <a:xfrm>
            <a:off x="1851338" y="2668004"/>
            <a:ext cx="2025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: </a:t>
            </a:r>
            <a:r>
              <a:rPr lang="fr-FR" dirty="0">
                <a:latin typeface="Symbol" panose="05050102010706020507" pitchFamily="18" charset="2"/>
              </a:rPr>
              <a:t>m</a:t>
            </a:r>
            <a:r>
              <a:rPr lang="el-GR" sz="800" b="0" i="0" u="none" strike="noStrike" baseline="0" dirty="0">
                <a:latin typeface="Symbol" panose="05050102010706020507" pitchFamily="18" charset="2"/>
              </a:rPr>
              <a:t>1 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≠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m</a:t>
            </a:r>
            <a:r>
              <a:rPr lang="el-GR" sz="800" b="0" i="0" u="none" strike="noStrike" baseline="0" dirty="0">
                <a:latin typeface="Symbol" panose="05050102010706020507" pitchFamily="18" charset="2"/>
              </a:rPr>
              <a:t>2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bilatéral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104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C068AD8-5DE1-4407-ABBC-B63063F68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098" y="1509665"/>
            <a:ext cx="5142368" cy="38386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73B47C3-4622-4476-A52C-D1C7114C1792}"/>
              </a:ext>
            </a:extLst>
          </p:cNvPr>
          <p:cNvSpPr txBox="1"/>
          <p:nvPr/>
        </p:nvSpPr>
        <p:spPr>
          <a:xfrm>
            <a:off x="2172534" y="3244333"/>
            <a:ext cx="2257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: m</a:t>
            </a:r>
            <a:r>
              <a:rPr lang="el-GR" sz="800" b="0" i="0" u="none" strike="noStrike" baseline="0" dirty="0">
                <a:latin typeface="Symbol" panose="05050102010706020507" pitchFamily="18" charset="2"/>
              </a:rPr>
              <a:t>1 </a:t>
            </a:r>
            <a:r>
              <a:rPr lang="el-GR" sz="1800" b="0" i="0" u="none" strike="noStrike" baseline="0" dirty="0">
                <a:latin typeface="Symbol" panose="05050102010706020507" pitchFamily="18" charset="2"/>
              </a:rPr>
              <a:t>&gt;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m</a:t>
            </a:r>
            <a:r>
              <a:rPr lang="el-GR" sz="800" b="0" i="0" u="none" strike="noStrike" baseline="0" dirty="0">
                <a:latin typeface="Symbol" panose="05050102010706020507" pitchFamily="18" charset="2"/>
              </a:rPr>
              <a:t>2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unilatéral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780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58CF593-864F-4C46-B285-3C52931A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465" y="1473450"/>
            <a:ext cx="4925085" cy="39110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295DBEF-D734-4659-A2B5-2AA6BD486CC0}"/>
              </a:ext>
            </a:extLst>
          </p:cNvPr>
          <p:cNvSpPr txBox="1"/>
          <p:nvPr/>
        </p:nvSpPr>
        <p:spPr>
          <a:xfrm>
            <a:off x="2522654" y="3244333"/>
            <a:ext cx="2141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: m</a:t>
            </a:r>
            <a:r>
              <a:rPr lang="el-GR" sz="800" b="0" i="0" u="none" strike="noStrike" baseline="0" dirty="0">
                <a:latin typeface="Symbol" panose="05050102010706020507" pitchFamily="18" charset="2"/>
              </a:rPr>
              <a:t>1 </a:t>
            </a:r>
            <a:r>
              <a:rPr lang="el-GR" sz="1800" b="0" i="0" u="none" strike="noStrike" baseline="0" dirty="0">
                <a:latin typeface="Symbol" panose="05050102010706020507" pitchFamily="18" charset="2"/>
              </a:rPr>
              <a:t>&lt;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m</a:t>
            </a:r>
            <a:r>
              <a:rPr lang="el-GR" sz="800" b="0" i="0" u="none" strike="noStrike" baseline="0" dirty="0">
                <a:latin typeface="Symbol" panose="05050102010706020507" pitchFamily="18" charset="2"/>
              </a:rPr>
              <a:t>2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unilatéral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70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B9160C8-50CB-4A7C-A8B8-B5EC05EB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75" y="2715881"/>
            <a:ext cx="9638449" cy="17015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C436723-CD3C-44F5-96DA-41CB1D89ED58}"/>
              </a:ext>
            </a:extLst>
          </p:cNvPr>
          <p:cNvSpPr txBox="1"/>
          <p:nvPr/>
        </p:nvSpPr>
        <p:spPr>
          <a:xfrm>
            <a:off x="1683913" y="710415"/>
            <a:ext cx="6098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0" i="0" u="none" strike="noStrike" baseline="0" dirty="0">
                <a:latin typeface="Arial" panose="020B0604020202020204" pitchFamily="34" charset="0"/>
              </a:rPr>
              <a:t>Pour résumer: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89604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8FD3946-F35D-47AE-BCE2-FB63FE295E50}"/>
              </a:ext>
            </a:extLst>
          </p:cNvPr>
          <p:cNvSpPr txBox="1"/>
          <p:nvPr/>
        </p:nvSpPr>
        <p:spPr>
          <a:xfrm>
            <a:off x="3049074" y="819781"/>
            <a:ext cx="7266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0" i="0" u="none" strike="noStrike" baseline="0" dirty="0">
                <a:latin typeface="Arial" panose="020B0604020202020204" pitchFamily="34" charset="0"/>
              </a:rPr>
              <a:t>n1 et n2 grands -&gt; test sur la </a:t>
            </a:r>
            <a:r>
              <a:rPr lang="fr-FR" sz="2400" b="1" i="0" u="none" strike="noStrike" baseline="0" dirty="0">
                <a:latin typeface="Arial,Bold"/>
              </a:rPr>
              <a:t>loi normale</a:t>
            </a:r>
          </a:p>
          <a:p>
            <a:pPr algn="l"/>
            <a:endParaRPr lang="fr-FR" sz="2400" b="1" i="0" u="none" strike="noStrike" baseline="0" dirty="0">
              <a:latin typeface="Arial,Bold"/>
            </a:endParaRPr>
          </a:p>
          <a:p>
            <a:pPr algn="l"/>
            <a:r>
              <a:rPr lang="fr-FR" sz="2400" b="0" i="0" u="none" strike="noStrike" baseline="0" dirty="0">
                <a:latin typeface="Arial" panose="020B0604020202020204" pitchFamily="34" charset="0"/>
              </a:rPr>
              <a:t>H0 </a:t>
            </a:r>
            <a:r>
              <a:rPr lang="fr-FR" sz="2400" b="0" i="0" u="none" strike="noStrike" baseline="0" dirty="0">
                <a:latin typeface="TimesNewRoman"/>
              </a:rPr>
              <a:t>: </a:t>
            </a:r>
            <a:r>
              <a:rPr lang="fr-FR" sz="2400" b="0" i="0" u="none" strike="noStrike" baseline="0" dirty="0">
                <a:latin typeface="Symbol" panose="05050102010706020507" pitchFamily="18" charset="2"/>
              </a:rPr>
              <a:t>m</a:t>
            </a:r>
            <a:r>
              <a:rPr lang="fr-FR" sz="2400" b="0" i="0" u="none" strike="noStrike" baseline="0" dirty="0">
                <a:latin typeface="TimesNewRoman"/>
              </a:rPr>
              <a:t>a = </a:t>
            </a:r>
            <a:r>
              <a:rPr lang="fr-FR" sz="2400" b="0" i="0" u="none" strike="noStrike" baseline="0" dirty="0">
                <a:latin typeface="Symbol" panose="05050102010706020507" pitchFamily="18" charset="2"/>
              </a:rPr>
              <a:t>m</a:t>
            </a:r>
            <a:r>
              <a:rPr lang="fr-FR" sz="2400" b="0" i="0" u="none" strike="noStrike" baseline="0" dirty="0">
                <a:latin typeface="TimesNewRoman"/>
              </a:rPr>
              <a:t>b</a:t>
            </a:r>
          </a:p>
          <a:p>
            <a:pPr algn="l"/>
            <a:r>
              <a:rPr lang="fr-FR" sz="2400" b="0" i="0" u="none" strike="noStrike" baseline="0" dirty="0">
                <a:latin typeface="Arial" panose="020B0604020202020204" pitchFamily="34" charset="0"/>
              </a:rPr>
              <a:t>H1 </a:t>
            </a:r>
            <a:r>
              <a:rPr lang="fr-FR" sz="2400" b="0" i="0" u="none" strike="noStrike" baseline="0" dirty="0">
                <a:latin typeface="TimesNewRoman"/>
              </a:rPr>
              <a:t>: </a:t>
            </a:r>
            <a:r>
              <a:rPr lang="fr-FR" sz="2400" b="0" i="0" u="none" strike="noStrike" baseline="0" dirty="0">
                <a:latin typeface="Symbol" panose="05050102010706020507" pitchFamily="18" charset="2"/>
              </a:rPr>
              <a:t>m</a:t>
            </a:r>
            <a:r>
              <a:rPr lang="fr-FR" sz="2400" b="0" i="0" u="none" strike="noStrike" baseline="0" dirty="0">
                <a:latin typeface="TimesNewRoman"/>
              </a:rPr>
              <a:t>a </a:t>
            </a:r>
            <a:r>
              <a:rPr lang="fr-FR" sz="2400" dirty="0">
                <a:latin typeface="Symbol" panose="05050102010706020507" pitchFamily="18" charset="2"/>
              </a:rPr>
              <a:t>m</a:t>
            </a:r>
            <a:r>
              <a:rPr lang="fr-FR" sz="2400" b="0" i="0" u="none" strike="noStrike" baseline="0" dirty="0">
                <a:latin typeface="Symbol" panose="05050102010706020507" pitchFamily="18" charset="2"/>
              </a:rPr>
              <a:t> </a:t>
            </a:r>
            <a:r>
              <a:rPr lang="fr-FR" sz="2400" dirty="0">
                <a:latin typeface="Symbol" panose="05050102010706020507" pitchFamily="18" charset="2"/>
              </a:rPr>
              <a:t>m</a:t>
            </a:r>
            <a:r>
              <a:rPr lang="fr-FR" sz="2400" b="0" i="0" u="none" strike="noStrike" baseline="0" dirty="0">
                <a:latin typeface="TimesNewRoman"/>
              </a:rPr>
              <a:t>b 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(bilatéral)</a:t>
            </a: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BD3AC8-8548-4CE9-9763-AC2606E95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515" y="3388491"/>
            <a:ext cx="2534970" cy="16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41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E4690F8-0405-41A3-9FED-AADB3A3A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394" y="983735"/>
            <a:ext cx="6301212" cy="37571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4DE973D-662C-4A85-9721-6BD2EA101ED6}"/>
              </a:ext>
            </a:extLst>
          </p:cNvPr>
          <p:cNvSpPr txBox="1"/>
          <p:nvPr/>
        </p:nvSpPr>
        <p:spPr>
          <a:xfrm>
            <a:off x="3930739" y="5179384"/>
            <a:ext cx="5315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u="none" strike="noStrike" baseline="0" dirty="0">
                <a:latin typeface="Arial" panose="020B0604020202020204" pitchFamily="34" charset="0"/>
              </a:rPr>
              <a:t>H0 rejetée au seuil de signification de 1%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9420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1332C-8F16-42CF-8822-F69AF171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14262"/>
            <a:ext cx="10427348" cy="1280890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Comparaison d’une moyenne empirique à une moyenne théorique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Même principe que précédemment (quand n est grand):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3AE777-1E50-4583-B81F-33E2E584AE66}"/>
              </a:ext>
            </a:extLst>
          </p:cNvPr>
          <p:cNvSpPr txBox="1"/>
          <p:nvPr/>
        </p:nvSpPr>
        <p:spPr>
          <a:xfrm>
            <a:off x="2405129" y="2115477"/>
            <a:ext cx="1741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u="none" strike="noStrike" baseline="0" dirty="0">
                <a:latin typeface="Arial" panose="020B0604020202020204" pitchFamily="34" charset="0"/>
              </a:rPr>
              <a:t>H0: </a:t>
            </a:r>
            <a:r>
              <a:rPr lang="fr-FR" sz="2400" dirty="0">
                <a:latin typeface="Symbol" panose="05050102010706020507" pitchFamily="18" charset="2"/>
              </a:rPr>
              <a:t>m</a:t>
            </a:r>
            <a:r>
              <a:rPr lang="el-GR" sz="2400" b="0" i="0" u="none" strike="noStrike" baseline="0" dirty="0">
                <a:latin typeface="Arial" panose="020B0604020202020204" pitchFamily="34" charset="0"/>
              </a:rPr>
              <a:t>=</a:t>
            </a:r>
            <a:r>
              <a:rPr lang="fr-FR" sz="2400" dirty="0">
                <a:latin typeface="Symbol" panose="05050102010706020507" pitchFamily="18" charset="2"/>
              </a:rPr>
              <a:t>m</a:t>
            </a:r>
            <a:r>
              <a:rPr lang="el-GR" sz="2400" b="0" i="0" u="none" strike="noStrike" baseline="0" dirty="0">
                <a:latin typeface="Arial" panose="020B0604020202020204" pitchFamily="34" charset="0"/>
              </a:rPr>
              <a:t>0</a:t>
            </a: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38596B-3C25-464A-8F98-17C9188E6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905" y="2764358"/>
            <a:ext cx="2064190" cy="164773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FFA8357-DA63-44BB-90BF-C352B2819B27}"/>
              </a:ext>
            </a:extLst>
          </p:cNvPr>
          <p:cNvSpPr txBox="1"/>
          <p:nvPr/>
        </p:nvSpPr>
        <p:spPr>
          <a:xfrm>
            <a:off x="3847026" y="4996629"/>
            <a:ext cx="5644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u="none" strike="noStrike" baseline="0" dirty="0">
                <a:latin typeface="Arial" panose="020B0604020202020204" pitchFamily="34" charset="0"/>
              </a:rPr>
              <a:t>que l’on teste sur la </a:t>
            </a:r>
            <a:r>
              <a:rPr lang="fr-FR" sz="2400" b="1" i="0" u="none" strike="noStrike" baseline="0" dirty="0">
                <a:latin typeface="Arial,Bold"/>
              </a:rPr>
              <a:t>loi normale N(0,1)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65321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F6073-24C3-442E-BC81-AC3376E5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1231"/>
            <a:ext cx="10414469" cy="1280890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Comparaison de deux moyennes expérimentales– petits échantillons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1" i="0" u="none" strike="noStrike" baseline="0" dirty="0">
                <a:latin typeface="Arial,Bold"/>
              </a:rPr>
              <a:t>Cas des petits échantillons: Test t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053E7D-822B-4DB8-A050-606CF41CCADF}"/>
              </a:ext>
            </a:extLst>
          </p:cNvPr>
          <p:cNvSpPr txBox="1"/>
          <p:nvPr/>
        </p:nvSpPr>
        <p:spPr>
          <a:xfrm>
            <a:off x="1081948" y="2084231"/>
            <a:ext cx="10028104" cy="389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0" i="0" u="none" strike="noStrike" baseline="0" dirty="0">
                <a:latin typeface="Arial" panose="020B0604020202020204" pitchFamily="34" charset="0"/>
              </a:rPr>
              <a:t>Deux </a:t>
            </a:r>
            <a:r>
              <a:rPr lang="fr-FR" sz="2800" b="1" i="0" u="none" strike="noStrike" baseline="0" dirty="0">
                <a:latin typeface="Arial,Bold"/>
              </a:rPr>
              <a:t>populations normales </a:t>
            </a:r>
            <a:r>
              <a:rPr lang="fr-FR" sz="2800" b="0" i="0" u="none" strike="noStrike" baseline="0" dirty="0">
                <a:latin typeface="Symbol" panose="05050102010706020507" pitchFamily="18" charset="2"/>
              </a:rPr>
              <a:t>m</a:t>
            </a:r>
            <a:r>
              <a:rPr lang="fr-FR" sz="2800" b="0" i="0" u="none" strike="noStrike" baseline="0" dirty="0">
                <a:latin typeface="TimesNewRoman"/>
              </a:rPr>
              <a:t>1 et </a:t>
            </a:r>
            <a:r>
              <a:rPr lang="fr-FR" sz="2800" dirty="0">
                <a:latin typeface="Symbol" panose="05050102010706020507" pitchFamily="18" charset="2"/>
              </a:rPr>
              <a:t>m</a:t>
            </a:r>
            <a:r>
              <a:rPr lang="fr-FR" sz="2800" b="0" i="0" u="none" strike="noStrike" baseline="0" dirty="0">
                <a:latin typeface="TimesNewRoman"/>
              </a:rPr>
              <a:t>2 </a:t>
            </a:r>
            <a:r>
              <a:rPr lang="fr-FR" sz="2800" b="0" i="0" u="none" strike="noStrike" baseline="0" dirty="0">
                <a:latin typeface="Arial" panose="020B0604020202020204" pitchFamily="34" charset="0"/>
              </a:rPr>
              <a:t>de </a:t>
            </a:r>
            <a:r>
              <a:rPr lang="fr-FR" sz="2800" b="1" i="0" u="none" strike="noStrike" baseline="0" dirty="0">
                <a:latin typeface="Arial,Bold"/>
              </a:rPr>
              <a:t>même variance (au moins approximativement) </a:t>
            </a:r>
            <a:r>
              <a:rPr lang="fr-FR" sz="2800" b="1" i="0" u="none" strike="noStrike" baseline="0" dirty="0">
                <a:latin typeface="Symbol" panose="05050102010706020507" pitchFamily="18" charset="2"/>
              </a:rPr>
              <a:t>s</a:t>
            </a:r>
            <a:r>
              <a:rPr lang="fr-FR" sz="2800" b="1" i="0" u="none" strike="noStrike" baseline="0" dirty="0">
                <a:latin typeface="TimesNewRoman,Bold"/>
              </a:rPr>
              <a:t>2</a:t>
            </a:r>
            <a:r>
              <a:rPr lang="fr-FR" sz="2800" b="0" i="0" u="none" strike="noStrike" baseline="0" dirty="0">
                <a:latin typeface="TimesNewRoman"/>
              </a:rPr>
              <a:t>. </a:t>
            </a:r>
            <a:r>
              <a:rPr lang="fr-FR" sz="2800" b="0" i="0" u="none" strike="noStrike" baseline="0" dirty="0">
                <a:latin typeface="Arial" panose="020B0604020202020204" pitchFamily="34" charset="0"/>
              </a:rPr>
              <a:t>Si </a:t>
            </a:r>
            <a:r>
              <a:rPr lang="fr-FR" sz="2800" b="1" i="0" u="none" strike="noStrike" baseline="0" dirty="0">
                <a:latin typeface="Arial,Bold"/>
              </a:rPr>
              <a:t>n1 et n2 sont petits</a:t>
            </a:r>
            <a:r>
              <a:rPr lang="fr-FR" sz="28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fr-FR" sz="2800" b="0" i="0" u="none" strike="noStrike" baseline="0" dirty="0">
                <a:latin typeface="TimesNewRoman"/>
              </a:rPr>
              <a:t>s2 x1 et s2 x2 </a:t>
            </a:r>
            <a:r>
              <a:rPr lang="fr-FR" sz="2800" b="0" i="0" u="none" strike="noStrike" baseline="0" dirty="0">
                <a:latin typeface="Arial" panose="020B0604020202020204" pitchFamily="34" charset="0"/>
              </a:rPr>
              <a:t>sont des estimateurs peu précis de </a:t>
            </a:r>
            <a:r>
              <a:rPr lang="fr-FR" sz="2800" b="0" i="0" u="none" strike="noStrike" baseline="0" dirty="0">
                <a:latin typeface="Symbol" panose="05050102010706020507" pitchFamily="18" charset="2"/>
              </a:rPr>
              <a:t>s</a:t>
            </a:r>
            <a:r>
              <a:rPr lang="fr-FR" sz="2800" b="0" i="0" u="none" strike="noStrike" baseline="0" dirty="0">
                <a:latin typeface="TimesNewRoman"/>
              </a:rPr>
              <a:t>2.</a:t>
            </a:r>
          </a:p>
          <a:p>
            <a:pPr algn="just">
              <a:lnSpc>
                <a:spcPct val="150000"/>
              </a:lnSpc>
            </a:pPr>
            <a:r>
              <a:rPr lang="fr-FR" sz="2800" b="0" i="0" u="none" strike="noStrike" baseline="0" dirty="0">
                <a:latin typeface="Arial" panose="020B0604020202020204" pitchFamily="34" charset="0"/>
              </a:rPr>
              <a:t>Dans ce cas, la variable différence centrée réduite n’obéit plus a une loi normale mais a une </a:t>
            </a:r>
            <a:r>
              <a:rPr lang="fr-FR" sz="2800" b="1" i="0" u="none" strike="noStrike" baseline="0" dirty="0">
                <a:latin typeface="Arial,Bold"/>
              </a:rPr>
              <a:t>loi de </a:t>
            </a:r>
            <a:r>
              <a:rPr lang="fr-FR" sz="2800" b="1" i="0" u="none" strike="noStrike" baseline="0" dirty="0" err="1">
                <a:latin typeface="Arial,Bold"/>
              </a:rPr>
              <a:t>Student</a:t>
            </a:r>
            <a:r>
              <a:rPr lang="fr-FR" sz="2800" b="1" i="0" u="none" strike="noStrike" baseline="0" dirty="0">
                <a:latin typeface="Arial,Bold"/>
              </a:rPr>
              <a:t> </a:t>
            </a:r>
            <a:r>
              <a:rPr lang="fr-FR" sz="2800" b="0" i="0" u="none" strike="noStrike" baseline="0" dirty="0">
                <a:latin typeface="Arial" panose="020B0604020202020204" pitchFamily="34" charset="0"/>
              </a:rPr>
              <a:t>a </a:t>
            </a:r>
            <a:r>
              <a:rPr lang="fr-FR" sz="2800" b="0" i="0" u="none" strike="noStrike" baseline="0" dirty="0">
                <a:latin typeface="Symbol" panose="05050102010706020507" pitchFamily="18" charset="2"/>
              </a:rPr>
              <a:t>n</a:t>
            </a:r>
            <a:r>
              <a:rPr lang="el-GR" sz="2800" b="0" i="0" u="none" strike="noStrike" baseline="0" dirty="0">
                <a:latin typeface="Arial" panose="020B0604020202020204" pitchFamily="34" charset="0"/>
              </a:rPr>
              <a:t>=</a:t>
            </a:r>
            <a:r>
              <a:rPr lang="fr-FR" sz="2800" b="0" i="0" u="none" strike="noStrike" baseline="0" dirty="0">
                <a:latin typeface="Arial" panose="020B0604020202020204" pitchFamily="34" charset="0"/>
              </a:rPr>
              <a:t>n1+n2-2 degrés de liberté.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9102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3F0631-144A-40CB-ADF1-F50AF4C4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868" y="1797184"/>
            <a:ext cx="9800263" cy="3263631"/>
          </a:xfrm>
        </p:spPr>
        <p:txBody>
          <a:bodyPr/>
          <a:lstStyle/>
          <a:p>
            <a:pPr algn="just">
              <a:lnSpc>
                <a:spcPct val="160000"/>
              </a:lnSpc>
            </a:pPr>
            <a:r>
              <a:rPr lang="fr-FR" sz="2400" dirty="0"/>
              <a:t>L'estimation d'un paramètre peut être faite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par un seul nombre: estimation ponctuelle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par 2 nombres entre lesquels le paramètre peut se trouver: estimation par intervalle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581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38B14-4C26-4689-ADB7-8AD35B30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1231"/>
            <a:ext cx="10221286" cy="1280890"/>
          </a:xfrm>
        </p:spPr>
        <p:txBody>
          <a:bodyPr>
            <a:normAutofit/>
          </a:bodyPr>
          <a:lstStyle/>
          <a:p>
            <a:r>
              <a:rPr lang="fr-FR" sz="2400" b="0" i="0" u="none" strike="noStrike" baseline="0" dirty="0">
                <a:latin typeface="Arial" panose="020B0604020202020204" pitchFamily="34" charset="0"/>
              </a:rPr>
              <a:t>La variance de la distribution des différences de moyennes est estimées par s2D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F2A646-B6FD-4943-90A5-56CD6B857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68" y="1892121"/>
            <a:ext cx="4345663" cy="35399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32E8E5D-BBAD-44F2-8A5B-500B63D808A5}"/>
              </a:ext>
            </a:extLst>
          </p:cNvPr>
          <p:cNvSpPr txBox="1"/>
          <p:nvPr/>
        </p:nvSpPr>
        <p:spPr>
          <a:xfrm>
            <a:off x="1907567" y="3244333"/>
            <a:ext cx="874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avec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954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84F14B6-7A03-4334-8E90-29FFD17C1527}"/>
              </a:ext>
            </a:extLst>
          </p:cNvPr>
          <p:cNvSpPr txBox="1"/>
          <p:nvPr/>
        </p:nvSpPr>
        <p:spPr>
          <a:xfrm>
            <a:off x="3049073" y="3109054"/>
            <a:ext cx="2411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0" i="0" u="none" strike="noStrike" baseline="0" dirty="0">
                <a:latin typeface="Arial" panose="020B0604020202020204" pitchFamily="34" charset="0"/>
              </a:rPr>
              <a:t>Ce qui donne…</a:t>
            </a:r>
          </a:p>
          <a:p>
            <a:pPr algn="l"/>
            <a:r>
              <a:rPr lang="fr-FR" sz="2400" b="0" i="0" u="none" strike="noStrike" baseline="0" dirty="0">
                <a:latin typeface="Arial" panose="020B0604020202020204" pitchFamily="34" charset="0"/>
              </a:rPr>
              <a:t>H0 : </a:t>
            </a:r>
            <a:r>
              <a:rPr lang="fr-FR" sz="2400" dirty="0">
                <a:latin typeface="Symbol" panose="05050102010706020507" pitchFamily="18" charset="2"/>
              </a:rPr>
              <a:t>m</a:t>
            </a:r>
            <a:r>
              <a:rPr lang="fr-FR" sz="2400" b="0" i="0" u="none" strike="noStrike" baseline="0" dirty="0">
                <a:latin typeface="TimesNewRoman"/>
              </a:rPr>
              <a:t>a = </a:t>
            </a:r>
            <a:r>
              <a:rPr lang="fr-FR" sz="2400" dirty="0">
                <a:latin typeface="Symbol" panose="05050102010706020507" pitchFamily="18" charset="2"/>
              </a:rPr>
              <a:t>m</a:t>
            </a:r>
            <a:r>
              <a:rPr lang="fr-FR" sz="2400" b="0" i="0" u="none" strike="noStrike" baseline="0" dirty="0">
                <a:latin typeface="TimesNewRoman"/>
              </a:rPr>
              <a:t>b</a:t>
            </a: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91ED59-636B-4312-BC10-C1184480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360" y="2903899"/>
            <a:ext cx="1738265" cy="10502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00C86D3-238C-4BD4-9965-C8122F83A616}"/>
              </a:ext>
            </a:extLst>
          </p:cNvPr>
          <p:cNvSpPr txBox="1"/>
          <p:nvPr/>
        </p:nvSpPr>
        <p:spPr>
          <a:xfrm>
            <a:off x="6215468" y="4445288"/>
            <a:ext cx="2770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u="none" strike="noStrike" baseline="0" dirty="0">
                <a:latin typeface="TimesNewRoman"/>
              </a:rPr>
              <a:t>Avec </a:t>
            </a:r>
            <a:r>
              <a:rPr lang="pt-BR" sz="2400" b="0" i="0" u="none" strike="noStrike" baseline="0" dirty="0">
                <a:latin typeface="Symbol" panose="05050102010706020507" pitchFamily="18" charset="2"/>
              </a:rPr>
              <a:t>ν </a:t>
            </a:r>
            <a:r>
              <a:rPr lang="pt-BR" sz="2400" b="0" i="0" u="none" strike="noStrike" baseline="0" dirty="0">
                <a:latin typeface="TimesNewRoman"/>
              </a:rPr>
              <a:t>= n1 + n2 - 2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21319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66248-6808-444C-B6E3-3EB666E9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sz="2400" dirty="0">
                <a:latin typeface="Arial" panose="020B0604020202020204" pitchFamily="34" charset="0"/>
              </a:rPr>
              <a:t>Si les variances s’avèrent inégales alors test t modifie.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B26E4A-9734-4A28-A9D5-930CDA569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96" y="2454068"/>
            <a:ext cx="3150606" cy="20370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129747-42B2-4AE7-A415-60CB65E2E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00" y="2435824"/>
            <a:ext cx="2824681" cy="276130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4708028-CE67-4276-8B0C-7802D9C82179}"/>
              </a:ext>
            </a:extLst>
          </p:cNvPr>
          <p:cNvSpPr txBox="1"/>
          <p:nvPr/>
        </p:nvSpPr>
        <p:spPr>
          <a:xfrm>
            <a:off x="5708025" y="3287917"/>
            <a:ext cx="976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u="none" strike="noStrike" baseline="0" dirty="0">
                <a:latin typeface="Arial" panose="020B0604020202020204" pitchFamily="34" charset="0"/>
              </a:rPr>
              <a:t>avec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02748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320E8-F68F-4054-91FC-C6FB22BA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10375833" cy="1280890"/>
          </a:xfrm>
        </p:spPr>
        <p:txBody>
          <a:bodyPr/>
          <a:lstStyle/>
          <a:p>
            <a:pPr algn="l"/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Comparaison d’une moyenne empirique à une moyenne théorique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2000" b="0" i="0" u="none" strike="noStrike" baseline="0" dirty="0">
                <a:latin typeface="Arial" panose="020B0604020202020204" pitchFamily="34" charset="0"/>
              </a:rPr>
              <a:t>Même principe que précédemment. Suivant si n est petit ou grand, on calcule les variables auxiliaires suivantes:</a:t>
            </a:r>
            <a:endParaRPr lang="fr-FR" sz="20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E1F502-00A5-461E-90C0-BC2BEA879AE9}"/>
              </a:ext>
            </a:extLst>
          </p:cNvPr>
          <p:cNvSpPr txBox="1"/>
          <p:nvPr/>
        </p:nvSpPr>
        <p:spPr>
          <a:xfrm>
            <a:off x="3049073" y="3247553"/>
            <a:ext cx="1419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u="none" strike="noStrike" baseline="0" dirty="0">
                <a:latin typeface="Arial" panose="020B0604020202020204" pitchFamily="34" charset="0"/>
              </a:rPr>
              <a:t>H0: </a:t>
            </a:r>
            <a:r>
              <a:rPr lang="fr-FR" sz="2000" dirty="0">
                <a:latin typeface="Symbol" panose="05050102010706020507" pitchFamily="18" charset="2"/>
              </a:rPr>
              <a:t>m</a:t>
            </a:r>
            <a:r>
              <a:rPr lang="el-GR" sz="2000" b="0" i="0" u="none" strike="noStrike" baseline="0" dirty="0">
                <a:latin typeface="Arial" panose="020B0604020202020204" pitchFamily="34" charset="0"/>
              </a:rPr>
              <a:t>=</a:t>
            </a:r>
            <a:r>
              <a:rPr lang="fr-FR" sz="2000" dirty="0">
                <a:latin typeface="Symbol" panose="05050102010706020507" pitchFamily="18" charset="2"/>
              </a:rPr>
              <a:t>m</a:t>
            </a:r>
            <a:r>
              <a:rPr lang="el-GR" sz="2000" b="0" i="0" u="none" strike="noStrike" baseline="0" dirty="0">
                <a:latin typeface="Arial" panose="020B0604020202020204" pitchFamily="34" charset="0"/>
              </a:rPr>
              <a:t>0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1E9E3D-95DF-43CC-9B13-810168AEF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39" y="2609661"/>
            <a:ext cx="1883121" cy="16386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557ABE-B287-4E55-A9E8-C0AF92A06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288" y="2609661"/>
            <a:ext cx="2064190" cy="163867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8CC1DBB-C143-4207-8C48-C3E3E223D32A}"/>
              </a:ext>
            </a:extLst>
          </p:cNvPr>
          <p:cNvSpPr txBox="1"/>
          <p:nvPr/>
        </p:nvSpPr>
        <p:spPr>
          <a:xfrm>
            <a:off x="3778999" y="4952999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que l’on teste sur la </a:t>
            </a:r>
            <a:r>
              <a:rPr lang="fr-FR" sz="1800" b="1" i="0" u="none" strike="noStrike" baseline="0" dirty="0">
                <a:latin typeface="Arial,Bold"/>
              </a:rPr>
              <a:t>loi de </a:t>
            </a:r>
            <a:r>
              <a:rPr lang="fr-FR" sz="1800" b="1" i="0" u="none" strike="noStrike" baseline="0" dirty="0" err="1">
                <a:latin typeface="Arial,Bold"/>
              </a:rPr>
              <a:t>Student</a:t>
            </a:r>
            <a:r>
              <a:rPr lang="fr-FR" sz="1800" b="1" i="0" u="none" strike="noStrike" baseline="0" dirty="0">
                <a:latin typeface="Arial,Bold"/>
              </a:rPr>
              <a:t>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ou </a:t>
            </a:r>
            <a:r>
              <a:rPr lang="fr-FR" sz="1800" b="1" i="0" u="none" strike="noStrike" baseline="0" dirty="0">
                <a:latin typeface="Arial,Bold"/>
              </a:rPr>
              <a:t>loi normale N(0,1)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1990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A2062-E59D-45F3-825A-6BE0D608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40" y="357796"/>
            <a:ext cx="10414469" cy="1280890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Comparaison de moyennes de deux échantillons appariés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Fondée sur les différences de chaque paire d’</a:t>
            </a:r>
            <a:r>
              <a:rPr lang="fr-FR" sz="1800" dirty="0">
                <a:latin typeface="Arial" panose="020B0604020202020204" pitchFamily="34" charset="0"/>
              </a:rPr>
              <a:t>é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léments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98DC2A-0DFD-446B-8F46-52B72DD1E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19" y="2034129"/>
            <a:ext cx="1991762" cy="6518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20C2B88-0789-446C-92E9-3605B38D29DE}"/>
              </a:ext>
            </a:extLst>
          </p:cNvPr>
          <p:cNvSpPr txBox="1"/>
          <p:nvPr/>
        </p:nvSpPr>
        <p:spPr>
          <a:xfrm>
            <a:off x="2228044" y="2970554"/>
            <a:ext cx="8577331" cy="95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On imagine que la différence obéit a une </a:t>
            </a:r>
            <a:r>
              <a:rPr lang="fr-FR" sz="2000" b="1" i="0" u="none" strike="noStrike" baseline="0" dirty="0">
                <a:latin typeface="Arial,Bold"/>
              </a:rPr>
              <a:t>loi normale</a:t>
            </a:r>
            <a:r>
              <a:rPr lang="fr-FR" sz="2000" b="0" i="0" u="none" strike="noStrike" baseline="0" dirty="0">
                <a:latin typeface="Arial" panose="020B0604020202020204" pitchFamily="34" charset="0"/>
              </a:rPr>
              <a:t>, mais en général</a:t>
            </a:r>
          </a:p>
          <a:p>
            <a:pPr algn="l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on utilise une </a:t>
            </a:r>
            <a:r>
              <a:rPr lang="fr-FR" sz="2000" b="1" i="0" u="none" strike="noStrike" baseline="0" dirty="0">
                <a:latin typeface="Arial,Bold"/>
              </a:rPr>
              <a:t>loi de </a:t>
            </a:r>
            <a:r>
              <a:rPr lang="fr-FR" sz="2000" b="1" i="0" u="none" strike="noStrike" baseline="0" dirty="0" err="1">
                <a:latin typeface="Arial,Bold"/>
              </a:rPr>
              <a:t>Student</a:t>
            </a:r>
            <a:r>
              <a:rPr lang="fr-FR" sz="2000" b="1" i="0" u="none" strike="noStrike" baseline="0" dirty="0">
                <a:latin typeface="Arial,Bold"/>
              </a:rPr>
              <a:t> </a:t>
            </a:r>
            <a:r>
              <a:rPr lang="fr-FR" sz="2000" b="0" i="0" u="none" strike="noStrike" baseline="0" dirty="0">
                <a:latin typeface="Arial" panose="020B0604020202020204" pitchFamily="34" charset="0"/>
              </a:rPr>
              <a:t>a n-1 degrés de liberté:</a:t>
            </a:r>
            <a:endParaRPr lang="fr-FR" sz="2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DF6825-292B-4549-AF1C-6F4B0F97B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51" y="4324336"/>
            <a:ext cx="3911097" cy="1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6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2EBB01C-914C-427F-8539-8FAEF76B43EB}"/>
              </a:ext>
            </a:extLst>
          </p:cNvPr>
          <p:cNvSpPr txBox="1"/>
          <p:nvPr/>
        </p:nvSpPr>
        <p:spPr>
          <a:xfrm>
            <a:off x="2186189" y="1534663"/>
            <a:ext cx="26433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>
                <a:latin typeface="TimesNewRoman"/>
              </a:rPr>
              <a:t>H0 : </a:t>
            </a:r>
            <a:r>
              <a:rPr lang="pt-BR" sz="2000" dirty="0">
                <a:latin typeface="Symbol" panose="05050102010706020507" pitchFamily="18" charset="2"/>
              </a:rPr>
              <a:t>m</a:t>
            </a:r>
            <a:r>
              <a:rPr lang="pt-BR" sz="2000" b="0" i="0" u="none" strike="noStrike" baseline="0" dirty="0">
                <a:latin typeface="TimesNewRoman"/>
              </a:rPr>
              <a:t>1 = </a:t>
            </a:r>
            <a:r>
              <a:rPr lang="pt-BR" sz="2000" dirty="0">
                <a:latin typeface="Symbol" panose="05050102010706020507" pitchFamily="18" charset="2"/>
              </a:rPr>
              <a:t>m</a:t>
            </a:r>
            <a:r>
              <a:rPr lang="pt-BR" sz="2000" b="0" i="0" u="none" strike="noStrike" baseline="0" dirty="0">
                <a:latin typeface="TimesNewRoman"/>
              </a:rPr>
              <a:t>2 ou </a:t>
            </a:r>
            <a:r>
              <a:rPr lang="pt-BR" sz="2000" dirty="0">
                <a:latin typeface="Symbol" panose="05050102010706020507" pitchFamily="18" charset="2"/>
              </a:rPr>
              <a:t>m</a:t>
            </a:r>
            <a:r>
              <a:rPr lang="pt-BR" sz="2000" b="0" i="0" u="none" strike="noStrike" baseline="0" dirty="0">
                <a:latin typeface="TimesNewRoman"/>
              </a:rPr>
              <a:t>d = 0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644B8A-D92C-49C4-A4A6-B57114676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13" y="1534663"/>
            <a:ext cx="977774" cy="9868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C0D603A-F71B-4D9E-B55E-B7FE9E9E35AE}"/>
              </a:ext>
            </a:extLst>
          </p:cNvPr>
          <p:cNvSpPr txBox="1"/>
          <p:nvPr/>
        </p:nvSpPr>
        <p:spPr>
          <a:xfrm>
            <a:off x="2186189" y="3936400"/>
            <a:ext cx="26433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0" i="0" u="none" strike="noStrike" baseline="0" dirty="0">
                <a:latin typeface="TimesNewRoman"/>
              </a:rPr>
              <a:t>H1: </a:t>
            </a:r>
            <a:r>
              <a:rPr lang="fr-FR" sz="2000" dirty="0">
                <a:latin typeface="Symbol" panose="05050102010706020507" pitchFamily="18" charset="2"/>
              </a:rPr>
              <a:t>m</a:t>
            </a:r>
            <a:r>
              <a:rPr lang="el-GR" sz="2000" b="0" i="0" u="none" strike="noStrike" baseline="0" dirty="0">
                <a:latin typeface="TimesNewRoman"/>
              </a:rPr>
              <a:t>1 </a:t>
            </a:r>
            <a:r>
              <a:rPr lang="fr-FR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l-GR" sz="2000" b="0" i="0" u="none" strike="noStrike" baseline="0" dirty="0">
                <a:latin typeface="Symbol" panose="05050102010706020507" pitchFamily="18" charset="2"/>
              </a:rPr>
              <a:t> </a:t>
            </a:r>
            <a:r>
              <a:rPr lang="fr-FR" sz="2000" dirty="0">
                <a:latin typeface="Symbol" panose="05050102010706020507" pitchFamily="18" charset="2"/>
              </a:rPr>
              <a:t>m</a:t>
            </a:r>
            <a:r>
              <a:rPr lang="el-GR" sz="2000" b="0" i="0" u="none" strike="noStrike" baseline="0" dirty="0">
                <a:latin typeface="TimesNewRoman"/>
              </a:rPr>
              <a:t>2 , </a:t>
            </a:r>
            <a:r>
              <a:rPr lang="fr-FR" sz="2000" b="0" i="0" u="none" strike="noStrike" baseline="0" dirty="0">
                <a:latin typeface="TimesNewRoman"/>
              </a:rPr>
              <a:t>bilatéral</a:t>
            </a:r>
          </a:p>
          <a:p>
            <a:pPr algn="l"/>
            <a:r>
              <a:rPr lang="fr-FR" sz="2000" b="0" i="0" u="none" strike="noStrike" baseline="0" dirty="0">
                <a:latin typeface="TimesNewRoman"/>
              </a:rPr>
              <a:t>H1: </a:t>
            </a:r>
            <a:r>
              <a:rPr lang="fr-FR" sz="2000" dirty="0">
                <a:latin typeface="Symbol" panose="05050102010706020507" pitchFamily="18" charset="2"/>
              </a:rPr>
              <a:t>m</a:t>
            </a:r>
            <a:r>
              <a:rPr lang="el-GR" sz="2000" b="0" i="0" u="none" strike="noStrike" baseline="0" dirty="0">
                <a:latin typeface="TimesNewRoman"/>
              </a:rPr>
              <a:t>1 &gt; </a:t>
            </a:r>
            <a:r>
              <a:rPr lang="fr-FR" sz="2000" dirty="0">
                <a:latin typeface="Symbol" panose="05050102010706020507" pitchFamily="18" charset="2"/>
              </a:rPr>
              <a:t>m</a:t>
            </a:r>
            <a:r>
              <a:rPr lang="el-GR" sz="2000" b="0" i="0" u="none" strike="noStrike" baseline="0" dirty="0">
                <a:latin typeface="TimesNewRoman"/>
              </a:rPr>
              <a:t>2 , </a:t>
            </a:r>
            <a:r>
              <a:rPr lang="fr-FR" sz="2000" b="0" i="0" u="none" strike="noStrike" baseline="0" dirty="0">
                <a:latin typeface="TimesNewRoman"/>
              </a:rPr>
              <a:t>unilatéral</a:t>
            </a:r>
          </a:p>
          <a:p>
            <a:pPr algn="l"/>
            <a:r>
              <a:rPr lang="fr-FR" sz="2000" b="0" i="0" u="none" strike="noStrike" baseline="0" dirty="0">
                <a:latin typeface="TimesNewRoman"/>
              </a:rPr>
              <a:t>H1: </a:t>
            </a:r>
            <a:r>
              <a:rPr lang="fr-FR" sz="2000" dirty="0">
                <a:latin typeface="Symbol" panose="05050102010706020507" pitchFamily="18" charset="2"/>
              </a:rPr>
              <a:t>m</a:t>
            </a:r>
            <a:r>
              <a:rPr lang="el-GR" sz="2000" b="0" i="0" u="none" strike="noStrike" baseline="0" dirty="0">
                <a:latin typeface="TimesNewRoman"/>
              </a:rPr>
              <a:t>1 &lt; </a:t>
            </a:r>
            <a:r>
              <a:rPr lang="fr-FR" sz="2000" dirty="0">
                <a:latin typeface="Symbol" panose="05050102010706020507" pitchFamily="18" charset="2"/>
              </a:rPr>
              <a:t>m</a:t>
            </a:r>
            <a:r>
              <a:rPr lang="el-GR" sz="2000" b="0" i="0" u="none" strike="noStrike" baseline="0" dirty="0">
                <a:latin typeface="TimesNewRoman"/>
              </a:rPr>
              <a:t>2 , </a:t>
            </a:r>
            <a:r>
              <a:rPr lang="fr-FR" sz="2000" b="0" i="0" u="none" strike="noStrike" baseline="0" dirty="0">
                <a:latin typeface="TimesNewRoman"/>
              </a:rPr>
              <a:t>unilatéral</a:t>
            </a:r>
            <a:endParaRPr lang="fr-FR" sz="2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3D7BA9-AE6A-4774-A614-9B53A356A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578" y="3007217"/>
            <a:ext cx="4888871" cy="212756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6C97519-8701-4F47-B1B0-B2119758B2EC}"/>
              </a:ext>
            </a:extLst>
          </p:cNvPr>
          <p:cNvSpPr txBox="1"/>
          <p:nvPr/>
        </p:nvSpPr>
        <p:spPr>
          <a:xfrm>
            <a:off x="4993783" y="5435841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t calcule pour </a:t>
            </a:r>
            <a:r>
              <a:rPr lang="fr-FR" dirty="0">
                <a:latin typeface="Symbol" panose="05050102010706020507" pitchFamily="18" charset="2"/>
              </a:rPr>
              <a:t>n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= n-1 degrés de liberté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589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83E7F-3B9B-40F8-B843-DD0CF72C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6790"/>
            <a:ext cx="8911687" cy="1280890"/>
          </a:xfrm>
        </p:spPr>
        <p:txBody>
          <a:bodyPr/>
          <a:lstStyle/>
          <a:p>
            <a:pPr algn="l"/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Comparaison de deux fréquences expérimentales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1" i="0" u="none" strike="noStrike" baseline="0" dirty="0">
                <a:latin typeface="Arial,Bold"/>
              </a:rPr>
              <a:t>Comparaison des fréquences de 2 grands échantillons indépendants.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EC21B1-8672-432F-A3CC-46E39975677F}"/>
              </a:ext>
            </a:extLst>
          </p:cNvPr>
          <p:cNvSpPr txBox="1"/>
          <p:nvPr/>
        </p:nvSpPr>
        <p:spPr>
          <a:xfrm>
            <a:off x="1640155" y="2236458"/>
            <a:ext cx="6872779" cy="142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Deux échantillons : f1, n1; f2, n2</a:t>
            </a:r>
          </a:p>
          <a:p>
            <a:pPr algn="l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On approxime la loi binomiale par la loi normale mais:</a:t>
            </a:r>
          </a:p>
          <a:p>
            <a:pPr algn="l">
              <a:lnSpc>
                <a:spcPct val="150000"/>
              </a:lnSpc>
            </a:pPr>
            <a:r>
              <a:rPr lang="pt-BR" sz="2000" b="0" i="0" u="none" strike="noStrike" baseline="0" dirty="0">
                <a:latin typeface="Arial" panose="020B0604020202020204" pitchFamily="34" charset="0"/>
              </a:rPr>
              <a:t>n1&gt;30, n2&gt;30, n1f1&gt;5, n2f2&gt;5, n1(1-f1)&gt;5, n2(1-f2)&gt;5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E36485-7272-4A40-961E-232BF0BB086B}"/>
              </a:ext>
            </a:extLst>
          </p:cNvPr>
          <p:cNvSpPr txBox="1"/>
          <p:nvPr/>
        </p:nvSpPr>
        <p:spPr>
          <a:xfrm>
            <a:off x="1640155" y="4035240"/>
            <a:ext cx="6098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u="none" strike="noStrike" baseline="0" dirty="0">
                <a:latin typeface="Arial" panose="020B0604020202020204" pitchFamily="34" charset="0"/>
              </a:rPr>
              <a:t>H0 : p1 = p2 = p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40863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59F1169-494A-48CC-9741-59C7E32A8EF7}"/>
              </a:ext>
            </a:extLst>
          </p:cNvPr>
          <p:cNvSpPr txBox="1"/>
          <p:nvPr/>
        </p:nvSpPr>
        <p:spPr>
          <a:xfrm>
            <a:off x="1516486" y="1180390"/>
            <a:ext cx="9804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0" i="0" u="none" strike="noStrike" baseline="0" dirty="0">
                <a:latin typeface="Arial" panose="020B0604020202020204" pitchFamily="34" charset="0"/>
              </a:rPr>
              <a:t>Sous H0 on peut réunir les deux échantillons, et on est conduit a l’estimation de p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07004F-FDFD-4DB1-BB42-A274D9AA7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69" y="1839927"/>
            <a:ext cx="2462543" cy="11045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9476C8C-26B0-42BA-B5CE-E4079203177A}"/>
              </a:ext>
            </a:extLst>
          </p:cNvPr>
          <p:cNvSpPr txBox="1"/>
          <p:nvPr/>
        </p:nvSpPr>
        <p:spPr>
          <a:xfrm>
            <a:off x="3046926" y="3019211"/>
            <a:ext cx="1215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Z</a:t>
            </a:r>
            <a:r>
              <a:rPr lang="fr-FR" sz="800" b="0" i="0" u="none" strike="noStrike" baseline="0" dirty="0" err="1">
                <a:latin typeface="Arial" panose="020B0604020202020204" pitchFamily="34" charset="0"/>
              </a:rPr>
              <a:t>c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devient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E11AE0-243D-4805-BA38-49B9CA614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12" y="3736053"/>
            <a:ext cx="3476531" cy="157530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58A726C-105E-4369-A80D-8AF78B37004D}"/>
              </a:ext>
            </a:extLst>
          </p:cNvPr>
          <p:cNvSpPr txBox="1"/>
          <p:nvPr/>
        </p:nvSpPr>
        <p:spPr>
          <a:xfrm>
            <a:off x="2899892" y="5215945"/>
            <a:ext cx="1510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p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≠p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2</a:t>
            </a:r>
          </a:p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p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&gt;p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2</a:t>
            </a:r>
          </a:p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p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&lt;p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2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04D2935-B7EC-4813-8311-6548E7F6EC5A}"/>
              </a:ext>
            </a:extLst>
          </p:cNvPr>
          <p:cNvSpPr txBox="1"/>
          <p:nvPr/>
        </p:nvSpPr>
        <p:spPr>
          <a:xfrm>
            <a:off x="5521817" y="5492944"/>
            <a:ext cx="3476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Test sur la </a:t>
            </a:r>
            <a:r>
              <a:rPr lang="fr-FR" sz="1800" b="1" i="0" u="none" strike="noStrike" baseline="0" dirty="0">
                <a:latin typeface="Arial,Bold"/>
              </a:rPr>
              <a:t>loi normale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N(0,1)</a:t>
            </a:r>
            <a:endParaRPr lang="fr-FR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0BCCB65-C0AA-4191-8913-B93965067991}"/>
              </a:ext>
            </a:extLst>
          </p:cNvPr>
          <p:cNvCxnSpPr/>
          <p:nvPr/>
        </p:nvCxnSpPr>
        <p:spPr>
          <a:xfrm>
            <a:off x="4146997" y="5677610"/>
            <a:ext cx="1081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96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9D6A0-3A9A-4904-BC6A-971A7357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38152"/>
            <a:ext cx="10285681" cy="2035295"/>
          </a:xfrm>
        </p:spPr>
        <p:txBody>
          <a:bodyPr>
            <a:normAutofit/>
          </a:bodyPr>
          <a:lstStyle/>
          <a:p>
            <a:pPr algn="l"/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Comparaison d’une fréquence empirique et d’une fréquence théorique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La différence entre f (mesure) et p (théorique) est-elle seulement explicable par les aléas dus a l’</a:t>
            </a:r>
            <a:r>
              <a:rPr lang="fr-FR" sz="1800" dirty="0">
                <a:latin typeface="Arial" panose="020B0604020202020204" pitchFamily="34" charset="0"/>
              </a:rPr>
              <a:t>é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chantillonnage?</a:t>
            </a:r>
            <a:br>
              <a:rPr lang="fr-FR" sz="1800" b="0" i="0" u="none" strike="noStrike" baseline="0" dirty="0"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On approxime la loi binomiale par la loi normale mais: n&gt;30, </a:t>
            </a:r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np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&gt;5 et </a:t>
            </a:r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nq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&gt;5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DD6861-B479-440C-87D9-DB7FD7C78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873" y="2573447"/>
            <a:ext cx="2752253" cy="17111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1297A07-FD2A-4924-8490-68350F2E79D3}"/>
              </a:ext>
            </a:extLst>
          </p:cNvPr>
          <p:cNvSpPr txBox="1"/>
          <p:nvPr/>
        </p:nvSpPr>
        <p:spPr>
          <a:xfrm>
            <a:off x="3049073" y="3247553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f = p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C1D495-F9F5-4F16-956D-DDBB5587FF97}"/>
              </a:ext>
            </a:extLst>
          </p:cNvPr>
          <p:cNvSpPr txBox="1"/>
          <p:nvPr/>
        </p:nvSpPr>
        <p:spPr>
          <a:xfrm>
            <a:off x="3049073" y="5288751"/>
            <a:ext cx="15486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</a:t>
            </a:r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f≠p</a:t>
            </a:r>
            <a:endParaRPr lang="fr-FR" sz="18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f&gt;p</a:t>
            </a:r>
          </a:p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f&lt;p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F805DB-FBEB-4326-8184-415F14D4429B}"/>
              </a:ext>
            </a:extLst>
          </p:cNvPr>
          <p:cNvSpPr txBox="1"/>
          <p:nvPr/>
        </p:nvSpPr>
        <p:spPr>
          <a:xfrm>
            <a:off x="5827691" y="5565750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Test sur la </a:t>
            </a:r>
            <a:r>
              <a:rPr lang="fr-FR" sz="1800" b="1" i="0" u="none" strike="noStrike" baseline="0" dirty="0">
                <a:latin typeface="Arial,Bold"/>
              </a:rPr>
              <a:t>loi normale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N(0,1)</a:t>
            </a:r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90C32FC-17C5-4FED-A5E0-14EB87A2EE69}"/>
              </a:ext>
            </a:extLst>
          </p:cNvPr>
          <p:cNvCxnSpPr/>
          <p:nvPr/>
        </p:nvCxnSpPr>
        <p:spPr>
          <a:xfrm>
            <a:off x="4301544" y="5742005"/>
            <a:ext cx="1081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22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E590431-2DC3-4E69-A22A-DA45B4A64AFC}"/>
              </a:ext>
            </a:extLst>
          </p:cNvPr>
          <p:cNvSpPr txBox="1"/>
          <p:nvPr/>
        </p:nvSpPr>
        <p:spPr>
          <a:xfrm>
            <a:off x="1799822" y="1914158"/>
            <a:ext cx="6944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Deux échantillons qui suivent des </a:t>
            </a:r>
            <a:r>
              <a:rPr lang="fr-FR" sz="1800" b="1" i="0" u="none" strike="noStrike" baseline="0" dirty="0">
                <a:latin typeface="Arial,Bold"/>
              </a:rPr>
              <a:t>lois normales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</a:t>
            </a:r>
            <a:r>
              <a:rPr lang="fr-FR" dirty="0">
                <a:latin typeface="Symbol" panose="05050102010706020507" pitchFamily="18" charset="2"/>
              </a:rPr>
              <a:t>m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el-G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;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m</a:t>
            </a:r>
            <a:r>
              <a:rPr lang="el-GR" sz="8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el-GR" sz="8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2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8145C8-BECF-452B-B328-44F7155A3BD9}"/>
              </a:ext>
            </a:extLst>
          </p:cNvPr>
          <p:cNvSpPr txBox="1"/>
          <p:nvPr/>
        </p:nvSpPr>
        <p:spPr>
          <a:xfrm>
            <a:off x="1696791" y="763144"/>
            <a:ext cx="8374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Comparaison de deux variances expérimentales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394AE8-4330-43D3-B8C7-158A51CCB112}"/>
              </a:ext>
            </a:extLst>
          </p:cNvPr>
          <p:cNvSpPr txBox="1"/>
          <p:nvPr/>
        </p:nvSpPr>
        <p:spPr>
          <a:xfrm>
            <a:off x="3049073" y="2908999"/>
            <a:ext cx="1574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s</a:t>
            </a:r>
            <a:r>
              <a:rPr lang="el-GR" sz="800" b="0" i="0" u="none" strike="noStrike" baseline="0" dirty="0">
                <a:latin typeface="Arial" panose="020B0604020202020204" pitchFamily="34" charset="0"/>
              </a:rPr>
              <a:t>21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=</a:t>
            </a:r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el-GR" sz="8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2</a:t>
            </a:r>
          </a:p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calcul de :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F88B2CF-B4D4-4189-AF35-EA9D1826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402" y="2727356"/>
            <a:ext cx="1557196" cy="140328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25A0332-47BD-4587-9311-57FCEFF198F3}"/>
              </a:ext>
            </a:extLst>
          </p:cNvPr>
          <p:cNvSpPr txBox="1"/>
          <p:nvPr/>
        </p:nvSpPr>
        <p:spPr>
          <a:xfrm>
            <a:off x="7568485" y="2603507"/>
            <a:ext cx="3222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Plus grande variance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23ABF37-1381-4931-8C12-E9CDF694BCCC}"/>
              </a:ext>
            </a:extLst>
          </p:cNvPr>
          <p:cNvSpPr txBox="1"/>
          <p:nvPr/>
        </p:nvSpPr>
        <p:spPr>
          <a:xfrm>
            <a:off x="7568485" y="3557407"/>
            <a:ext cx="2669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Plus petite variance </a:t>
            </a:r>
            <a:endParaRPr lang="fr-FR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FCD61AF-EFAD-4C23-87DD-587C3E9109E4}"/>
              </a:ext>
            </a:extLst>
          </p:cNvPr>
          <p:cNvCxnSpPr/>
          <p:nvPr/>
        </p:nvCxnSpPr>
        <p:spPr>
          <a:xfrm flipV="1">
            <a:off x="6874598" y="2908999"/>
            <a:ext cx="693887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D8A49E8-497F-4E12-AC7B-3A8F7CBFBF2A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6874598" y="3429000"/>
            <a:ext cx="693887" cy="313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AB362BA-48AF-4BFE-80C9-85CC5E5E6BDE}"/>
              </a:ext>
            </a:extLst>
          </p:cNvPr>
          <p:cNvSpPr txBox="1"/>
          <p:nvPr/>
        </p:nvSpPr>
        <p:spPr>
          <a:xfrm>
            <a:off x="8023576" y="3115927"/>
            <a:ext cx="1156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latin typeface="Arial,Bold"/>
              </a:rPr>
              <a:t>&gt;1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893E2D7-16F8-43F2-A5FA-1A9881923B90}"/>
              </a:ext>
            </a:extLst>
          </p:cNvPr>
          <p:cNvSpPr txBox="1"/>
          <p:nvPr/>
        </p:nvSpPr>
        <p:spPr>
          <a:xfrm>
            <a:off x="3077208" y="4966779"/>
            <a:ext cx="7594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Si 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est vraie, </a:t>
            </a:r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F</a:t>
            </a:r>
            <a:r>
              <a:rPr lang="fr-FR" sz="800" b="0" i="0" u="none" strike="noStrike" baseline="0" dirty="0" err="1">
                <a:latin typeface="Arial" panose="020B0604020202020204" pitchFamily="34" charset="0"/>
              </a:rPr>
              <a:t>c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suit une loi de </a:t>
            </a:r>
            <a:r>
              <a:rPr lang="fr-FR" sz="1800" b="1" i="0" u="none" strike="noStrike" baseline="0" dirty="0">
                <a:latin typeface="Arial,Bold"/>
              </a:rPr>
              <a:t>Fisher-</a:t>
            </a:r>
            <a:r>
              <a:rPr lang="fr-FR" sz="1800" b="1" i="0" u="none" strike="noStrike" baseline="0" dirty="0" err="1">
                <a:latin typeface="Arial,Bold"/>
              </a:rPr>
              <a:t>Snedecor</a:t>
            </a:r>
            <a:r>
              <a:rPr lang="fr-FR" sz="1800" b="1" i="0" u="none" strike="noStrike" baseline="0" dirty="0">
                <a:latin typeface="Arial,Bold"/>
              </a:rPr>
              <a:t>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avec </a:t>
            </a:r>
            <a:r>
              <a:rPr lang="fr-FR" dirty="0">
                <a:latin typeface="Symbol" panose="05050102010706020507" pitchFamily="18" charset="2"/>
              </a:rPr>
              <a:t>n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=n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-1 et </a:t>
            </a:r>
            <a:r>
              <a:rPr lang="fr-FR" dirty="0">
                <a:latin typeface="Symbol" panose="05050102010706020507" pitchFamily="18" charset="2"/>
              </a:rPr>
              <a:t>n</a:t>
            </a:r>
            <a:r>
              <a:rPr lang="el-GR" sz="8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=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n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-1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56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FB042-6B4D-499D-A52F-61D26D40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624110"/>
            <a:ext cx="6795506" cy="715293"/>
          </a:xfrm>
        </p:spPr>
        <p:txBody>
          <a:bodyPr/>
          <a:lstStyle/>
          <a:p>
            <a:pPr algn="just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Estimation ponctuelle d’une moyenne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3ECBC1-0C76-452E-9830-09CCE8D60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94" y="1799376"/>
            <a:ext cx="2679826" cy="16296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B3857B3-6FEE-4939-AA54-2C46AFBD9C99}"/>
              </a:ext>
            </a:extLst>
          </p:cNvPr>
          <p:cNvSpPr txBox="1"/>
          <p:nvPr/>
        </p:nvSpPr>
        <p:spPr>
          <a:xfrm>
            <a:off x="2936383" y="369623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barre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28D91F-7528-43B1-865C-CB6B85C8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70" y="1799377"/>
            <a:ext cx="2679826" cy="16296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659791-2805-46F9-ACA6-00312CB1F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087" y="4462561"/>
            <a:ext cx="1593410" cy="120411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F3355A8-7C0A-4F2F-8C8C-A582B7CB5332}"/>
              </a:ext>
            </a:extLst>
          </p:cNvPr>
          <p:cNvSpPr txBox="1"/>
          <p:nvPr/>
        </p:nvSpPr>
        <p:spPr>
          <a:xfrm>
            <a:off x="4900050" y="5864558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Écart type de la moyenne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63ADB5-1824-48C3-96C0-C3B2AE1CE49A}"/>
              </a:ext>
            </a:extLst>
          </p:cNvPr>
          <p:cNvSpPr txBox="1"/>
          <p:nvPr/>
        </p:nvSpPr>
        <p:spPr>
          <a:xfrm>
            <a:off x="7382983" y="3826168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Estimateur sans biais</a:t>
            </a:r>
          </a:p>
        </p:txBody>
      </p:sp>
    </p:spTree>
    <p:extLst>
      <p:ext uri="{BB962C8B-B14F-4D97-AF65-F5344CB8AC3E}">
        <p14:creationId xmlns:p14="http://schemas.microsoft.com/office/powerpoint/2010/main" val="4209088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4C0CE-5519-41EE-945F-EF2AEB26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05168"/>
            <a:ext cx="8911687" cy="183575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 loi de Fisher - </a:t>
            </a:r>
            <a:r>
              <a:rPr lang="fr-FR" sz="24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Snedecor</a:t>
            </a: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: F(ν1,ν2)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Soit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c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 1 et </a:t>
            </a:r>
            <a:r>
              <a:rPr lang="fr-FR" sz="1800" dirty="0">
                <a:latin typeface="Symbol" panose="05050102010706020507" pitchFamily="18" charset="2"/>
              </a:rPr>
              <a:t>c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 2, un couple de variables aléatoires indépendantes suivant respectivement des lois du </a:t>
            </a:r>
            <a:r>
              <a:rPr lang="fr-FR" sz="1800" dirty="0">
                <a:latin typeface="Symbol" panose="05050102010706020507" pitchFamily="18" charset="2"/>
              </a:rPr>
              <a:t>c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2 a </a:t>
            </a:r>
            <a:r>
              <a:rPr lang="fr-FR" sz="1800" dirty="0">
                <a:latin typeface="Symbol" panose="05050102010706020507" pitchFamily="18" charset="2"/>
              </a:rPr>
              <a:t>n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1 et </a:t>
            </a:r>
            <a:r>
              <a:rPr lang="fr-FR" sz="1800" dirty="0">
                <a:latin typeface="Symbol" panose="05050102010706020507" pitchFamily="18" charset="2"/>
              </a:rPr>
              <a:t>n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2 degrés de libertés.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4857C8-4524-4A8E-8038-677FD217E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35" y="2673035"/>
            <a:ext cx="2426329" cy="15119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D87476F-57A5-4B06-B8C6-098033473317}"/>
              </a:ext>
            </a:extLst>
          </p:cNvPr>
          <p:cNvSpPr txBox="1"/>
          <p:nvPr/>
        </p:nvSpPr>
        <p:spPr>
          <a:xfrm>
            <a:off x="3427389" y="4987274"/>
            <a:ext cx="5337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Utile pour les tests de variance et de covariance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1953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7963C8B-A352-435F-8E42-ACC87F5E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28" y="1074462"/>
            <a:ext cx="4019739" cy="7423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968687-AD46-4BFE-ABD9-1BF81AFD0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673" y="2533344"/>
            <a:ext cx="5939073" cy="32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6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BF4E0-1E77-4065-AA1C-F6B0EB172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06333"/>
            <a:ext cx="8911687" cy="165125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Comparaison de deux variances expérimentales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H1: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s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1&gt;</a:t>
            </a:r>
            <a:r>
              <a:rPr lang="fr-FR" sz="1800" dirty="0">
                <a:latin typeface="Symbol" panose="05050102010706020507" pitchFamily="18" charset="2"/>
              </a:rPr>
              <a:t>s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 2</a:t>
            </a:r>
            <a:br>
              <a:rPr lang="fr-FR" sz="1800" b="0" i="0" u="none" strike="noStrike" baseline="0" dirty="0"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Sous H0: Pr(</a:t>
            </a:r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Fc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&lt;F</a:t>
            </a:r>
            <a:r>
              <a:rPr lang="fr-FR" sz="1800" dirty="0">
                <a:latin typeface="Symbol" panose="05050102010706020507" pitchFamily="18" charset="2"/>
              </a:rPr>
              <a:t>a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)=1-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a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F24BFA-78D0-425B-9EDC-FB8DDB3E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62" y="2314531"/>
            <a:ext cx="5939073" cy="32592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6975CB-9001-4F5E-8E0C-4B4DC73FAF66}"/>
              </a:ext>
            </a:extLst>
          </p:cNvPr>
          <p:cNvSpPr txBox="1"/>
          <p:nvPr/>
        </p:nvSpPr>
        <p:spPr>
          <a:xfrm>
            <a:off x="4465749" y="4947565"/>
            <a:ext cx="126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Accept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. 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F833A8-A91A-429D-BB0B-F42512A9B8EE}"/>
              </a:ext>
            </a:extLst>
          </p:cNvPr>
          <p:cNvSpPr txBox="1"/>
          <p:nvPr/>
        </p:nvSpPr>
        <p:spPr>
          <a:xfrm>
            <a:off x="6460903" y="4919730"/>
            <a:ext cx="126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rejet 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2204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25DEF-FED1-4C7C-99CE-15CD1B20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65" y="788942"/>
            <a:ext cx="8911687" cy="12808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H1: </a:t>
            </a:r>
            <a:r>
              <a:rPr lang="fr-FR" sz="2000" b="0" i="0" u="none" strike="noStrike" baseline="0" dirty="0">
                <a:latin typeface="Symbol" panose="05050102010706020507" pitchFamily="18" charset="2"/>
              </a:rPr>
              <a:t>s</a:t>
            </a:r>
            <a:r>
              <a:rPr lang="el-GR" sz="20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fr-FR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l-GR" sz="2000" b="0" i="0" u="none" strike="noStrike" baseline="0" dirty="0">
                <a:latin typeface="Arial" panose="020B0604020202020204" pitchFamily="34" charset="0"/>
              </a:rPr>
              <a:t>1≠</a:t>
            </a:r>
            <a:r>
              <a:rPr lang="fr-FR" sz="2000" b="0" i="0" u="none" strike="noStrike" baseline="0" dirty="0">
                <a:latin typeface="Symbol" panose="05050102010706020507" pitchFamily="18" charset="2"/>
              </a:rPr>
              <a:t>s</a:t>
            </a:r>
            <a:r>
              <a:rPr lang="el-GR" sz="2000" b="0" i="0" u="none" strike="noStrike" baseline="0" dirty="0">
                <a:latin typeface="Arial" panose="020B0604020202020204" pitchFamily="34" charset="0"/>
              </a:rPr>
              <a:t>2</a:t>
            </a:r>
            <a:r>
              <a:rPr lang="fr-FR" sz="2000" b="0" i="0" u="none" strike="noStrike" baseline="0" dirty="0">
                <a:latin typeface="Arial" panose="020B0604020202020204" pitchFamily="34" charset="0"/>
              </a:rPr>
              <a:t> 2</a:t>
            </a:r>
            <a:br>
              <a:rPr lang="fr-FR" sz="2000" b="0" i="0" u="none" strike="noStrike" baseline="0" dirty="0">
                <a:latin typeface="Arial" panose="020B0604020202020204" pitchFamily="34" charset="0"/>
              </a:rPr>
            </a:br>
            <a:r>
              <a:rPr lang="fr-FR" sz="2000" b="0" i="0" u="none" strike="noStrike" baseline="0" dirty="0">
                <a:latin typeface="Arial" panose="020B0604020202020204" pitchFamily="34" charset="0"/>
              </a:rPr>
              <a:t>Sous H0 : Pr(</a:t>
            </a:r>
            <a:r>
              <a:rPr lang="fr-FR" sz="2000" b="0" i="0" u="none" strike="noStrike" baseline="0" dirty="0" err="1">
                <a:latin typeface="Arial" panose="020B0604020202020204" pitchFamily="34" charset="0"/>
              </a:rPr>
              <a:t>Fc</a:t>
            </a:r>
            <a:r>
              <a:rPr lang="fr-FR" sz="2000" b="0" i="0" u="none" strike="noStrike" baseline="0" dirty="0">
                <a:latin typeface="Arial" panose="020B0604020202020204" pitchFamily="34" charset="0"/>
              </a:rPr>
              <a:t>&lt;F</a:t>
            </a:r>
            <a:r>
              <a:rPr lang="fr-FR" sz="2000" b="0" i="0" u="none" strike="noStrike" baseline="0" dirty="0">
                <a:latin typeface="Symbol" panose="05050102010706020507" pitchFamily="18" charset="2"/>
              </a:rPr>
              <a:t>a</a:t>
            </a:r>
            <a:r>
              <a:rPr lang="el-GR" sz="2000" b="0" i="0" u="none" strike="noStrike" baseline="0" dirty="0">
                <a:latin typeface="Symbol" panose="05050102010706020507" pitchFamily="18" charset="2"/>
              </a:rPr>
              <a:t>/2</a:t>
            </a:r>
            <a:r>
              <a:rPr lang="el-GR" sz="2000" b="0" i="0" u="none" strike="noStrike" baseline="0" dirty="0">
                <a:latin typeface="Arial" panose="020B0604020202020204" pitchFamily="34" charset="0"/>
              </a:rPr>
              <a:t>)=1-</a:t>
            </a:r>
            <a:r>
              <a:rPr lang="fr-FR" sz="2000" b="0" i="0" u="none" strike="noStrike" baseline="0" dirty="0">
                <a:latin typeface="Symbol" panose="05050102010706020507" pitchFamily="18" charset="2"/>
              </a:rPr>
              <a:t>a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868C83-46BC-467F-9E69-C89DF1D1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069832"/>
            <a:ext cx="7009210" cy="38465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21D9023-EB4F-4436-865E-C6D52F16FEF9}"/>
              </a:ext>
            </a:extLst>
          </p:cNvPr>
          <p:cNvSpPr txBox="1"/>
          <p:nvPr/>
        </p:nvSpPr>
        <p:spPr>
          <a:xfrm>
            <a:off x="4465749" y="5114990"/>
            <a:ext cx="126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Accept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. 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EFD16B0-5916-4E15-B969-C665C5FB1222}"/>
              </a:ext>
            </a:extLst>
          </p:cNvPr>
          <p:cNvSpPr txBox="1"/>
          <p:nvPr/>
        </p:nvSpPr>
        <p:spPr>
          <a:xfrm>
            <a:off x="6460903" y="5299656"/>
            <a:ext cx="126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rejet 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822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B53235E-A2DF-4C13-898F-EB8EE3011360}"/>
              </a:ext>
            </a:extLst>
          </p:cNvPr>
          <p:cNvSpPr txBox="1"/>
          <p:nvPr/>
        </p:nvSpPr>
        <p:spPr>
          <a:xfrm>
            <a:off x="1271788" y="2967335"/>
            <a:ext cx="1999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Arial,Bold"/>
              </a:rPr>
              <a:t>Table de</a:t>
            </a:r>
          </a:p>
          <a:p>
            <a:pPr algn="l"/>
            <a:r>
              <a:rPr lang="fr-FR" sz="1800" b="1" i="0" u="none" strike="noStrike" baseline="0" dirty="0">
                <a:latin typeface="Arial,Bold"/>
              </a:rPr>
              <a:t>Fisher-</a:t>
            </a:r>
            <a:r>
              <a:rPr lang="fr-FR" sz="1800" b="1" i="0" u="none" strike="noStrike" baseline="0" dirty="0" err="1">
                <a:latin typeface="Arial,Bold"/>
              </a:rPr>
              <a:t>Snedecor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97D357-84EF-4EF8-A47B-F3249A79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42" y="400616"/>
            <a:ext cx="5649362" cy="60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591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B54F9-ACDC-4A11-8BB8-A28059A4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21595"/>
            <a:ext cx="8911687" cy="736856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Tests non-paramétriques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EBB875-5A15-496F-AFFA-5417D6D5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750" y="1540188"/>
            <a:ext cx="10070720" cy="479621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2000" b="0" i="0" u="none" strike="noStrike" baseline="0" dirty="0">
                <a:latin typeface="Arial" panose="020B0604020202020204" pitchFamily="34" charset="0"/>
              </a:rPr>
              <a:t>. Généralités</a:t>
            </a:r>
          </a:p>
          <a:p>
            <a:pPr algn="just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Conditions d’application</a:t>
            </a:r>
          </a:p>
          <a:p>
            <a:pPr algn="just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Utilisation des rangs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2. Les tests:</a:t>
            </a:r>
          </a:p>
          <a:p>
            <a:pPr algn="just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Le test de signes</a:t>
            </a:r>
          </a:p>
          <a:p>
            <a:pPr algn="just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Le test U de Mann-Whitney</a:t>
            </a:r>
          </a:p>
          <a:p>
            <a:pPr algn="just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Le test de Wilcoxon</a:t>
            </a:r>
          </a:p>
          <a:p>
            <a:pPr algn="just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Le test de Kolmogorov Smirnov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786650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A9DF0-7C64-4C1D-B232-22EADF62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52898"/>
            <a:ext cx="8911687" cy="1280890"/>
          </a:xfrm>
        </p:spPr>
        <p:txBody>
          <a:bodyPr>
            <a:normAutofit/>
          </a:bodyPr>
          <a:lstStyle/>
          <a:p>
            <a:r>
              <a:rPr lang="fr-FR" sz="2000" b="1" i="1" u="none" strike="noStrike" baseline="0" dirty="0">
                <a:latin typeface="Arial,BoldItalic"/>
              </a:rPr>
              <a:t>1. Généralités – Conditions d’application</a:t>
            </a:r>
            <a:br>
              <a:rPr lang="fr-FR" sz="2000" b="1" i="1" u="none" strike="noStrike" baseline="0" dirty="0">
                <a:latin typeface="Arial,BoldItalic"/>
              </a:rPr>
            </a:br>
            <a:r>
              <a:rPr lang="fr-FR" sz="1800" b="1" i="0" u="none" strike="noStrike" baseline="0" dirty="0">
                <a:latin typeface="Arial,Bold"/>
              </a:rPr>
              <a:t>Pourquoi et quand utiliser des statistiques non-paramétriques?</a:t>
            </a:r>
            <a:endParaRPr lang="fr-FR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C6156D-B437-4CC1-ACE5-6B681DE9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60" y="2252170"/>
            <a:ext cx="11129080" cy="333726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FR" sz="2400" b="0" i="0" u="none" strike="noStrike" baseline="0" dirty="0">
                <a:latin typeface="Arial" panose="020B0604020202020204" pitchFamily="34" charset="0"/>
              </a:rPr>
              <a:t>Les tests non paramétriques ne font aucune hypothèse sur la distribution sous-jacente</a:t>
            </a:r>
            <a:r>
              <a:rPr lang="fr-FR" sz="2400" dirty="0">
                <a:latin typeface="Arial" panose="020B0604020202020204" pitchFamily="34" charset="0"/>
              </a:rPr>
              <a:t> 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des données. On les qualifie souvent de tests </a:t>
            </a:r>
            <a:r>
              <a:rPr lang="fr-FR" sz="2400" b="0" i="1" u="none" strike="noStrike" baseline="0" dirty="0">
                <a:latin typeface="Arial,Italic"/>
              </a:rPr>
              <a:t>distribution free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fr-FR" sz="2400" b="0" i="0" u="none" strike="noStrike" baseline="0" dirty="0">
                <a:latin typeface="Arial" panose="020B0604020202020204" pitchFamily="34" charset="0"/>
              </a:rPr>
              <a:t>L’</a:t>
            </a:r>
            <a:r>
              <a:rPr lang="fr-FR" sz="2400" dirty="0">
                <a:latin typeface="Arial" panose="020B0604020202020204" pitchFamily="34" charset="0"/>
              </a:rPr>
              <a:t>é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tape préalable consistant a estimer les paramètres des distributions (</a:t>
            </a:r>
            <a:r>
              <a:rPr lang="fr-FR" sz="2400" b="0" i="0" u="none" strike="noStrike" baseline="0" dirty="0" err="1">
                <a:latin typeface="Arial" panose="020B0604020202020204" pitchFamily="34" charset="0"/>
              </a:rPr>
              <a:t>p.e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. moyenne et écart type) avant de procéder au test d’hypothèse proprement dit n’est plus nécessaire.</a:t>
            </a:r>
          </a:p>
        </p:txBody>
      </p:sp>
    </p:spTree>
    <p:extLst>
      <p:ext uri="{BB962C8B-B14F-4D97-AF65-F5344CB8AC3E}">
        <p14:creationId xmlns:p14="http://schemas.microsoft.com/office/powerpoint/2010/main" val="3060610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E56ECB-FE9C-4E93-963C-C93C7685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540188"/>
            <a:ext cx="10248900" cy="492500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0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Quand?: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1. L’</a:t>
            </a:r>
            <a:r>
              <a:rPr lang="fr-FR" sz="2000" dirty="0">
                <a:latin typeface="Arial" panose="020B0604020202020204" pitchFamily="34" charset="0"/>
              </a:rPr>
              <a:t>é</a:t>
            </a:r>
            <a:r>
              <a:rPr lang="fr-FR" sz="2000" b="0" i="0" u="none" strike="noStrike" baseline="0" dirty="0">
                <a:latin typeface="Arial" panose="020B0604020202020204" pitchFamily="34" charset="0"/>
              </a:rPr>
              <a:t>chelle des données est ordinale plutôt que sous forme d’intervalles ou  de rapports. Dans ce cas les opérations arithmétiques n’ont pas de sens!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2. Les mesures sont sur des </a:t>
            </a:r>
            <a:r>
              <a:rPr lang="fr-FR" sz="2000" dirty="0">
                <a:latin typeface="Arial" panose="020B0604020202020204" pitchFamily="34" charset="0"/>
              </a:rPr>
              <a:t>é</a:t>
            </a:r>
            <a:r>
              <a:rPr lang="fr-FR" sz="2000" b="0" i="0" u="none" strike="noStrike" baseline="0" dirty="0">
                <a:latin typeface="Arial" panose="020B0604020202020204" pitchFamily="34" charset="0"/>
              </a:rPr>
              <a:t>chelles d’intervalles ou de rapports mais les distributions de fréquences observées sont très éloignées de la distribution normale.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4787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830F426-E914-4721-8DDF-79F1ABBB3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942" y="931543"/>
            <a:ext cx="8760115" cy="499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235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366D5-FDDC-489A-934B-5CF5B735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40019"/>
            <a:ext cx="8911687" cy="663777"/>
          </a:xfrm>
        </p:spPr>
        <p:txBody>
          <a:bodyPr>
            <a:normAutofit/>
          </a:bodyPr>
          <a:lstStyle/>
          <a:p>
            <a:r>
              <a:rPr lang="fr-FR" sz="1800" b="1" i="1" u="none" strike="noStrike" baseline="0" dirty="0">
                <a:latin typeface="Arial,BoldItalic"/>
              </a:rPr>
              <a:t>1. Généralités – Utilisation des rangs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354F76-E02E-4A94-AAFB-8A80C049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46" y="1404549"/>
            <a:ext cx="7789706" cy="47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3949A-108B-4D93-B511-8A5684A9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1231"/>
            <a:ext cx="9864456" cy="1280890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Intervalle de confiance de la moyenne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Cas des grands échantillons (variance connue):</a:t>
            </a:r>
            <a:br>
              <a:rPr lang="fr-FR" sz="1800" b="1" i="0" u="none" strike="noStrike" baseline="0" dirty="0">
                <a:latin typeface="Arial,Bold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Soit une population obéissant a une </a:t>
            </a:r>
            <a:r>
              <a:rPr lang="fr-FR" sz="1800" b="1" i="0" u="none" strike="noStrike" baseline="0" dirty="0">
                <a:latin typeface="Arial,Bold"/>
              </a:rPr>
              <a:t>loi normale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de moyenne et d’</a:t>
            </a:r>
            <a:r>
              <a:rPr lang="fr-FR" sz="1800" dirty="0">
                <a:latin typeface="Arial" panose="020B0604020202020204" pitchFamily="34" charset="0"/>
              </a:rPr>
              <a:t>é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cart type </a:t>
            </a:r>
            <a:r>
              <a:rPr lang="fr-FR" sz="1800" dirty="0">
                <a:latin typeface="Symbol" panose="05050102010706020507" pitchFamily="18" charset="2"/>
              </a:rPr>
              <a:t>,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B8807A-7016-425C-8AD1-A45CA4D5B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394" y="2935586"/>
            <a:ext cx="6301212" cy="9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455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CCF574E-1932-4F56-8623-D62E52D5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66" y="1131690"/>
            <a:ext cx="8033867" cy="45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86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3B825-147F-4018-9BA8-0B06672E8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27141"/>
            <a:ext cx="8911687" cy="1280890"/>
          </a:xfrm>
        </p:spPr>
        <p:txBody>
          <a:bodyPr/>
          <a:lstStyle/>
          <a:p>
            <a:r>
              <a:rPr lang="fr-FR" sz="1800" b="1" i="1" u="none" strike="noStrike" baseline="0" dirty="0">
                <a:latin typeface="Arial,BoldItalic"/>
              </a:rPr>
              <a:t>1. Généralités – Rappels sur la médiane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FE85D2-FBE3-4ACD-A1DA-3BF6E8D49702}"/>
              </a:ext>
            </a:extLst>
          </p:cNvPr>
          <p:cNvSpPr txBox="1"/>
          <p:nvPr/>
        </p:nvSpPr>
        <p:spPr>
          <a:xfrm>
            <a:off x="1735428" y="1248329"/>
            <a:ext cx="9263130" cy="262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Si </a:t>
            </a:r>
            <a:r>
              <a:rPr lang="fr-FR" sz="1800" b="0" i="1" u="none" strike="noStrike" baseline="0" dirty="0">
                <a:latin typeface="Arial,Italic"/>
              </a:rPr>
              <a:t>n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est impair: médiane = valeur du point</a:t>
            </a:r>
          </a:p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avec le rang (</a:t>
            </a:r>
            <a:r>
              <a:rPr lang="fr-FR" sz="1800" b="0" i="1" u="none" strike="noStrike" baseline="0" dirty="0">
                <a:latin typeface="Arial,Italic"/>
              </a:rPr>
              <a:t>n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+1)/2</a:t>
            </a:r>
          </a:p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Si </a:t>
            </a:r>
            <a:r>
              <a:rPr lang="fr-FR" sz="1800" b="0" i="1" u="none" strike="noStrike" baseline="0" dirty="0">
                <a:latin typeface="Arial,Italic"/>
              </a:rPr>
              <a:t>n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est pair: médiane entre les valeurs</a:t>
            </a:r>
          </a:p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des points qui ont les rangs n/2 et (n+2)/2</a:t>
            </a:r>
          </a:p>
          <a:p>
            <a:pPr algn="l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Valeur pour laquelle la fréquence cumulée est égale a 0.50 ou point</a:t>
            </a:r>
          </a:p>
          <a:p>
            <a:pPr algn="l">
              <a:lnSpc>
                <a:spcPct val="150000"/>
              </a:lnSpc>
            </a:pPr>
            <a:r>
              <a:rPr lang="fr-FR" sz="2000" b="0" i="0" u="none" strike="noStrike" baseline="0" dirty="0">
                <a:latin typeface="Arial" panose="020B0604020202020204" pitchFamily="34" charset="0"/>
              </a:rPr>
              <a:t>qui partage la distribution en 2 parties égales.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C67FE5-9EDE-4F09-BE2E-DCB6C1D12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97" y="4190766"/>
            <a:ext cx="1991762" cy="9234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B94314F-105F-439D-BF7B-EAFDB3BFA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524" y="4009697"/>
            <a:ext cx="2897109" cy="128559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40B97C0-86FE-4AF2-8B80-5BEF63D6398E}"/>
              </a:ext>
            </a:extLst>
          </p:cNvPr>
          <p:cNvSpPr txBox="1"/>
          <p:nvPr/>
        </p:nvSpPr>
        <p:spPr>
          <a:xfrm>
            <a:off x="2521039" y="5436323"/>
            <a:ext cx="1703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TimesNewRoman"/>
              </a:rPr>
              <a:t>Pour </a:t>
            </a:r>
            <a:r>
              <a:rPr lang="fr-FR" sz="1800" b="0" i="1" u="none" strike="noStrike" baseline="0" dirty="0">
                <a:latin typeface="TimesNewRoman,Italic"/>
              </a:rPr>
              <a:t>n </a:t>
            </a:r>
            <a:r>
              <a:rPr lang="fr-FR" sz="1800" b="0" i="0" u="none" strike="noStrike" baseline="0" dirty="0">
                <a:latin typeface="TimesNewRoman"/>
              </a:rPr>
              <a:t>impair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4A1977-7E53-4EAD-8D82-2C5EFA5D11AB}"/>
              </a:ext>
            </a:extLst>
          </p:cNvPr>
          <p:cNvSpPr txBox="1"/>
          <p:nvPr/>
        </p:nvSpPr>
        <p:spPr>
          <a:xfrm>
            <a:off x="8378779" y="5435615"/>
            <a:ext cx="1703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TimesNewRoman"/>
              </a:rPr>
              <a:t>Pour </a:t>
            </a:r>
            <a:r>
              <a:rPr lang="fr-FR" sz="1800" b="0" i="1" u="none" strike="noStrike" baseline="0" dirty="0">
                <a:latin typeface="TimesNewRoman,Italic"/>
              </a:rPr>
              <a:t>n </a:t>
            </a:r>
            <a:r>
              <a:rPr lang="fr-FR" sz="1800" b="0" i="0" u="none" strike="noStrike" baseline="0" dirty="0">
                <a:latin typeface="TimesNewRoman"/>
              </a:rPr>
              <a:t>pair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658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B4BEF-8A20-4BBB-8D0C-8006034A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27141"/>
            <a:ext cx="8911687" cy="1280890"/>
          </a:xfrm>
        </p:spPr>
        <p:txBody>
          <a:bodyPr>
            <a:normAutofit/>
          </a:bodyPr>
          <a:lstStyle/>
          <a:p>
            <a:r>
              <a:rPr lang="fr-FR" sz="2000" b="1" i="1" u="none" strike="noStrike" baseline="0" dirty="0">
                <a:latin typeface="Arial,BoldItalic"/>
              </a:rPr>
              <a:t>2. Les tests – Le test des signes (petits échantillons)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E8A20B-E651-4902-88BC-F606D4B432BE}"/>
              </a:ext>
            </a:extLst>
          </p:cNvPr>
          <p:cNvSpPr txBox="1"/>
          <p:nvPr/>
        </p:nvSpPr>
        <p:spPr>
          <a:xfrm>
            <a:off x="1640155" y="1482941"/>
            <a:ext cx="9345523" cy="1702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 b="1" i="0" u="none" strike="noStrike" baseline="0" dirty="0">
                <a:latin typeface="Arial,Bold"/>
              </a:rPr>
              <a:t>Alternative non-paramétrique au test </a:t>
            </a:r>
            <a:r>
              <a:rPr lang="fr-FR" sz="1800" b="1" i="1" u="none" strike="noStrike" baseline="0" dirty="0">
                <a:latin typeface="Arial,BoldItalic"/>
              </a:rPr>
              <a:t>t</a:t>
            </a:r>
          </a:p>
          <a:p>
            <a:pPr algn="just">
              <a:lnSpc>
                <a:spcPct val="150000"/>
              </a:lnSpc>
            </a:pPr>
            <a:r>
              <a:rPr lang="fr-FR" sz="1800" b="1" i="0" u="none" strike="noStrike" baseline="0" dirty="0">
                <a:latin typeface="Arial,Bold"/>
              </a:rPr>
              <a:t>Cas d’un petit échantillon</a:t>
            </a:r>
          </a:p>
          <a:p>
            <a:pPr algn="just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Voyons un exemple: ces mesures sont-elles issues d’une population dont la médiane serait 40?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7EF17D-CECA-4C6F-BEF6-253F96793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55" y="3429000"/>
            <a:ext cx="8911688" cy="132570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DFE8031-D946-4A69-8687-9FBD7F3E87E8}"/>
              </a:ext>
            </a:extLst>
          </p:cNvPr>
          <p:cNvSpPr txBox="1"/>
          <p:nvPr/>
        </p:nvSpPr>
        <p:spPr>
          <a:xfrm>
            <a:off x="1640155" y="4928470"/>
            <a:ext cx="8199304" cy="1287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1800" b="1" i="0" u="none" strike="noStrike" baseline="0" dirty="0">
                <a:latin typeface="Arial,Bold"/>
              </a:rPr>
              <a:t>Résultat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3 (–) et 12 (+)</a:t>
            </a:r>
          </a:p>
          <a:p>
            <a:pPr algn="l">
              <a:lnSpc>
                <a:spcPct val="150000"/>
              </a:lnSpc>
            </a:pPr>
            <a:r>
              <a:rPr lang="fr-FR" sz="1800" b="1" i="0" u="none" strike="noStrike" baseline="0" dirty="0">
                <a:latin typeface="Arial,Bold"/>
              </a:rPr>
              <a:t>Question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Est-ce significativement diffèrent de 50% (-) et 50% (+)?</a:t>
            </a:r>
          </a:p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Il semble qu’il y ait déséquilibre… a voir…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1550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0B8E7-4F06-4A10-9377-1F3C92FD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30927"/>
            <a:ext cx="8911687" cy="12808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Imaginons que (+) soit un succès: </a:t>
            </a:r>
            <a:r>
              <a:rPr lang="fr-FR" sz="1800" b="0" i="1" u="none" strike="noStrike" baseline="0" dirty="0">
                <a:latin typeface="Arial,Italic"/>
              </a:rPr>
              <a:t>p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= 0,5.</a:t>
            </a:r>
            <a:br>
              <a:rPr lang="fr-FR" sz="1800" b="0" i="0" u="none" strike="noStrike" baseline="0" dirty="0">
                <a:latin typeface="Arial" panose="020B0604020202020204" pitchFamily="34" charset="0"/>
              </a:rPr>
            </a:br>
            <a:r>
              <a:rPr lang="fr-FR" sz="1800" b="1" i="0" u="none" strike="noStrike" baseline="0" dirty="0">
                <a:latin typeface="Arial,Bold"/>
              </a:rPr>
              <a:t>On peut appliquer la distribution binomiale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, avec x, le nombre</a:t>
            </a:r>
            <a:br>
              <a:rPr lang="fr-FR" sz="1800" b="0" i="0" u="none" strike="noStrike" baseline="0" dirty="0"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d’apparitions, p, la probabilité de succès, n, le nombre de tentatives: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9CD48D-B573-4486-AC77-C94947BE3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173" y="2405958"/>
            <a:ext cx="5359651" cy="10230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B79EBF9-8BCE-4E57-93C4-E232498535C0}"/>
              </a:ext>
            </a:extLst>
          </p:cNvPr>
          <p:cNvSpPr txBox="1"/>
          <p:nvPr/>
        </p:nvSpPr>
        <p:spPr>
          <a:xfrm>
            <a:off x="1640155" y="3846112"/>
            <a:ext cx="8199303" cy="253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Probabilité de 7 succès (ou 8) sur 15 essais = 0,19638</a:t>
            </a:r>
          </a:p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Probabilité de 6 succès (ou 9) sur 15 essais = 0,15274</a:t>
            </a:r>
          </a:p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Probabilité de 5 succès (ou 10) sur 15 essais = 0,09164</a:t>
            </a:r>
          </a:p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Probabilité de 4 succès (ou 11) sur 15 essais = 0,04166</a:t>
            </a:r>
          </a:p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La somme de ces probabilités = 0,9648, donc plus de 95% de chances</a:t>
            </a:r>
          </a:p>
          <a:p>
            <a:pPr algn="l">
              <a:lnSpc>
                <a:spcPct val="15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de se retrouver avec de 4 a 11 (+).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6687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04829-9DC3-4C89-BD6A-E6F370B2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99187"/>
            <a:ext cx="8911687" cy="285962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1800" b="0" i="0" u="none" strike="noStrike" baseline="0" dirty="0">
                <a:latin typeface="Arial" panose="020B0604020202020204" pitchFamily="34" charset="0"/>
              </a:rPr>
              <a:t>On pose les hypothèses:</a:t>
            </a:r>
            <a:br>
              <a:rPr lang="fr-FR" sz="1800" b="0" i="0" u="none" strike="noStrike" baseline="0" dirty="0">
                <a:latin typeface="Arial" panose="020B0604020202020204" pitchFamily="34" charset="0"/>
              </a:rPr>
            </a:br>
            <a:r>
              <a:rPr lang="it-IT" sz="1800" b="0" i="0" u="none" strike="noStrike" baseline="0" dirty="0">
                <a:latin typeface="Arial" panose="020B0604020202020204" pitchFamily="34" charset="0"/>
              </a:rPr>
              <a:t>H0: la mediane = 40 H1: la mediane ≠ 40</a:t>
            </a:r>
            <a:br>
              <a:rPr lang="it-IT" sz="1800" b="0" i="0" u="none" strike="noStrike" baseline="0" dirty="0">
                <a:latin typeface="Arial" panose="020B0604020202020204" pitchFamily="34" charset="0"/>
              </a:rPr>
            </a:br>
            <a:r>
              <a:rPr lang="fr-FR" sz="1800" b="0" i="0" u="none" strike="noStrike" baseline="0" dirty="0">
                <a:latin typeface="Arial" panose="020B0604020202020204" pitchFamily="34" charset="0"/>
              </a:rPr>
              <a:t>Avec 12(+), on rejette H0 car on a déjà plus de 96% de chances de se trouver entre 4 (+) et 11 (+) par le simple fait du hasard. On en conclue donc que la médiane de la population est significativement différente</a:t>
            </a:r>
            <a:r>
              <a:rPr lang="fr-FR" sz="1800" dirty="0"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de 40.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3170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A65EE-3BBE-4B52-BF67-139129D4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01383"/>
            <a:ext cx="10414469" cy="1280890"/>
          </a:xfrm>
        </p:spPr>
        <p:txBody>
          <a:bodyPr/>
          <a:lstStyle/>
          <a:p>
            <a:pPr algn="l"/>
            <a:r>
              <a:rPr lang="fr-FR" sz="1800" b="1" i="1" u="none" strike="noStrike" baseline="0" dirty="0">
                <a:latin typeface="Arial,BoldItalic"/>
              </a:rPr>
              <a:t>2. Les tests – Le test des signes (grands échantillons)</a:t>
            </a:r>
            <a:br>
              <a:rPr lang="fr-FR" sz="1800" b="1" i="1" u="none" strike="noStrike" baseline="0" dirty="0">
                <a:latin typeface="Arial,BoldItalic"/>
              </a:rPr>
            </a:br>
            <a:r>
              <a:rPr lang="fr-FR" sz="1800" b="1" i="0" u="none" strike="noStrike" baseline="0" dirty="0">
                <a:latin typeface="Arial,Bold"/>
              </a:rPr>
              <a:t>Quand n est suffisamment grand (n&gt;20),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on peut utiliser l’approximation normale de la loi binomiale avec une correction de continuité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57EB5B-0465-4BBE-AC5A-710A6AE1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027" y="1974671"/>
            <a:ext cx="7501946" cy="35165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E1626ED-C513-4066-BEF7-55A710D0A4B7}"/>
              </a:ext>
            </a:extLst>
          </p:cNvPr>
          <p:cNvSpPr txBox="1"/>
          <p:nvPr/>
        </p:nvSpPr>
        <p:spPr>
          <a:xfrm>
            <a:off x="1850800" y="5483137"/>
            <a:ext cx="8490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médiane de la population = médiane hypothétique spécifiée</a:t>
            </a:r>
          </a:p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1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: médiane de la population &gt; médiane hypothétique spécifiée</a:t>
            </a:r>
          </a:p>
          <a:p>
            <a:pPr algn="l"/>
            <a:r>
              <a:rPr lang="fr-FR" sz="1800" b="1" i="0" u="none" strike="noStrike" baseline="0" dirty="0">
                <a:latin typeface="Arial,Bold"/>
              </a:rPr>
              <a:t>Attention test unilatéral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6244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1C2E898-0F09-4C7D-8CB9-3CA47A603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558" y="819561"/>
            <a:ext cx="3874883" cy="13036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7DF244B-8162-463A-9EA9-AC97326025EB}"/>
              </a:ext>
            </a:extLst>
          </p:cNvPr>
          <p:cNvSpPr txBox="1"/>
          <p:nvPr/>
        </p:nvSpPr>
        <p:spPr>
          <a:xfrm>
            <a:off x="2139500" y="2371583"/>
            <a:ext cx="79129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latin typeface="Arial,Bold"/>
              </a:rPr>
              <a:t>Correction de continuité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(puisque la loi binomiale est discrète alors que la loi normale est continue): Il faut retrancher 0.5 a X si X&gt;</a:t>
            </a:r>
            <a:r>
              <a:rPr lang="fr-FR" sz="1800" b="0" i="0" u="none" strike="noStrike" baseline="0" dirty="0" err="1">
                <a:latin typeface="Arial" panose="020B0604020202020204" pitchFamily="34" charset="0"/>
              </a:rPr>
              <a:t>Np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 et ajouter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0.5 a X si X&lt;Np.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0F113A3-302A-499D-9398-B737BB8EA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273" y="3543236"/>
            <a:ext cx="4309450" cy="10864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A952FF7-5080-46BD-9171-33584003C44E}"/>
              </a:ext>
            </a:extLst>
          </p:cNvPr>
          <p:cNvSpPr txBox="1"/>
          <p:nvPr/>
        </p:nvSpPr>
        <p:spPr>
          <a:xfrm>
            <a:off x="2403517" y="5392108"/>
            <a:ext cx="7384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Arial" panose="020B0604020202020204" pitchFamily="34" charset="0"/>
              </a:rPr>
              <a:t>Ici c’est un test unilatéral, Z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0,05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= 1,645. Z&lt;Z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0.05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, donc H</a:t>
            </a:r>
            <a:r>
              <a:rPr lang="fr-FR" sz="800" b="0" i="0" u="none" strike="noStrike" baseline="0" dirty="0">
                <a:latin typeface="Arial" panose="020B0604020202020204" pitchFamily="34" charset="0"/>
              </a:rPr>
              <a:t>0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n’est pas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rejetée. La publicité de la marque n’est pas justifiée!!!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33378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76189-2BFF-444C-96F8-A8B2C9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509231"/>
          </a:xfrm>
        </p:spPr>
        <p:txBody>
          <a:bodyPr/>
          <a:lstStyle/>
          <a:p>
            <a:r>
              <a:rPr lang="fr-FR" sz="1800" b="1" i="1" u="none" strike="noStrike" baseline="0" dirty="0">
                <a:latin typeface="Arial,BoldItalic"/>
              </a:rPr>
              <a:t>2. Les tests – Le test U de Mann-Whitney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795083-2E1E-4171-8267-EE4B3E49A6BA}"/>
              </a:ext>
            </a:extLst>
          </p:cNvPr>
          <p:cNvSpPr txBox="1"/>
          <p:nvPr/>
        </p:nvSpPr>
        <p:spPr>
          <a:xfrm>
            <a:off x="1640156" y="1534199"/>
            <a:ext cx="9958589" cy="390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latin typeface="Arial" panose="020B0604020202020204" pitchFamily="34" charset="0"/>
              </a:rPr>
              <a:t>Alternative non-paramétrique du test t a deux </a:t>
            </a:r>
            <a:r>
              <a:rPr lang="fr-FR" sz="2400" dirty="0">
                <a:latin typeface="Arial" panose="020B0604020202020204" pitchFamily="34" charset="0"/>
              </a:rPr>
              <a:t>é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chantillons.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latin typeface="Arial" panose="020B0604020202020204" pitchFamily="34" charset="0"/>
              </a:rPr>
              <a:t>Probablement le test non-paramétrique le plus utilise dans la littérature.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latin typeface="Arial" panose="020B0604020202020204" pitchFamily="34" charset="0"/>
              </a:rPr>
              <a:t>Il teste l’hypothèse nulle d'égalité des médianes de populations a partir desquelles deux échantillons sont tires.</a:t>
            </a:r>
          </a:p>
          <a:p>
            <a:pPr algn="just">
              <a:lnSpc>
                <a:spcPct val="150000"/>
              </a:lnSpc>
            </a:pPr>
            <a:r>
              <a:rPr lang="fr-FR" sz="24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H0: médiane de la population x = médiane de la population y</a:t>
            </a:r>
          </a:p>
          <a:p>
            <a:pPr algn="just">
              <a:lnSpc>
                <a:spcPct val="150000"/>
              </a:lnSpc>
            </a:pPr>
            <a:r>
              <a:rPr lang="fr-FR" sz="2400" b="0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H1: médiane de la population x ≠ médiane de la population y</a:t>
            </a:r>
            <a:endParaRPr lang="fr-F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191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813A6-D867-4138-9919-510F589D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43" y="765777"/>
            <a:ext cx="8911687" cy="573626"/>
          </a:xfrm>
        </p:spPr>
        <p:txBody>
          <a:bodyPr/>
          <a:lstStyle/>
          <a:p>
            <a:r>
              <a:rPr lang="fr-FR" sz="1800" b="1" i="1" u="none" strike="noStrike" baseline="0" dirty="0">
                <a:latin typeface="Arial,BoldItalic"/>
              </a:rPr>
              <a:t>2. Les tests – Le test U de Mann-Whitney (petits échantillons)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820693-619A-44A9-B49E-9B97169D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518" y="1407017"/>
            <a:ext cx="7036963" cy="49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760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BD4F111-AB9A-4063-809F-9C07A81B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86" y="643229"/>
            <a:ext cx="8408227" cy="557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F9D1E-D995-46A4-9E23-35299B6E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Exemple: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45 femmes adultes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27A6E-8BE3-47BD-AA9A-3398A20B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545" y="1905000"/>
            <a:ext cx="1846907" cy="10411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EC6898-F0DF-487E-A814-D4D7C0B1C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3" y="3429000"/>
            <a:ext cx="56197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889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46C883-2162-44F9-8963-E619CC38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98" y="339574"/>
            <a:ext cx="8502003" cy="61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27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5B8D7-DDBB-4FCE-9096-6A8D0068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40020"/>
            <a:ext cx="8911687" cy="1280890"/>
          </a:xfrm>
        </p:spPr>
        <p:txBody>
          <a:bodyPr/>
          <a:lstStyle/>
          <a:p>
            <a:r>
              <a:rPr lang="fr-FR" sz="1800" b="1" i="1" u="none" strike="noStrike" baseline="0" dirty="0">
                <a:latin typeface="Arial,BoldItalic"/>
              </a:rPr>
              <a:t>2. Les tests – Le test U de Mann-Whitney (grands échantillons)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8EB8E5-AC70-4F37-AEBF-398BEE6B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51" y="1380465"/>
            <a:ext cx="8495495" cy="47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951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CDC78-C982-4283-9012-DCA41B33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52899"/>
            <a:ext cx="8911687" cy="1280890"/>
          </a:xfrm>
        </p:spPr>
        <p:txBody>
          <a:bodyPr/>
          <a:lstStyle/>
          <a:p>
            <a:r>
              <a:rPr lang="fr-FR" sz="1800" b="1" i="1" u="none" strike="noStrike" baseline="0" dirty="0">
                <a:latin typeface="Arial,BoldItalic"/>
              </a:rPr>
              <a:t>2. Les tests – Le test de Wilcoxon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D4CB64-4303-4A86-BE84-A83B11EF6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295" y="1268233"/>
            <a:ext cx="8111410" cy="530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854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75458-C1C9-4E16-8C99-FF413C30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52899"/>
            <a:ext cx="8911687" cy="1280890"/>
          </a:xfrm>
        </p:spPr>
        <p:txBody>
          <a:bodyPr/>
          <a:lstStyle/>
          <a:p>
            <a:r>
              <a:rPr lang="fr-FR" sz="1800" b="1" i="1" u="none" strike="noStrike" baseline="0" dirty="0">
                <a:latin typeface="Arial,BoldItalic"/>
              </a:rPr>
              <a:t>2. Les tests – Le test de Wilcoxon (petits échantillons)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A14C1A-8105-45A3-82A4-9A5C2E43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39" y="1393344"/>
            <a:ext cx="8292920" cy="50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782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C1AEC12-FDAB-4CD7-ACDB-7624A7EAD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44" y="492782"/>
            <a:ext cx="7986512" cy="58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181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520CF-98AB-4A64-859E-F0EB443C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52899"/>
            <a:ext cx="8911687" cy="1280890"/>
          </a:xfrm>
        </p:spPr>
        <p:txBody>
          <a:bodyPr/>
          <a:lstStyle/>
          <a:p>
            <a:r>
              <a:rPr lang="fr-FR" sz="1800" b="1" i="1" u="none" strike="noStrike" baseline="0" dirty="0">
                <a:latin typeface="Arial,BoldItalic"/>
              </a:rPr>
              <a:t>2. Les tests – Le test de Wilcoxon (grands échantillons)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DAFEA3-501F-4EE6-9F07-429D8EE79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9" y="1571624"/>
            <a:ext cx="8263698" cy="47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463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FC467-365E-4F1F-AD7F-4F5A6A4E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27141"/>
            <a:ext cx="8911687" cy="1280890"/>
          </a:xfrm>
        </p:spPr>
        <p:txBody>
          <a:bodyPr/>
          <a:lstStyle/>
          <a:p>
            <a:r>
              <a:rPr lang="fr-FR" sz="1800" b="1" i="1" u="none" strike="noStrike" baseline="0" dirty="0">
                <a:latin typeface="Arial,BoldItalic"/>
              </a:rPr>
              <a:t>2. Les tests – Le test de Kolmogorov Smirnov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3FEEA2-F8DB-4B70-8300-A4C3B94D5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29" y="1367586"/>
            <a:ext cx="8237940" cy="51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942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CED4C4-E939-419E-9CB8-759914DB6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659" y="619862"/>
            <a:ext cx="8558682" cy="56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696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3CFD2FD-55CE-4C49-ABFA-B083E679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90" y="434662"/>
            <a:ext cx="8870020" cy="59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956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FBFCD94-0B67-4F1F-B231-7EFE1271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13" y="659626"/>
            <a:ext cx="6516173" cy="55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9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86D6F6F-2CC0-4883-BAE5-48464D6AB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319" y="106378"/>
            <a:ext cx="5649362" cy="66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23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7132AE3-B410-4DD4-A378-C6AB7B285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44" y="575700"/>
            <a:ext cx="9255350" cy="57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923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86421-87AF-4AAD-88D7-A7983CCC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01383"/>
            <a:ext cx="8911687" cy="1280890"/>
          </a:xfrm>
        </p:spPr>
        <p:txBody>
          <a:bodyPr>
            <a:normAutofit/>
          </a:bodyPr>
          <a:lstStyle/>
          <a:p>
            <a:r>
              <a:rPr lang="fr-FR" sz="2400" b="0" i="0" u="none" strike="noStrike" baseline="0" dirty="0">
                <a:latin typeface="Arial" panose="020B0604020202020204" pitchFamily="34" charset="0"/>
              </a:rPr>
              <a:t>Si au contraire n1 &amp; n2 sont supérieurs a 25 on calcule :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C08808-F923-447D-9149-8CDA7E47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194" y="2252049"/>
            <a:ext cx="2643612" cy="23539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ADA3E2E-A888-4DBE-AC87-66C71019A83A}"/>
              </a:ext>
            </a:extLst>
          </p:cNvPr>
          <p:cNvSpPr txBox="1"/>
          <p:nvPr/>
        </p:nvSpPr>
        <p:spPr>
          <a:xfrm>
            <a:off x="1682637" y="5050596"/>
            <a:ext cx="8826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Si </a:t>
            </a:r>
            <a:r>
              <a:rPr lang="fr-F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Dobs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&gt; Dα, l’hypothèse H0 est refusée au profit de H1</a:t>
            </a:r>
          </a:p>
        </p:txBody>
      </p:sp>
    </p:spTree>
    <p:extLst>
      <p:ext uri="{BB962C8B-B14F-4D97-AF65-F5344CB8AC3E}">
        <p14:creationId xmlns:p14="http://schemas.microsoft.com/office/powerpoint/2010/main" val="160489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AA4DC-A6F2-49C7-A62B-5128E231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88505"/>
            <a:ext cx="9590221" cy="1280890"/>
          </a:xfrm>
        </p:spPr>
        <p:txBody>
          <a:bodyPr/>
          <a:lstStyle/>
          <a:p>
            <a:pPr algn="l"/>
            <a: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Intervalle de confiance de la moyenne</a:t>
            </a:r>
            <a:br>
              <a:rPr lang="fr-FR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fr-FR" sz="1800" dirty="0">
                <a:latin typeface="Arial" panose="020B0604020202020204" pitchFamily="34" charset="0"/>
              </a:rPr>
              <a:t>Cas des petits </a:t>
            </a:r>
            <a:r>
              <a:rPr lang="fr-FR" sz="1800" dirty="0" err="1">
                <a:latin typeface="Arial" panose="020B0604020202020204" pitchFamily="34" charset="0"/>
              </a:rPr>
              <a:t>echantillons</a:t>
            </a:r>
            <a:r>
              <a:rPr lang="fr-FR" sz="1800" dirty="0">
                <a:latin typeface="Arial" panose="020B0604020202020204" pitchFamily="34" charset="0"/>
              </a:rPr>
              <a:t>:</a:t>
            </a:r>
            <a:br>
              <a:rPr lang="fr-FR" sz="1800" dirty="0">
                <a:latin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</a:rPr>
              <a:t>Quand n&lt;30 ou quand la variance est inconnue, on prend la loi de </a:t>
            </a:r>
            <a:r>
              <a:rPr lang="fr-FR" sz="1800" dirty="0" err="1">
                <a:latin typeface="Arial" panose="020B0604020202020204" pitchFamily="34" charset="0"/>
              </a:rPr>
              <a:t>Student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.</a:t>
            </a:r>
            <a:endParaRPr lang="fr-FR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197595-845C-4F68-B21C-544772CD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41" y="2935586"/>
            <a:ext cx="6047715" cy="9868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BE9C9B-B7C0-4844-9D09-00097C02A318}"/>
              </a:ext>
            </a:extLst>
          </p:cNvPr>
          <p:cNvSpPr txBox="1"/>
          <p:nvPr/>
        </p:nvSpPr>
        <p:spPr>
          <a:xfrm>
            <a:off x="2573239" y="4888605"/>
            <a:ext cx="7045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i="0" u="none" strike="noStrike" baseline="0" dirty="0">
                <a:latin typeface="Arial" panose="020B0604020202020204" pitchFamily="34" charset="0"/>
              </a:rPr>
              <a:t>Pour </a:t>
            </a:r>
            <a:r>
              <a:rPr lang="fr-FR" sz="1800" b="0" i="0" u="none" strike="noStrike" baseline="0" dirty="0">
                <a:latin typeface="Symbol" panose="05050102010706020507" pitchFamily="18" charset="2"/>
              </a:rPr>
              <a:t>n</a:t>
            </a:r>
            <a:r>
              <a:rPr lang="el-GR" sz="1800" b="0" i="0" u="none" strike="noStrike" baseline="0" dirty="0">
                <a:latin typeface="Symbol" panose="05050102010706020507" pitchFamily="18" charset="2"/>
              </a:rPr>
              <a:t> </a:t>
            </a:r>
            <a:r>
              <a:rPr lang="el-GR" sz="1800" b="0" i="0" u="none" strike="noStrike" baseline="0" dirty="0">
                <a:latin typeface="Arial" panose="020B0604020202020204" pitchFamily="34" charset="0"/>
              </a:rPr>
              <a:t>=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n-1 degrés de liberté</a:t>
            </a:r>
          </a:p>
          <a:p>
            <a:pPr algn="l"/>
            <a:r>
              <a:rPr lang="fr-FR" sz="1800" b="1" i="0" u="none" strike="noStrike" baseline="0" dirty="0">
                <a:latin typeface="Arial,Bold"/>
              </a:rPr>
              <a:t>Finalement on peut toujours utiliser la loi de </a:t>
            </a:r>
            <a:r>
              <a:rPr lang="fr-FR" sz="1800" b="1" i="0" u="none" strike="noStrike" baseline="0" dirty="0" err="1">
                <a:latin typeface="Arial,Bold"/>
              </a:rPr>
              <a:t>Student</a:t>
            </a:r>
            <a:r>
              <a:rPr lang="fr-FR" sz="1800" b="1" i="0" u="none" strike="noStrike" baseline="0" dirty="0">
                <a:latin typeface="Arial,Bold"/>
              </a:rPr>
              <a:t> puisque t</a:t>
            </a:r>
          </a:p>
          <a:p>
            <a:pPr algn="l"/>
            <a:r>
              <a:rPr lang="fr-FR" sz="1800" b="1" i="0" u="none" strike="noStrike" baseline="0" dirty="0">
                <a:latin typeface="Arial,Bold"/>
              </a:rPr>
              <a:t>tend vers la loi normale quand n est grand…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85971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</TotalTime>
  <Words>2664</Words>
  <Application>Microsoft Office PowerPoint</Application>
  <PresentationFormat>Widescreen</PresentationFormat>
  <Paragraphs>216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5" baseType="lpstr">
      <vt:lpstr>Arial</vt:lpstr>
      <vt:lpstr>Arial,Bold</vt:lpstr>
      <vt:lpstr>Arial,BoldItalic</vt:lpstr>
      <vt:lpstr>Arial,Italic</vt:lpstr>
      <vt:lpstr>Century Gothic</vt:lpstr>
      <vt:lpstr>Courier New</vt:lpstr>
      <vt:lpstr>Symbol</vt:lpstr>
      <vt:lpstr>Times New Roman</vt:lpstr>
      <vt:lpstr>TimesNewRoman</vt:lpstr>
      <vt:lpstr>TimesNewRoman,Bold</vt:lpstr>
      <vt:lpstr>TimesNewRoman,Italic</vt:lpstr>
      <vt:lpstr>Wingdings</vt:lpstr>
      <vt:lpstr>Wingdings 3</vt:lpstr>
      <vt:lpstr>Brin</vt:lpstr>
      <vt:lpstr>STATISTIQUES APPLIQUEE Mastère en sciences humaines</vt:lpstr>
      <vt:lpstr>Plan </vt:lpstr>
      <vt:lpstr>Echantillonnage – Estimation d’un paramètre</vt:lpstr>
      <vt:lpstr>PowerPoint Presentation</vt:lpstr>
      <vt:lpstr>Estimation ponctuelle d’une moyenne</vt:lpstr>
      <vt:lpstr>Intervalle de confiance de la moyenne Cas des grands échantillons (variance connue): Soit une population obéissant a une loi normale de moyenne et d’écart type ,</vt:lpstr>
      <vt:lpstr>Exemple: 45 femmes adultes</vt:lpstr>
      <vt:lpstr>PowerPoint Presentation</vt:lpstr>
      <vt:lpstr>Intervalle de confiance de la moyenne Cas des petits echantillons: Quand n&lt;30 ou quand la variance est inconnue, on prend la loi de Student.</vt:lpstr>
      <vt:lpstr>La loi de Student: t(n)</vt:lpstr>
      <vt:lpstr>La probabilité d’obtenir une valeur de t a l’extérieur de l’intervalle (-ta/2 et ta/2) -&gt; TABLES.</vt:lpstr>
      <vt:lpstr>Echantillonnage – Estimation d’un paramètre</vt:lpstr>
      <vt:lpstr>Exemple: 6 hommes adultes</vt:lpstr>
      <vt:lpstr>Intervalle de confiance de la variance Soit une population obéissant a une loi normale de moyenne m (inconnue) et d’écart type s (inconnu).</vt:lpstr>
      <vt:lpstr>La loi du Khi carré: c2 Si Z1, Z2, Zn sont des variables aléatoires normales centrées réduites et indépendantes entres elles, la somme des carrées de ces variables aléatoires obéit a la loi du c2 a n degrés de libertés </vt:lpstr>
      <vt:lpstr>PowerPoint Presentation</vt:lpstr>
      <vt:lpstr>En fait, les calculs sont fastidieux -&gt; TABLES</vt:lpstr>
      <vt:lpstr>PowerPoint Presentation</vt:lpstr>
      <vt:lpstr>Echantillonnage – Estimation d’un paramètre Intervalle de confiance de l’écart type (idem) Soit une population obéissant a une loi normale de moyenne m et d’écart type s.  </vt:lpstr>
      <vt:lpstr>Intervalle de confiance de la médiane Si un échantillon est extrait d’une population approximativement normale, et si son effectif est relativement grand (n&gt;60), la distribution d’échantillonnage de la médiane s’approche de la loi normale.</vt:lpstr>
      <vt:lpstr>Estimation ponctuelle d’un pourcentage La population est formée d’individus ayant ou non un caractère A. Soit p la probabilité pour qu’un individu pris au hasard dans la population présente le caractère A.</vt:lpstr>
      <vt:lpstr>Intervalle de confiance d’un pourcentage Grands échantillons (n&gt;30), p ni voisin de 0, ni voisin de 1, (np&gt;5, n(1-p)&gt;5).  La variable fréquence obéit a une loi normale centrée réduite</vt:lpstr>
      <vt:lpstr>PowerPoint Presentation</vt:lpstr>
      <vt:lpstr>PowerPoint Presentation</vt:lpstr>
      <vt:lpstr>Les tests statistiques Quel est le problème?</vt:lpstr>
      <vt:lpstr>Théorie de la statistique de décision Question: a partir de quelle limite pouvons nous raisonnablement conclure a une différence? H0: m=165 (il n’y pas de différence) H1: m≠165</vt:lpstr>
      <vt:lpstr>Les deux risques d’erreur dans un test.</vt:lpstr>
      <vt:lpstr>PowerPoint Presentation</vt:lpstr>
      <vt:lpstr>PowerPoint Presentation</vt:lpstr>
      <vt:lpstr>PowerPoint Presentation</vt:lpstr>
      <vt:lpstr>Comparaison de deux moyennes expérimentales–grands échantillons Comparaison des moyennes de 2 grands échantillons indépendants (n1 et n2 &gt;30): Deux échantillons qui suivent des lois normales: m1, s2 1; m2, s22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Comparaison d’une moyenne empirique à une moyenne théorique Même principe que précédemment (quand n est grand):</vt:lpstr>
      <vt:lpstr>Comparaison de deux moyennes expérimentales– petits échantillons Cas des petits échantillons: Test t</vt:lpstr>
      <vt:lpstr>La variance de la distribution des différences de moyennes est estimées par s2D</vt:lpstr>
      <vt:lpstr>PowerPoint Presentation</vt:lpstr>
      <vt:lpstr>Si les variances s’avèrent inégales alors test t modifie. </vt:lpstr>
      <vt:lpstr>Comparaison d’une moyenne empirique à une moyenne théorique Même principe que précédemment. Suivant si n est petit ou grand, on calcule les variables auxiliaires suivantes:</vt:lpstr>
      <vt:lpstr>Comparaison de moyennes de deux échantillons appariés Fondée sur les différences de chaque paire d’éléments</vt:lpstr>
      <vt:lpstr>PowerPoint Presentation</vt:lpstr>
      <vt:lpstr>Comparaison de deux fréquences expérimentales Comparaison des fréquences de 2 grands échantillons indépendants.</vt:lpstr>
      <vt:lpstr>PowerPoint Presentation</vt:lpstr>
      <vt:lpstr>Comparaison d’une fréquence empirique et d’une fréquence théorique La différence entre f (mesure) et p (théorique) est-elle seulement explicable par les aléas dus a l’échantillonnage? On approxime la loi binomiale par la loi normale mais: n&gt;30, np&gt;5 et nq&gt;5</vt:lpstr>
      <vt:lpstr>PowerPoint Presentation</vt:lpstr>
      <vt:lpstr>La loi de Fisher - Snedecor : F(ν1,ν2) Soit c2 1 et c2 2, un couple de variables aléatoires indépendantes suivant respectivement des lois du c2 a n1 et n2 degrés de libertés.</vt:lpstr>
      <vt:lpstr>PowerPoint Presentation</vt:lpstr>
      <vt:lpstr>Comparaison de deux variances expérimentales H1: s2 1&gt;s2 2 Sous H0: Pr(Fc&lt;Fa)=1-a</vt:lpstr>
      <vt:lpstr>H1: s2 1≠s2 2 Sous H0 : Pr(Fc&lt;Fa/2)=1-a</vt:lpstr>
      <vt:lpstr>PowerPoint Presentation</vt:lpstr>
      <vt:lpstr>Tests non-paramétriques</vt:lpstr>
      <vt:lpstr>1. Généralités – Conditions d’application Pourquoi et quand utiliser des statistiques non-paramétriques?</vt:lpstr>
      <vt:lpstr>PowerPoint Presentation</vt:lpstr>
      <vt:lpstr>PowerPoint Presentation</vt:lpstr>
      <vt:lpstr>1. Généralités – Utilisation des rangs</vt:lpstr>
      <vt:lpstr>PowerPoint Presentation</vt:lpstr>
      <vt:lpstr>1. Généralités – Rappels sur la médiane</vt:lpstr>
      <vt:lpstr>2. Les tests – Le test des signes (petits échantillons)</vt:lpstr>
      <vt:lpstr>Imaginons que (+) soit un succès: p = 0,5. On peut appliquer la distribution binomiale, avec x, le nombre d’apparitions, p, la probabilité de succès, n, le nombre de tentatives:</vt:lpstr>
      <vt:lpstr>On pose les hypothèses: H0: la mediane = 40 H1: la mediane ≠ 40 Avec 12(+), on rejette H0 car on a déjà plus de 96% de chances de se trouver entre 4 (+) et 11 (+) par le simple fait du hasard. On en conclue donc que la médiane de la population est significativement différente de 40.</vt:lpstr>
      <vt:lpstr>2. Les tests – Le test des signes (grands échantillons) Quand n est suffisamment grand (n&gt;20), on peut utiliser l’approximation normale de la loi binomiale avec une correction de continuité</vt:lpstr>
      <vt:lpstr>PowerPoint Presentation</vt:lpstr>
      <vt:lpstr>2. Les tests – Le test U de Mann-Whitney</vt:lpstr>
      <vt:lpstr>2. Les tests – Le test U de Mann-Whitney (petits échantillons)</vt:lpstr>
      <vt:lpstr>PowerPoint Presentation</vt:lpstr>
      <vt:lpstr>PowerPoint Presentation</vt:lpstr>
      <vt:lpstr>2. Les tests – Le test U de Mann-Whitney (grands échantillons)</vt:lpstr>
      <vt:lpstr>2. Les tests – Le test de Wilcoxon</vt:lpstr>
      <vt:lpstr>2. Les tests – Le test de Wilcoxon (petits échantillons)</vt:lpstr>
      <vt:lpstr>PowerPoint Presentation</vt:lpstr>
      <vt:lpstr>2. Les tests – Le test de Wilcoxon (grands échantillons)</vt:lpstr>
      <vt:lpstr>2. Les tests – Le test de Kolmogorov Smirnov</vt:lpstr>
      <vt:lpstr>PowerPoint Presentation</vt:lpstr>
      <vt:lpstr>PowerPoint Presentation</vt:lpstr>
      <vt:lpstr>PowerPoint Presentation</vt:lpstr>
      <vt:lpstr>PowerPoint Presentation</vt:lpstr>
      <vt:lpstr>Si au contraire n1 &amp; n2 sont supérieurs a 25 on calcule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STATISTIQUES APPLIQUEE Mastère en sciences humaines</dc:title>
  <dc:creator>amairatannoubi</dc:creator>
  <cp:lastModifiedBy>Noomen Gualmemi</cp:lastModifiedBy>
  <cp:revision>1</cp:revision>
  <dcterms:created xsi:type="dcterms:W3CDTF">2022-01-29T22:41:55Z</dcterms:created>
  <dcterms:modified xsi:type="dcterms:W3CDTF">2022-01-30T10:58:31Z</dcterms:modified>
</cp:coreProperties>
</file>