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435" r:id="rId2"/>
    <p:sldId id="474" r:id="rId3"/>
    <p:sldId id="458" r:id="rId4"/>
    <p:sldId id="465" r:id="rId5"/>
    <p:sldId id="489" r:id="rId6"/>
    <p:sldId id="537" r:id="rId7"/>
    <p:sldId id="536" r:id="rId8"/>
    <p:sldId id="535" r:id="rId9"/>
    <p:sldId id="506" r:id="rId10"/>
    <p:sldId id="627" r:id="rId11"/>
    <p:sldId id="498" r:id="rId12"/>
    <p:sldId id="500" r:id="rId13"/>
    <p:sldId id="532" r:id="rId14"/>
    <p:sldId id="531" r:id="rId15"/>
    <p:sldId id="540" r:id="rId16"/>
    <p:sldId id="539" r:id="rId17"/>
    <p:sldId id="526" r:id="rId18"/>
    <p:sldId id="635" r:id="rId19"/>
    <p:sldId id="528" r:id="rId20"/>
    <p:sldId id="636" r:id="rId21"/>
    <p:sldId id="527" r:id="rId22"/>
    <p:sldId id="530" r:id="rId23"/>
    <p:sldId id="491" r:id="rId24"/>
    <p:sldId id="503" r:id="rId25"/>
    <p:sldId id="504" r:id="rId26"/>
    <p:sldId id="490" r:id="rId27"/>
    <p:sldId id="614" r:id="rId28"/>
    <p:sldId id="615" r:id="rId29"/>
    <p:sldId id="505" r:id="rId30"/>
    <p:sldId id="543" r:id="rId31"/>
    <p:sldId id="618" r:id="rId32"/>
    <p:sldId id="550" r:id="rId33"/>
    <p:sldId id="617" r:id="rId34"/>
    <p:sldId id="619" r:id="rId35"/>
    <p:sldId id="520" r:id="rId36"/>
    <p:sldId id="622" r:id="rId37"/>
    <p:sldId id="621" r:id="rId38"/>
    <p:sldId id="623" r:id="rId39"/>
    <p:sldId id="620" r:id="rId40"/>
    <p:sldId id="624" r:id="rId41"/>
    <p:sldId id="626" r:id="rId42"/>
    <p:sldId id="625" r:id="rId43"/>
    <p:sldId id="534" r:id="rId44"/>
    <p:sldId id="517" r:id="rId45"/>
    <p:sldId id="507" r:id="rId46"/>
    <p:sldId id="569" r:id="rId47"/>
    <p:sldId id="515" r:id="rId48"/>
    <p:sldId id="509" r:id="rId49"/>
    <p:sldId id="628" r:id="rId50"/>
    <p:sldId id="634" r:id="rId51"/>
    <p:sldId id="633" r:id="rId52"/>
    <p:sldId id="632" r:id="rId53"/>
    <p:sldId id="631" r:id="rId54"/>
    <p:sldId id="630" r:id="rId55"/>
    <p:sldId id="629"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DEDF"/>
    <a:srgbClr val="006600"/>
    <a:srgbClr val="BBEDE3"/>
    <a:srgbClr val="339966"/>
    <a:srgbClr val="FF0066"/>
    <a:srgbClr val="FF6600"/>
    <a:srgbClr val="FEF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38"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75" d="100"/>
        <a:sy n="75" d="100"/>
      </p:scale>
      <p:origin x="0" y="7866"/>
    </p:cViewPr>
  </p:sorterViewPr>
  <p:notesViewPr>
    <p:cSldViewPr>
      <p:cViewPr varScale="1">
        <p:scale>
          <a:sx n="61" d="100"/>
          <a:sy n="61" d="100"/>
        </p:scale>
        <p:origin x="-1698"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22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22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3C0449-15DB-46CD-92A1-A8DDF05668E7}" type="slidenum">
              <a:rPr lang="fr-FR"/>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F45340-604D-4514-8D7D-AF132FADC155}"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003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758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9840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061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28440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4454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6496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07585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10728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265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88456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3989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5520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81167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8488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98464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2813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19666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08687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838797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6094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556776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88029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592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0632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26197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46470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509073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40</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831733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41</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324048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42</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01763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710992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43</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939914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44</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059758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1591343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709565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772716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324530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09164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42601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417043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62243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9</a:t>
            </a:fld>
            <a:endParaRPr lang="fr-FR"/>
          </a:p>
        </p:txBody>
      </p:sp>
      <p:sp>
        <p:nvSpPr>
          <p:cNvPr id="515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4527" tIns="42264" rIns="84527" bIns="42264"/>
          <a:lstStyle/>
          <a:p>
            <a:endParaRPr lang="en-GB"/>
          </a:p>
        </p:txBody>
      </p:sp>
    </p:spTree>
    <p:extLst>
      <p:ext uri="{BB962C8B-B14F-4D97-AF65-F5344CB8AC3E}">
        <p14:creationId xmlns:p14="http://schemas.microsoft.com/office/powerpoint/2010/main" val="215612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35" name="Text Box 11"/>
          <p:cNvSpPr txBox="1">
            <a:spLocks noChangeArrowheads="1"/>
          </p:cNvSpPr>
          <p:nvPr userDrawn="1"/>
        </p:nvSpPr>
        <p:spPr bwMode="auto">
          <a:xfrm>
            <a:off x="1066800" y="457200"/>
            <a:ext cx="7416800" cy="274638"/>
          </a:xfrm>
          <a:prstGeom prst="rect">
            <a:avLst/>
          </a:prstGeom>
          <a:noFill/>
          <a:ln w="9525">
            <a:noFill/>
            <a:miter lim="800000"/>
            <a:headEnd/>
            <a:tailEnd/>
          </a:ln>
          <a:effectLst/>
        </p:spPr>
        <p:txBody>
          <a:bodyPr>
            <a:spAutoFit/>
          </a:bodyPr>
          <a:lstStyle/>
          <a:p>
            <a:pPr>
              <a:spcBef>
                <a:spcPct val="50000"/>
              </a:spcBef>
            </a:pPr>
            <a:endParaRPr lang="en-US" sz="1200" b="1" i="1">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p:titleStyle>
    <p:body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79612" y="3068960"/>
            <a:ext cx="6696744" cy="1843582"/>
          </a:xfrm>
          <a:prstGeom prst="rect">
            <a:avLst/>
          </a:prstGeom>
          <a:noFill/>
        </p:spPr>
        <p:txBody>
          <a:bodyPr wrap="square" rtlCol="0">
            <a:spAutoFit/>
          </a:bodyPr>
          <a:lstStyle/>
          <a:p>
            <a:pPr algn="ctr">
              <a:lnSpc>
                <a:spcPct val="150000"/>
              </a:lnSpc>
            </a:pPr>
            <a:r>
              <a:rPr lang="fr-FR" sz="4000" b="1" dirty="0">
                <a:latin typeface="Assimilation" pitchFamily="2" charset="0"/>
              </a:rPr>
              <a:t>Cours Statistiques 3</a:t>
            </a:r>
            <a:r>
              <a:rPr lang="fr-FR" sz="4000" b="1" baseline="30000" dirty="0">
                <a:latin typeface="Assimilation" pitchFamily="2" charset="0"/>
              </a:rPr>
              <a:t>ème</a:t>
            </a:r>
            <a:r>
              <a:rPr lang="fr-FR" sz="4000" b="1" dirty="0">
                <a:latin typeface="Assimilation" pitchFamily="2" charset="0"/>
              </a:rPr>
              <a:t> Licence LAMS </a:t>
            </a:r>
            <a:r>
              <a:rPr lang="fr-FR" sz="4000" b="1" dirty="0" err="1">
                <a:latin typeface="Assimilation" pitchFamily="2" charset="0"/>
              </a:rPr>
              <a:t>ISSEP.Kef</a:t>
            </a:r>
            <a:endParaRPr lang="fr-FR" sz="4000" b="1" dirty="0">
              <a:latin typeface="Assimilation" pitchFamily="2" charset="0"/>
            </a:endParaRPr>
          </a:p>
        </p:txBody>
      </p:sp>
      <p:pic>
        <p:nvPicPr>
          <p:cNvPr id="4" name="Picture 3" descr="Aucun texte alternatif disponible.">
            <a:extLst>
              <a:ext uri="{FF2B5EF4-FFF2-40B4-BE49-F238E27FC236}">
                <a16:creationId xmlns:a16="http://schemas.microsoft.com/office/drawing/2014/main" id="{4263C96D-CB61-4905-9139-97ECC1F97FBA}"/>
              </a:ext>
            </a:extLst>
          </p:cNvPr>
          <p:cNvPicPr>
            <a:picLocks noChangeAspect="1" noChangeArrowheads="1"/>
          </p:cNvPicPr>
          <p:nvPr/>
        </p:nvPicPr>
        <p:blipFill>
          <a:blip r:embed="rId3"/>
          <a:srcRect/>
          <a:stretch>
            <a:fillRect/>
          </a:stretch>
        </p:blipFill>
        <p:spPr bwMode="auto">
          <a:xfrm>
            <a:off x="323528" y="116632"/>
            <a:ext cx="2098624" cy="1289154"/>
          </a:xfrm>
          <a:prstGeom prst="rect">
            <a:avLst/>
          </a:prstGeom>
          <a:noFill/>
        </p:spPr>
      </p:pic>
      <p:pic>
        <p:nvPicPr>
          <p:cNvPr id="7" name="Picture 2" descr="Etablissement d&amp;#39;enseignement supérieur privé | | Institut Supérieur de  Sport et de l´Education Physique du Kef - ISSEPK - Kef">
            <a:extLst>
              <a:ext uri="{FF2B5EF4-FFF2-40B4-BE49-F238E27FC236}">
                <a16:creationId xmlns:a16="http://schemas.microsoft.com/office/drawing/2014/main" id="{BA1B9A07-59C5-4191-84CB-C7709257C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725" y="404664"/>
            <a:ext cx="3524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a:t>
            </a:r>
          </a:p>
        </p:txBody>
      </p:sp>
      <p:pic>
        <p:nvPicPr>
          <p:cNvPr id="4" name="Picture 3">
            <a:extLst>
              <a:ext uri="{FF2B5EF4-FFF2-40B4-BE49-F238E27FC236}">
                <a16:creationId xmlns:a16="http://schemas.microsoft.com/office/drawing/2014/main" id="{A965DE09-55B2-45E9-BEF8-3E8C1CC4FEB8}"/>
              </a:ext>
            </a:extLst>
          </p:cNvPr>
          <p:cNvPicPr>
            <a:picLocks noChangeAspect="1"/>
          </p:cNvPicPr>
          <p:nvPr/>
        </p:nvPicPr>
        <p:blipFill>
          <a:blip r:embed="rId3"/>
          <a:stretch>
            <a:fillRect/>
          </a:stretch>
        </p:blipFill>
        <p:spPr>
          <a:xfrm>
            <a:off x="251520" y="1628800"/>
            <a:ext cx="8640960" cy="4154388"/>
          </a:xfrm>
          <a:prstGeom prst="rect">
            <a:avLst/>
          </a:prstGeom>
        </p:spPr>
      </p:pic>
    </p:spTree>
    <p:extLst>
      <p:ext uri="{BB962C8B-B14F-4D97-AF65-F5344CB8AC3E}">
        <p14:creationId xmlns:p14="http://schemas.microsoft.com/office/powerpoint/2010/main" val="34201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5" name="TextBox 4">
            <a:extLst>
              <a:ext uri="{FF2B5EF4-FFF2-40B4-BE49-F238E27FC236}">
                <a16:creationId xmlns:a16="http://schemas.microsoft.com/office/drawing/2014/main" id="{333C8A2F-67B4-48A9-84D2-4AF2C6C1EC69}"/>
              </a:ext>
            </a:extLst>
          </p:cNvPr>
          <p:cNvSpPr txBox="1"/>
          <p:nvPr/>
        </p:nvSpPr>
        <p:spPr>
          <a:xfrm>
            <a:off x="611560" y="1412776"/>
            <a:ext cx="8352928" cy="2795958"/>
          </a:xfrm>
          <a:prstGeom prst="rect">
            <a:avLst/>
          </a:prstGeom>
          <a:noFill/>
        </p:spPr>
        <p:txBody>
          <a:bodyPr wrap="square">
            <a:spAutoFit/>
          </a:bodyPr>
          <a:lstStyle/>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moyenne, la médiane et le mode sont des exemples de mesures de tendance centrale, tandis que l'écart type, la variance, les intervalles de confiances de la moyenne, les variables minimum et maximum, l'aplatissement et l'asymétrie sont des exemples de mesures de dispersion.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062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3" name="TextBox 2">
            <a:extLst>
              <a:ext uri="{FF2B5EF4-FFF2-40B4-BE49-F238E27FC236}">
                <a16:creationId xmlns:a16="http://schemas.microsoft.com/office/drawing/2014/main" id="{12BE695A-D4DA-45C8-807F-70148341EFD3}"/>
              </a:ext>
            </a:extLst>
          </p:cNvPr>
          <p:cNvSpPr txBox="1"/>
          <p:nvPr/>
        </p:nvSpPr>
        <p:spPr>
          <a:xfrm>
            <a:off x="287524" y="1477023"/>
            <a:ext cx="8568952" cy="5011949"/>
          </a:xfrm>
          <a:prstGeom prst="rect">
            <a:avLst/>
          </a:prstGeom>
          <a:noFill/>
        </p:spPr>
        <p:txBody>
          <a:bodyPr wrap="square" rtlCol="0">
            <a:spAutoFit/>
          </a:bodyPr>
          <a:lstStyle/>
          <a:p>
            <a:pPr>
              <a:lnSpc>
                <a:spcPct val="150000"/>
              </a:lnSpc>
            </a:pPr>
            <a:r>
              <a:rPr lang="fr-FR" sz="2400" b="1" dirty="0">
                <a:latin typeface="Times New Roman" panose="02020603050405020304" pitchFamily="18" charset="0"/>
                <a:cs typeface="Times New Roman" panose="02020603050405020304" pitchFamily="18" charset="0"/>
              </a:rPr>
              <a:t>La moyenne arithmétique (m) </a:t>
            </a:r>
          </a:p>
          <a:p>
            <a:pPr>
              <a:lnSpc>
                <a:spcPct val="150000"/>
              </a:lnSpc>
            </a:pPr>
            <a:r>
              <a:rPr lang="fr-FR" sz="2400" dirty="0">
                <a:latin typeface="Times New Roman" panose="02020603050405020304" pitchFamily="18" charset="0"/>
                <a:cs typeface="Times New Roman" panose="02020603050405020304" pitchFamily="18" charset="0"/>
              </a:rPr>
              <a:t>C’est un indice statistique qui reflète la tendance centrale d'une distribution (appelée tendance centrale ou indice de position). </a:t>
            </a:r>
          </a:p>
          <a:p>
            <a:pPr>
              <a:lnSpc>
                <a:spcPct val="150000"/>
              </a:lnSpc>
            </a:pPr>
            <a:endParaRPr lang="fr-FR" sz="2400" dirty="0">
              <a:latin typeface="Times New Roman" panose="02020603050405020304" pitchFamily="18" charset="0"/>
              <a:cs typeface="Times New Roman" panose="02020603050405020304" pitchFamily="18" charset="0"/>
            </a:endParaRPr>
          </a:p>
          <a:p>
            <a:pPr>
              <a:lnSpc>
                <a:spcPct val="150000"/>
              </a:lnSpc>
            </a:pPr>
            <a:endParaRPr lang="fr-FR" sz="2400" dirty="0">
              <a:latin typeface="Times New Roman" panose="02020603050405020304" pitchFamily="18" charset="0"/>
              <a:cs typeface="Times New Roman" panose="02020603050405020304" pitchFamily="18" charset="0"/>
            </a:endParaRPr>
          </a:p>
          <a:p>
            <a:pPr>
              <a:lnSpc>
                <a:spcPct val="150000"/>
              </a:lnSpc>
            </a:pPr>
            <a:r>
              <a:rPr lang="fr-FR" sz="2400" dirty="0">
                <a:latin typeface="Times New Roman" panose="02020603050405020304" pitchFamily="18" charset="0"/>
                <a:cs typeface="Times New Roman" panose="02020603050405020304" pitchFamily="18" charset="0"/>
              </a:rPr>
              <a:t>On calcule généralement deux types de moyennes : la moyenne obtenue sur un groupe d'individus dans la même situation, ou la moyenne obtenue par le même individu dans des situations différentes.</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7E1BD4-73A8-4CC1-8CC9-6EE13FE4E726}"/>
              </a:ext>
            </a:extLst>
          </p:cNvPr>
          <p:cNvPicPr>
            <a:picLocks noChangeAspect="1"/>
          </p:cNvPicPr>
          <p:nvPr/>
        </p:nvPicPr>
        <p:blipFill>
          <a:blip r:embed="rId3"/>
          <a:stretch>
            <a:fillRect/>
          </a:stretch>
        </p:blipFill>
        <p:spPr>
          <a:xfrm>
            <a:off x="3059832" y="3212976"/>
            <a:ext cx="2598420" cy="1059180"/>
          </a:xfrm>
          <a:prstGeom prst="rect">
            <a:avLst/>
          </a:prstGeom>
        </p:spPr>
      </p:pic>
    </p:spTree>
    <p:extLst>
      <p:ext uri="{BB962C8B-B14F-4D97-AF65-F5344CB8AC3E}">
        <p14:creationId xmlns:p14="http://schemas.microsoft.com/office/powerpoint/2010/main" val="362163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4" name="TextBox 3">
            <a:extLst>
              <a:ext uri="{FF2B5EF4-FFF2-40B4-BE49-F238E27FC236}">
                <a16:creationId xmlns:a16="http://schemas.microsoft.com/office/drawing/2014/main" id="{17EB6B55-5F0E-43D4-8273-5DD90F5496B3}"/>
              </a:ext>
            </a:extLst>
          </p:cNvPr>
          <p:cNvSpPr txBox="1"/>
          <p:nvPr/>
        </p:nvSpPr>
        <p:spPr>
          <a:xfrm>
            <a:off x="323528" y="1582341"/>
            <a:ext cx="8568952" cy="2795958"/>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La variance (s2) </a:t>
            </a:r>
            <a:r>
              <a:rPr lang="en-US" sz="2400" dirty="0" err="1">
                <a:latin typeface="Times New Roman" panose="02020603050405020304" pitchFamily="18" charset="0"/>
                <a:cs typeface="Times New Roman" panose="02020603050405020304" pitchFamily="18" charset="0"/>
              </a:rPr>
              <a:t>reflète</a:t>
            </a:r>
            <a:r>
              <a:rPr lang="en-US" sz="2400" dirty="0">
                <a:latin typeface="Times New Roman" panose="02020603050405020304" pitchFamily="18" charset="0"/>
                <a:cs typeface="Times New Roman" panose="02020603050405020304" pitchFamily="18" charset="0"/>
              </a:rPr>
              <a:t> la dispersion des </a:t>
            </a:r>
            <a:r>
              <a:rPr lang="en-US" sz="2400" dirty="0" err="1">
                <a:latin typeface="Times New Roman" panose="02020603050405020304" pitchFamily="18" charset="0"/>
                <a:cs typeface="Times New Roman" panose="02020603050405020304" pitchFamily="18" charset="0"/>
              </a:rPr>
              <a:t>valeurs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autour</a:t>
            </a:r>
            <a:r>
              <a:rPr lang="en-US" sz="2400" dirty="0">
                <a:latin typeface="Times New Roman" panose="02020603050405020304" pitchFamily="18" charset="0"/>
                <a:cs typeface="Times New Roman" panose="02020603050405020304" pitchFamily="18" charset="0"/>
              </a:rPr>
              <a:t> de la </a:t>
            </a:r>
            <a:r>
              <a:rPr lang="en-US" sz="2400" dirty="0" err="1">
                <a:latin typeface="Times New Roman" panose="02020603050405020304" pitchFamily="18" charset="0"/>
                <a:cs typeface="Times New Roman" panose="02020603050405020304" pitchFamily="18" charset="0"/>
              </a:rPr>
              <a:t>moyenne</a:t>
            </a:r>
            <a:r>
              <a:rPr lang="en-US" sz="2400" dirty="0">
                <a:latin typeface="Times New Roman" panose="02020603050405020304" pitchFamily="18" charset="0"/>
                <a:cs typeface="Times New Roman" panose="02020603050405020304" pitchFamily="18" charset="0"/>
              </a:rPr>
              <a:t>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nulle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tous</a:t>
            </a:r>
            <a:r>
              <a:rPr lang="en-US" sz="2400" dirty="0">
                <a:latin typeface="Times New Roman" panose="02020603050405020304" pitchFamily="18" charset="0"/>
                <a:cs typeface="Times New Roman" panose="02020603050405020304" pitchFamily="18" charset="0"/>
              </a:rPr>
              <a:t> les scores </a:t>
            </a:r>
            <a:r>
              <a:rPr lang="en-US" sz="2400" dirty="0" err="1">
                <a:latin typeface="Times New Roman" panose="02020603050405020304" pitchFamily="18" charset="0"/>
                <a:cs typeface="Times New Roman" panose="02020603050405020304" pitchFamily="18" charset="0"/>
              </a:rPr>
              <a:t>sont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similaires</a:t>
            </a:r>
            <a:r>
              <a:rPr lang="en-US" sz="2400" dirty="0">
                <a:latin typeface="Times New Roman" panose="02020603050405020304" pitchFamily="18" charset="0"/>
                <a:cs typeface="Times New Roman" panose="02020603050405020304" pitchFamily="18" charset="0"/>
              </a:rPr>
              <a:t>). Si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importante</a:t>
            </a:r>
            <a:r>
              <a:rPr lang="en-US" sz="2400" dirty="0">
                <a:latin typeface="Times New Roman" panose="02020603050405020304" pitchFamily="18" charset="0"/>
                <a:cs typeface="Times New Roman" panose="02020603050405020304" pitchFamily="18" charset="0"/>
              </a:rPr>
              <a:t> sur le plan </a:t>
            </a:r>
            <a:r>
              <a:rPr lang="en-US" sz="2400" dirty="0" err="1">
                <a:latin typeface="Times New Roman" panose="02020603050405020304" pitchFamily="18" charset="0"/>
                <a:cs typeface="Times New Roman" panose="02020603050405020304" pitchFamily="18" charset="0"/>
              </a:rPr>
              <a:t>théorique</a:t>
            </a:r>
            <a:r>
              <a:rPr lang="en-US" sz="2400" dirty="0">
                <a:latin typeface="Times New Roman" panose="02020603050405020304" pitchFamily="18" charset="0"/>
                <a:cs typeface="Times New Roman" panose="02020603050405020304" pitchFamily="18" charset="0"/>
              </a:rPr>
              <a:t> et </a:t>
            </a:r>
            <a:r>
              <a:rPr lang="en-US" sz="2400" dirty="0" err="1">
                <a:latin typeface="Times New Roman" panose="02020603050405020304" pitchFamily="18" charset="0"/>
                <a:cs typeface="Times New Roman" panose="02020603050405020304" pitchFamily="18" charset="0"/>
              </a:rPr>
              <a:t>méthodologique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n'est</a:t>
            </a:r>
            <a:r>
              <a:rPr lang="en-US" sz="2400" dirty="0">
                <a:latin typeface="Times New Roman" panose="02020603050405020304" pitchFamily="18" charset="0"/>
                <a:cs typeface="Times New Roman" panose="02020603050405020304" pitchFamily="18" charset="0"/>
              </a:rPr>
              <a:t> pas </a:t>
            </a:r>
            <a:r>
              <a:rPr lang="en-US" sz="2400" dirty="0" err="1">
                <a:latin typeface="Times New Roman" panose="02020603050405020304" pitchFamily="18" charset="0"/>
                <a:cs typeface="Times New Roman" panose="02020603050405020304" pitchFamily="18" charset="0"/>
              </a:rPr>
              <a:t>toujours</a:t>
            </a:r>
            <a:r>
              <a:rPr lang="en-US" sz="2400" dirty="0">
                <a:latin typeface="Times New Roman" panose="02020603050405020304" pitchFamily="18" charset="0"/>
                <a:cs typeface="Times New Roman" panose="02020603050405020304" pitchFamily="18" charset="0"/>
              </a:rPr>
              <a:t> simple à </a:t>
            </a:r>
            <a:r>
              <a:rPr lang="en-US" sz="2400" dirty="0" err="1">
                <a:latin typeface="Times New Roman" panose="02020603050405020304" pitchFamily="18" charset="0"/>
                <a:cs typeface="Times New Roman" panose="02020603050405020304" pitchFamily="18" charset="0"/>
              </a:rPr>
              <a:t>interpréter</a:t>
            </a:r>
            <a:r>
              <a:rPr lang="en-US" sz="2400" dirty="0">
                <a:latin typeface="Times New Roman" panose="02020603050405020304" pitchFamily="18" charset="0"/>
                <a:cs typeface="Times New Roman" panose="02020603050405020304" pitchFamily="18" charset="0"/>
              </a:rPr>
              <a:t>. Par </a:t>
            </a:r>
            <a:r>
              <a:rPr lang="en-US" sz="2400" dirty="0" err="1">
                <a:latin typeface="Times New Roman" panose="02020603050405020304" pitchFamily="18" charset="0"/>
                <a:cs typeface="Times New Roman" panose="02020603050405020304" pitchFamily="18" charset="0"/>
              </a:rPr>
              <a:t>conséquent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l'écart</a:t>
            </a:r>
            <a:r>
              <a:rPr lang="en-US" sz="2400" dirty="0">
                <a:latin typeface="Times New Roman" panose="02020603050405020304" pitchFamily="18" charset="0"/>
                <a:cs typeface="Times New Roman" panose="02020603050405020304" pitchFamily="18" charset="0"/>
              </a:rPr>
              <a:t> type, qui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racine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carrée</a:t>
            </a:r>
            <a:r>
              <a:rPr lang="en-US" sz="2400" dirty="0">
                <a:latin typeface="Times New Roman" panose="02020603050405020304" pitchFamily="18" charset="0"/>
                <a:cs typeface="Times New Roman" panose="02020603050405020304" pitchFamily="18" charset="0"/>
              </a:rPr>
              <a:t> de la variance,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fréquemment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utilisé</a:t>
            </a:r>
            <a:r>
              <a:rPr lang="en-US" sz="24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7D6621E9-AAD0-4918-BC77-671933ECAC30}"/>
              </a:ext>
            </a:extLst>
          </p:cNvPr>
          <p:cNvPicPr>
            <a:picLocks noChangeAspect="1"/>
          </p:cNvPicPr>
          <p:nvPr/>
        </p:nvPicPr>
        <p:blipFill>
          <a:blip r:embed="rId3"/>
          <a:stretch>
            <a:fillRect/>
          </a:stretch>
        </p:blipFill>
        <p:spPr>
          <a:xfrm>
            <a:off x="2483768" y="5247338"/>
            <a:ext cx="3514725" cy="1047750"/>
          </a:xfrm>
          <a:prstGeom prst="rect">
            <a:avLst/>
          </a:prstGeom>
        </p:spPr>
      </p:pic>
    </p:spTree>
    <p:extLst>
      <p:ext uri="{BB962C8B-B14F-4D97-AF65-F5344CB8AC3E}">
        <p14:creationId xmlns:p14="http://schemas.microsoft.com/office/powerpoint/2010/main" val="332093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AA837EDB-31E6-4C22-93D2-BEA5FC3053FE}"/>
              </a:ext>
            </a:extLst>
          </p:cNvPr>
          <p:cNvSpPr txBox="1"/>
          <p:nvPr/>
        </p:nvSpPr>
        <p:spPr>
          <a:xfrm>
            <a:off x="251520" y="1340768"/>
            <a:ext cx="8640960" cy="4888518"/>
          </a:xfrm>
          <a:prstGeom prst="rect">
            <a:avLst/>
          </a:prstGeom>
          <a:noFill/>
        </p:spPr>
        <p:txBody>
          <a:bodyPr wrap="square" rtlCol="0">
            <a:spAutoFit/>
          </a:bodyPr>
          <a:lstStyle/>
          <a:p>
            <a:pPr algn="just">
              <a:lnSpc>
                <a:spcPct val="150000"/>
              </a:lnSpc>
            </a:pPr>
            <a:r>
              <a:rPr lang="fr-FR" sz="2400" b="1" i="0" dirty="0">
                <a:solidFill>
                  <a:srgbClr val="000000"/>
                </a:solidFill>
                <a:effectLst/>
                <a:latin typeface="Times New Roman" panose="02020603050405020304" pitchFamily="18" charset="0"/>
                <a:cs typeface="Times New Roman" panose="02020603050405020304" pitchFamily="18" charset="0"/>
              </a:rPr>
              <a:t>Intervalle de confiance de la moyenne</a:t>
            </a:r>
          </a:p>
          <a:p>
            <a:pPr algn="just">
              <a:lnSpc>
                <a:spcPct val="150000"/>
              </a:lnSpc>
            </a:pPr>
            <a:r>
              <a:rPr lang="fr-FR" sz="2400" b="0" i="0" dirty="0">
                <a:solidFill>
                  <a:srgbClr val="202122"/>
                </a:solidFill>
                <a:effectLst/>
                <a:latin typeface="Times New Roman" panose="02020603050405020304" pitchFamily="18" charset="0"/>
                <a:cs typeface="Times New Roman" panose="02020603050405020304" pitchFamily="18" charset="0"/>
              </a:rPr>
              <a:t>L'estimation ponctuelle de la moyenne de la population à partir de celle de l'échantillon n'indique pas le risque d'erreur.</a:t>
            </a:r>
          </a:p>
          <a:p>
            <a:pPr algn="just">
              <a:lnSpc>
                <a:spcPct val="150000"/>
              </a:lnSpc>
            </a:pPr>
            <a:r>
              <a:rPr lang="fr-FR" sz="2400" b="0" i="0" dirty="0">
                <a:solidFill>
                  <a:srgbClr val="202122"/>
                </a:solidFill>
                <a:effectLst/>
                <a:latin typeface="Times New Roman" panose="02020603050405020304" pitchFamily="18" charset="0"/>
                <a:cs typeface="Times New Roman" panose="02020603050405020304" pitchFamily="18" charset="0"/>
              </a:rPr>
              <a:t>Il s'agit de déterminer un intervalle contenant la valeur de la moyenne de la population avec un risque d'erreur décidé à l'avance.</a:t>
            </a:r>
          </a:p>
          <a:p>
            <a:pPr algn="just">
              <a:lnSpc>
                <a:spcPct val="150000"/>
              </a:lnSpc>
            </a:pPr>
            <a:r>
              <a:rPr lang="fr-FR" dirty="0"/>
              <a:t>µ: la moyenne inconnue de la population </a:t>
            </a:r>
          </a:p>
          <a:p>
            <a:pPr algn="just">
              <a:lnSpc>
                <a:spcPct val="150000"/>
              </a:lnSpc>
            </a:pPr>
            <a:r>
              <a:rPr lang="fr-FR" dirty="0"/>
              <a:t>X : la moyenne calculée sur l’échantillon </a:t>
            </a:r>
          </a:p>
          <a:p>
            <a:pPr algn="just">
              <a:lnSpc>
                <a:spcPct val="150000"/>
              </a:lnSpc>
            </a:pPr>
            <a:r>
              <a:rPr lang="fr-FR" dirty="0"/>
              <a:t>S : l’écart type de l’échantillon </a:t>
            </a:r>
          </a:p>
          <a:p>
            <a:pPr algn="just">
              <a:lnSpc>
                <a:spcPct val="150000"/>
              </a:lnSpc>
            </a:pPr>
            <a:r>
              <a:rPr lang="fr-FR" dirty="0"/>
              <a:t>n : la taille de l’échantillon </a:t>
            </a:r>
            <a:endParaRPr lang="fr-FR" b="0" i="0" dirty="0">
              <a:solidFill>
                <a:srgbClr val="202122"/>
              </a:solidFill>
              <a:effectLst/>
              <a:latin typeface="Times New Roman" panose="02020603050405020304" pitchFamily="18" charset="0"/>
              <a:cs typeface="Times New Roman" panose="02020603050405020304" pitchFamily="18" charset="0"/>
            </a:endParaRPr>
          </a:p>
          <a:p>
            <a:pPr algn="just">
              <a:lnSpc>
                <a:spcPct val="150000"/>
              </a:lnSpc>
            </a:pPr>
            <a:endParaRPr lang="en-US" dirty="0"/>
          </a:p>
        </p:txBody>
      </p:sp>
      <p:pic>
        <p:nvPicPr>
          <p:cNvPr id="4" name="Picture 3">
            <a:extLst>
              <a:ext uri="{FF2B5EF4-FFF2-40B4-BE49-F238E27FC236}">
                <a16:creationId xmlns:a16="http://schemas.microsoft.com/office/drawing/2014/main" id="{A541094D-0C13-4F96-B5FD-115B13E26B6E}"/>
              </a:ext>
            </a:extLst>
          </p:cNvPr>
          <p:cNvPicPr>
            <a:picLocks noChangeAspect="1"/>
          </p:cNvPicPr>
          <p:nvPr/>
        </p:nvPicPr>
        <p:blipFill>
          <a:blip r:embed="rId3"/>
          <a:stretch>
            <a:fillRect/>
          </a:stretch>
        </p:blipFill>
        <p:spPr>
          <a:xfrm>
            <a:off x="4674238" y="4288532"/>
            <a:ext cx="4218242" cy="1946434"/>
          </a:xfrm>
          <a:prstGeom prst="rect">
            <a:avLst/>
          </a:prstGeom>
        </p:spPr>
      </p:pic>
    </p:spTree>
    <p:extLst>
      <p:ext uri="{BB962C8B-B14F-4D97-AF65-F5344CB8AC3E}">
        <p14:creationId xmlns:p14="http://schemas.microsoft.com/office/powerpoint/2010/main" val="123084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6" name="TextBox 5">
            <a:extLst>
              <a:ext uri="{FF2B5EF4-FFF2-40B4-BE49-F238E27FC236}">
                <a16:creationId xmlns:a16="http://schemas.microsoft.com/office/drawing/2014/main" id="{B3DB3577-0A80-4E3D-B161-280F135777BB}"/>
              </a:ext>
            </a:extLst>
          </p:cNvPr>
          <p:cNvSpPr txBox="1"/>
          <p:nvPr/>
        </p:nvSpPr>
        <p:spPr>
          <a:xfrm>
            <a:off x="143508" y="1700808"/>
            <a:ext cx="8856984" cy="3901837"/>
          </a:xfrm>
          <a:prstGeom prst="rect">
            <a:avLst/>
          </a:prstGeom>
          <a:noFill/>
        </p:spPr>
        <p:txBody>
          <a:bodyPr wrap="square">
            <a:spAutoFit/>
          </a:bodyPr>
          <a:lstStyle/>
          <a:p>
            <a:pPr algn="just">
              <a:lnSpc>
                <a:spcPct val="150000"/>
              </a:lnSpc>
            </a:pPr>
            <a:r>
              <a:rPr lang="fr-FR" sz="2400" dirty="0"/>
              <a:t>L’intervalle de confiance à 95 % d’une moyenne μ nous indique les bornes entre lesquelles on estime sa position. </a:t>
            </a:r>
          </a:p>
          <a:p>
            <a:pPr algn="just">
              <a:lnSpc>
                <a:spcPct val="150000"/>
              </a:lnSpc>
            </a:pPr>
            <a:r>
              <a:rPr lang="fr-FR" sz="2400" dirty="0"/>
              <a:t>On connait pas avec exactitude sa vraie valeur, mais on peut dire qu’elle a 95 chance sur 100 d’être comprise dans cet intervalle.</a:t>
            </a:r>
          </a:p>
          <a:p>
            <a:pPr algn="just">
              <a:lnSpc>
                <a:spcPct val="150000"/>
              </a:lnSpc>
            </a:pPr>
            <a:r>
              <a:rPr lang="fr-FR" sz="2400" dirty="0"/>
              <a:t>On peut dire en complément qu’il y a quand même 5 chance sur 100 pour que μ soit à l’extérieur de cet intervalle.</a:t>
            </a:r>
            <a:endParaRPr lang="en-US" sz="2400" dirty="0"/>
          </a:p>
        </p:txBody>
      </p:sp>
    </p:spTree>
    <p:extLst>
      <p:ext uri="{BB962C8B-B14F-4D97-AF65-F5344CB8AC3E}">
        <p14:creationId xmlns:p14="http://schemas.microsoft.com/office/powerpoint/2010/main" val="273760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A67DA4CA-BAE2-4ECA-A98B-817FE14BF597}"/>
              </a:ext>
            </a:extLst>
          </p:cNvPr>
          <p:cNvSpPr txBox="1"/>
          <p:nvPr/>
        </p:nvSpPr>
        <p:spPr>
          <a:xfrm>
            <a:off x="431540" y="1339512"/>
            <a:ext cx="8280920" cy="2795958"/>
          </a:xfrm>
          <a:prstGeom prst="rect">
            <a:avLst/>
          </a:prstGeom>
          <a:noFill/>
        </p:spPr>
        <p:txBody>
          <a:bodyPr wrap="square" rtlCol="0">
            <a:spAutoFit/>
          </a:bodyPr>
          <a:lstStyle/>
          <a:p>
            <a:pPr algn="just">
              <a:lnSpc>
                <a:spcPct val="150000"/>
              </a:lnSpc>
            </a:pPr>
            <a:r>
              <a:rPr lang="fr-FR" sz="2400" b="1" i="0" dirty="0">
                <a:solidFill>
                  <a:srgbClr val="000000"/>
                </a:solidFill>
                <a:effectLst/>
                <a:latin typeface="Times New Roman" panose="02020603050405020304" pitchFamily="18" charset="0"/>
                <a:cs typeface="Times New Roman" panose="02020603050405020304" pitchFamily="18" charset="0"/>
              </a:rPr>
              <a:t>Loi normale </a:t>
            </a:r>
            <a:r>
              <a:rPr lang="fr-FR" sz="2400" b="0" i="0" dirty="0">
                <a:solidFill>
                  <a:srgbClr val="000000"/>
                </a:solidFill>
                <a:effectLst/>
                <a:latin typeface="Times New Roman" panose="02020603050405020304" pitchFamily="18" charset="0"/>
                <a:cs typeface="Times New Roman" panose="02020603050405020304" pitchFamily="18" charset="0"/>
              </a:rPr>
              <a:t>:distribution qui suit le modèle mathématique de la loi normale (loi de Gauss, ou de Laplace-Gauss).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Dans la pratique, on considère souvent une distribution comme normale si elle comporte un seul "sommet" et qui est symétrique avec un aplatissement modéré de part et d'autre de ce sommet.</a:t>
            </a:r>
            <a:endParaRPr lang="en-US" sz="2400" dirty="0">
              <a:latin typeface="Times New Roman" panose="02020603050405020304" pitchFamily="18" charset="0"/>
              <a:cs typeface="Times New Roman" panose="02020603050405020304" pitchFamily="18" charset="0"/>
            </a:endParaRPr>
          </a:p>
        </p:txBody>
      </p:sp>
      <p:pic>
        <p:nvPicPr>
          <p:cNvPr id="11266" name="Picture 2" descr="See the source image">
            <a:extLst>
              <a:ext uri="{FF2B5EF4-FFF2-40B4-BE49-F238E27FC236}">
                <a16:creationId xmlns:a16="http://schemas.microsoft.com/office/drawing/2014/main" id="{42CEE0E7-BD5B-4CDF-80B2-11B7A1C5B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46900"/>
            <a:ext cx="49149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6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5011949"/>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1" i="0" dirty="0">
                <a:solidFill>
                  <a:srgbClr val="000000"/>
                </a:solidFill>
                <a:effectLst/>
                <a:latin typeface="Times New Roman" panose="02020603050405020304" pitchFamily="18" charset="0"/>
                <a:cs typeface="Times New Roman" panose="02020603050405020304" pitchFamily="18" charset="0"/>
              </a:rPr>
              <a:t>fonction de répartition des fréquences</a:t>
            </a:r>
            <a:r>
              <a:rPr lang="fr-FR" sz="2400" b="0" i="0" dirty="0">
                <a:solidFill>
                  <a:srgbClr val="000000"/>
                </a:solidFill>
                <a:effectLst/>
                <a:latin typeface="Times New Roman" panose="02020603050405020304" pitchFamily="18" charset="0"/>
                <a:cs typeface="Times New Roman" panose="02020603050405020304" pitchFamily="18" charset="0"/>
              </a:rPr>
              <a:t> est égale pour chaque valeur du caractère à la fréquence cumulée de cette valeur.</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mode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dont l’effectif est le plus grand.</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maximum</a:t>
            </a:r>
            <a:r>
              <a:rPr lang="fr-FR" sz="2400" b="0" i="0" dirty="0">
                <a:solidFill>
                  <a:srgbClr val="000000"/>
                </a:solidFill>
                <a:effectLst/>
                <a:latin typeface="Times New Roman" panose="02020603050405020304" pitchFamily="18" charset="0"/>
                <a:cs typeface="Times New Roman" panose="02020603050405020304" pitchFamily="18" charset="0"/>
              </a:rPr>
              <a:t> est la plus grande valeur du caractère effectivement obtenue.</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minimum</a:t>
            </a:r>
            <a:r>
              <a:rPr lang="fr-FR" sz="2400" b="0" i="0" dirty="0">
                <a:solidFill>
                  <a:srgbClr val="000000"/>
                </a:solidFill>
                <a:effectLst/>
                <a:latin typeface="Times New Roman" panose="02020603050405020304" pitchFamily="18" charset="0"/>
                <a:cs typeface="Times New Roman" panose="02020603050405020304" pitchFamily="18" charset="0"/>
              </a:rPr>
              <a:t> est la plus petite valeur du caractère effectivement obtenue.</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1" i="0" dirty="0">
                <a:solidFill>
                  <a:srgbClr val="000000"/>
                </a:solidFill>
                <a:effectLst/>
                <a:latin typeface="Times New Roman" panose="02020603050405020304" pitchFamily="18" charset="0"/>
                <a:cs typeface="Times New Roman" panose="02020603050405020304" pitchFamily="18" charset="0"/>
              </a:rPr>
              <a:t>médiane</a:t>
            </a:r>
            <a:r>
              <a:rPr lang="fr-FR" sz="2400" b="0" i="0" dirty="0">
                <a:solidFill>
                  <a:srgbClr val="000000"/>
                </a:solidFill>
                <a:effectLst/>
                <a:latin typeface="Times New Roman" panose="02020603050405020304" pitchFamily="18" charset="0"/>
                <a:cs typeface="Times New Roman" panose="02020603050405020304" pitchFamily="18" charset="0"/>
              </a:rPr>
              <a:t> partage la série statistique en deux groupes de même effectif.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16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3A0A-BA36-412C-9B91-B93645A38A71}"/>
              </a:ext>
            </a:extLst>
          </p:cNvPr>
          <p:cNvSpPr>
            <a:spLocks noGrp="1"/>
          </p:cNvSpPr>
          <p:nvPr>
            <p:ph type="title"/>
          </p:nvPr>
        </p:nvSpPr>
        <p:spPr/>
        <p:txBody>
          <a:bodyPr/>
          <a:lstStyle/>
          <a:p>
            <a:r>
              <a:rPr lang="en-US" dirty="0"/>
              <a:t>La </a:t>
            </a:r>
            <a:r>
              <a:rPr lang="en-US" dirty="0" err="1"/>
              <a:t>médiane</a:t>
            </a:r>
            <a:r>
              <a:rPr lang="en-US" dirty="0"/>
              <a:t> </a:t>
            </a:r>
          </a:p>
        </p:txBody>
      </p:sp>
      <p:sp>
        <p:nvSpPr>
          <p:cNvPr id="3" name="Rectangle 3">
            <a:extLst>
              <a:ext uri="{FF2B5EF4-FFF2-40B4-BE49-F238E27FC236}">
                <a16:creationId xmlns:a16="http://schemas.microsoft.com/office/drawing/2014/main" id="{92C7CB1C-AB75-4927-9FC0-FFBC56435BE1}"/>
              </a:ext>
            </a:extLst>
          </p:cNvPr>
          <p:cNvSpPr txBox="1">
            <a:spLocks noChangeArrowheads="1"/>
          </p:cNvSpPr>
          <p:nvPr/>
        </p:nvSpPr>
        <p:spPr>
          <a:xfrm>
            <a:off x="457200" y="1600200"/>
            <a:ext cx="8229600" cy="4525963"/>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kern="0" dirty="0"/>
              <a:t>Une médiane </a:t>
            </a:r>
            <a:r>
              <a:rPr lang="fr-FR" i="1" kern="0" dirty="0"/>
              <a:t>me</a:t>
            </a:r>
            <a:r>
              <a:rPr lang="fr-FR" kern="0" dirty="0"/>
              <a:t> de </a:t>
            </a:r>
            <a:r>
              <a:rPr lang="fr-FR" i="1" kern="0" dirty="0"/>
              <a:t>X </a:t>
            </a:r>
            <a:r>
              <a:rPr lang="fr-FR" kern="0" dirty="0"/>
              <a:t>est définie par</a:t>
            </a:r>
          </a:p>
          <a:p>
            <a:endParaRPr lang="fr-FR" kern="0" dirty="0"/>
          </a:p>
          <a:p>
            <a:endParaRPr lang="fr-FR" kern="0" dirty="0"/>
          </a:p>
          <a:p>
            <a:endParaRPr lang="fr-FR" kern="0" dirty="0"/>
          </a:p>
          <a:p>
            <a:endParaRPr lang="fr-FR" kern="0" dirty="0"/>
          </a:p>
          <a:p>
            <a:endParaRPr lang="fr-FR" kern="0" dirty="0"/>
          </a:p>
          <a:p>
            <a:r>
              <a:rPr lang="fr-FR" kern="0" dirty="0"/>
              <a:t>Il peut y avoir plusieurs médianes.</a:t>
            </a:r>
          </a:p>
        </p:txBody>
      </p:sp>
      <p:graphicFrame>
        <p:nvGraphicFramePr>
          <p:cNvPr id="4" name="Object 4">
            <a:extLst>
              <a:ext uri="{FF2B5EF4-FFF2-40B4-BE49-F238E27FC236}">
                <a16:creationId xmlns:a16="http://schemas.microsoft.com/office/drawing/2014/main" id="{9BEE86D1-16D1-447A-8224-F049B70CFCC9}"/>
              </a:ext>
            </a:extLst>
          </p:cNvPr>
          <p:cNvGraphicFramePr>
            <a:graphicFrameLocks noChangeAspect="1"/>
          </p:cNvGraphicFramePr>
          <p:nvPr>
            <p:extLst>
              <p:ext uri="{D42A27DB-BD31-4B8C-83A1-F6EECF244321}">
                <p14:modId xmlns:p14="http://schemas.microsoft.com/office/powerpoint/2010/main" val="239552482"/>
              </p:ext>
            </p:extLst>
          </p:nvPr>
        </p:nvGraphicFramePr>
        <p:xfrm>
          <a:off x="1691680" y="2590800"/>
          <a:ext cx="4518620" cy="2422376"/>
        </p:xfrm>
        <a:graphic>
          <a:graphicData uri="http://schemas.openxmlformats.org/presentationml/2006/ole">
            <mc:AlternateContent xmlns:mc="http://schemas.openxmlformats.org/markup-compatibility/2006">
              <mc:Choice xmlns:v="urn:schemas-microsoft-com:vml" Requires="v">
                <p:oleObj spid="_x0000_s5123" name="Equation" r:id="rId3" imgW="3009600" imgH="1854000" progId="">
                  <p:embed/>
                </p:oleObj>
              </mc:Choice>
              <mc:Fallback>
                <p:oleObj name="Equation" r:id="rId3" imgW="3009600" imgH="1854000" progId="">
                  <p:embed/>
                  <p:pic>
                    <p:nvPicPr>
                      <p:cNvPr id="37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590800"/>
                        <a:ext cx="4518620" cy="2422376"/>
                      </a:xfrm>
                      <a:prstGeom prst="rect">
                        <a:avLst/>
                      </a:prstGeom>
                      <a:noFill/>
                    </p:spPr>
                  </p:pic>
                </p:oleObj>
              </mc:Fallback>
            </mc:AlternateContent>
          </a:graphicData>
        </a:graphic>
      </p:graphicFrame>
    </p:spTree>
    <p:extLst>
      <p:ext uri="{BB962C8B-B14F-4D97-AF65-F5344CB8AC3E}">
        <p14:creationId xmlns:p14="http://schemas.microsoft.com/office/powerpoint/2010/main" val="135004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4455835"/>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rPr>
              <a:t>Les </a:t>
            </a:r>
            <a:r>
              <a:rPr lang="fr-FR" sz="2400" b="1" i="0" dirty="0">
                <a:solidFill>
                  <a:srgbClr val="000000"/>
                </a:solidFill>
                <a:effectLst/>
                <a:latin typeface="Times New Roman" panose="02020603050405020304" pitchFamily="18" charset="0"/>
              </a:rPr>
              <a:t>quartiles</a:t>
            </a:r>
            <a:r>
              <a:rPr lang="fr-FR" sz="2400" b="0" i="0" dirty="0">
                <a:solidFill>
                  <a:srgbClr val="000000"/>
                </a:solidFill>
                <a:effectLst/>
                <a:latin typeface="Times New Roman" panose="02020603050405020304" pitchFamily="18" charset="0"/>
              </a:rPr>
              <a:t> sont trois valeurs du caractère qui partage la série statistique en quatre groupes de même effectif :</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1-ier quartile</a:t>
            </a:r>
            <a:r>
              <a:rPr lang="fr-FR" sz="2400" b="0" i="0" dirty="0">
                <a:solidFill>
                  <a:srgbClr val="000000"/>
                </a:solidFill>
                <a:effectLst/>
                <a:latin typeface="Times New Roman" panose="02020603050405020304" pitchFamily="18" charset="0"/>
              </a:rPr>
              <a:t> est la valeur du caractère à partir de laquelle la fréquence cumulée atteint ou dépasse 0.25.</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2-ième quartile</a:t>
            </a:r>
            <a:r>
              <a:rPr lang="fr-FR" sz="2400" b="0" i="0" dirty="0">
                <a:solidFill>
                  <a:srgbClr val="000000"/>
                </a:solidFill>
                <a:effectLst/>
                <a:latin typeface="Times New Roman" panose="02020603050405020304" pitchFamily="18" charset="0"/>
              </a:rPr>
              <a:t> est un </a:t>
            </a:r>
            <a:r>
              <a:rPr lang="fr-FR" sz="2400" dirty="0">
                <a:solidFill>
                  <a:srgbClr val="000000"/>
                </a:solidFill>
                <a:latin typeface="Times New Roman" panose="02020603050405020304" pitchFamily="18" charset="0"/>
              </a:rPr>
              <a:t>indice qui est </a:t>
            </a:r>
            <a:r>
              <a:rPr lang="fr-FR" sz="2400" b="0" i="0" dirty="0">
                <a:solidFill>
                  <a:srgbClr val="000000"/>
                </a:solidFill>
                <a:effectLst/>
                <a:latin typeface="Times New Roman" panose="02020603050405020304" pitchFamily="18" charset="0"/>
              </a:rPr>
              <a:t>confondu avec la médiane.</a:t>
            </a:r>
            <a:br>
              <a:rPr lang="fr-FR" sz="2400" dirty="0"/>
            </a:br>
            <a:r>
              <a:rPr lang="fr-FR" sz="2400" b="0" i="0" dirty="0">
                <a:solidFill>
                  <a:srgbClr val="000000"/>
                </a:solidFill>
                <a:effectLst/>
                <a:latin typeface="Times New Roman" panose="02020603050405020304" pitchFamily="18" charset="0"/>
              </a:rPr>
              <a:t>- le </a:t>
            </a:r>
            <a:r>
              <a:rPr lang="fr-FR" sz="2400" b="1" i="0" dirty="0">
                <a:solidFill>
                  <a:srgbClr val="000000"/>
                </a:solidFill>
                <a:effectLst/>
                <a:latin typeface="Times New Roman" panose="02020603050405020304" pitchFamily="18" charset="0"/>
              </a:rPr>
              <a:t>3-ième quartile</a:t>
            </a:r>
            <a:r>
              <a:rPr lang="fr-FR" sz="2400" b="0" i="0" dirty="0">
                <a:solidFill>
                  <a:srgbClr val="000000"/>
                </a:solidFill>
                <a:effectLst/>
                <a:latin typeface="Times New Roman" panose="02020603050405020304" pitchFamily="18" charset="0"/>
              </a:rPr>
              <a:t> est la valeur du caractère à partir de laquelle la fréquence cumulée atteint ou dépasse 0.75.</a:t>
            </a:r>
            <a:br>
              <a:rPr lang="fr-FR" sz="2400" dirty="0"/>
            </a:br>
            <a:endParaRPr lang="en-US" sz="2400" dirty="0"/>
          </a:p>
        </p:txBody>
      </p:sp>
    </p:spTree>
    <p:extLst>
      <p:ext uri="{BB962C8B-B14F-4D97-AF65-F5344CB8AC3E}">
        <p14:creationId xmlns:p14="http://schemas.microsoft.com/office/powerpoint/2010/main" val="316274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349956"/>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La mesure est le processus d'association des nombres avec des grandeurs physiques et des phénomènes.</a:t>
            </a:r>
          </a:p>
          <a:p>
            <a:pPr algn="just">
              <a:lnSpc>
                <a:spcPct val="150000"/>
              </a:lnSpc>
            </a:pPr>
            <a:r>
              <a:rPr lang="fr-FR" sz="2400" b="1" dirty="0">
                <a:latin typeface="Times New Roman" pitchFamily="18" charset="0"/>
                <a:cs typeface="Times New Roman" pitchFamily="18" charset="0"/>
              </a:rPr>
              <a:t>Autrement dit, elle est l'obtention de la grandeur d'une quantité par rapport à une norme convenue.</a:t>
            </a:r>
          </a:p>
          <a:p>
            <a:pPr algn="just">
              <a:lnSpc>
                <a:spcPct val="150000"/>
              </a:lnSpc>
            </a:pPr>
            <a:r>
              <a:rPr lang="fr-FR" sz="2400" b="1" dirty="0">
                <a:latin typeface="Times New Roman" pitchFamily="18" charset="0"/>
                <a:cs typeface="Times New Roman" pitchFamily="18" charset="0"/>
              </a:rPr>
              <a:t>La mesure est précisément la démarche par laquelle  on passe du monde théorique à celui de l’ opérationnalisation. </a:t>
            </a:r>
          </a:p>
        </p:txBody>
      </p:sp>
      <p:pic>
        <p:nvPicPr>
          <p:cNvPr id="3074" name="Picture 2" descr="Measuring Social Value">
            <a:extLst>
              <a:ext uri="{FF2B5EF4-FFF2-40B4-BE49-F238E27FC236}">
                <a16:creationId xmlns:a16="http://schemas.microsoft.com/office/drawing/2014/main" id="{9DA66476-F894-4AE1-A97A-B74A5E945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8627">
            <a:off x="6228184" y="4711724"/>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8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AA50-7C85-45F4-863C-A227F4884E4C}"/>
              </a:ext>
            </a:extLst>
          </p:cNvPr>
          <p:cNvSpPr>
            <a:spLocks noGrp="1"/>
          </p:cNvSpPr>
          <p:nvPr>
            <p:ph type="title"/>
          </p:nvPr>
        </p:nvSpPr>
        <p:spPr/>
        <p:txBody>
          <a:bodyPr/>
          <a:lstStyle/>
          <a:p>
            <a:br>
              <a:rPr lang="fr-FR" kern="0" dirty="0">
                <a:solidFill>
                  <a:schemeClr val="tx1"/>
                </a:solidFill>
              </a:rPr>
            </a:br>
            <a:r>
              <a:rPr lang="fr-FR" kern="0" dirty="0">
                <a:solidFill>
                  <a:schemeClr val="tx1"/>
                </a:solidFill>
              </a:rPr>
              <a:t>Ecart inter quartiles</a:t>
            </a:r>
            <a:br>
              <a:rPr lang="fr-FR" kern="0" dirty="0">
                <a:solidFill>
                  <a:schemeClr val="tx1"/>
                </a:solidFill>
              </a:rPr>
            </a:br>
            <a:endParaRPr lang="en-US" dirty="0"/>
          </a:p>
        </p:txBody>
      </p:sp>
      <p:sp>
        <p:nvSpPr>
          <p:cNvPr id="3" name="Rectangle 3">
            <a:extLst>
              <a:ext uri="{FF2B5EF4-FFF2-40B4-BE49-F238E27FC236}">
                <a16:creationId xmlns:a16="http://schemas.microsoft.com/office/drawing/2014/main" id="{668CBECE-4465-46F0-A300-DA32D9EDE1C8}"/>
              </a:ext>
            </a:extLst>
          </p:cNvPr>
          <p:cNvSpPr txBox="1">
            <a:spLocks noChangeArrowheads="1"/>
          </p:cNvSpPr>
          <p:nvPr/>
        </p:nvSpPr>
        <p:spPr>
          <a:xfrm>
            <a:off x="457200" y="1484784"/>
            <a:ext cx="8229600" cy="4525963"/>
          </a:xfrm>
          <a:prstGeom prst="rect">
            <a:avLst/>
          </a:prstGeom>
        </p:spPr>
        <p:txBody>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r>
              <a:rPr lang="fr-FR" kern="0" dirty="0">
                <a:solidFill>
                  <a:schemeClr val="tx1"/>
                </a:solidFill>
              </a:rPr>
              <a:t>Ecart inter quartiles</a:t>
            </a:r>
          </a:p>
          <a:p>
            <a:pPr algn="ctr"/>
            <a:endParaRPr lang="fr-FR" kern="0" dirty="0"/>
          </a:p>
          <a:p>
            <a:pPr marL="0" indent="0">
              <a:buFontTx/>
              <a:buNone/>
            </a:pPr>
            <a:endParaRPr lang="fr-FR" kern="0" dirty="0"/>
          </a:p>
          <a:p>
            <a:r>
              <a:rPr lang="fr-FR" kern="0" dirty="0">
                <a:solidFill>
                  <a:schemeClr val="tx1"/>
                </a:solidFill>
              </a:rPr>
              <a:t>Avec </a:t>
            </a:r>
            <a:r>
              <a:rPr lang="fr-FR" i="1" kern="0" dirty="0">
                <a:solidFill>
                  <a:schemeClr val="tx1"/>
                </a:solidFill>
              </a:rPr>
              <a:t>Q(1) et Q(3)</a:t>
            </a:r>
            <a:r>
              <a:rPr lang="fr-FR" kern="0" dirty="0">
                <a:solidFill>
                  <a:schemeClr val="tx1"/>
                </a:solidFill>
              </a:rPr>
              <a:t> sont les premier et troisième quartiles respectivement.</a:t>
            </a:r>
          </a:p>
        </p:txBody>
      </p:sp>
      <p:graphicFrame>
        <p:nvGraphicFramePr>
          <p:cNvPr id="4" name="Object 4">
            <a:extLst>
              <a:ext uri="{FF2B5EF4-FFF2-40B4-BE49-F238E27FC236}">
                <a16:creationId xmlns:a16="http://schemas.microsoft.com/office/drawing/2014/main" id="{01DEE6CD-5AFA-43D9-8ECE-77049B3EA3F4}"/>
              </a:ext>
            </a:extLst>
          </p:cNvPr>
          <p:cNvGraphicFramePr>
            <a:graphicFrameLocks noChangeAspect="1"/>
          </p:cNvGraphicFramePr>
          <p:nvPr>
            <p:extLst>
              <p:ext uri="{D42A27DB-BD31-4B8C-83A1-F6EECF244321}">
                <p14:modId xmlns:p14="http://schemas.microsoft.com/office/powerpoint/2010/main" val="3377911555"/>
              </p:ext>
            </p:extLst>
          </p:nvPr>
        </p:nvGraphicFramePr>
        <p:xfrm>
          <a:off x="3491880" y="2492896"/>
          <a:ext cx="1854200" cy="431800"/>
        </p:xfrm>
        <a:graphic>
          <a:graphicData uri="http://schemas.openxmlformats.org/presentationml/2006/ole">
            <mc:AlternateContent xmlns:mc="http://schemas.openxmlformats.org/markup-compatibility/2006">
              <mc:Choice xmlns:v="urn:schemas-microsoft-com:vml" Requires="v">
                <p:oleObj spid="_x0000_s6147" name="Equation" r:id="rId3" imgW="1854000" imgH="431640" progId="">
                  <p:embed/>
                </p:oleObj>
              </mc:Choice>
              <mc:Fallback>
                <p:oleObj name="Equation" r:id="rId3" imgW="1854000" imgH="431640" progId="">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92896"/>
                        <a:ext cx="185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241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5996513"/>
          </a:xfrm>
          <a:prstGeom prst="rect">
            <a:avLst/>
          </a:prstGeom>
          <a:noFill/>
        </p:spPr>
        <p:txBody>
          <a:bodyPr wrap="square" rtlCol="0">
            <a:spAutoFit/>
          </a:bodyPr>
          <a:lstStyle/>
          <a:p>
            <a:pPr>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On peut définir les </a:t>
            </a:r>
            <a:r>
              <a:rPr lang="fr-FR" sz="2400" b="1" i="0" dirty="0">
                <a:solidFill>
                  <a:srgbClr val="000000"/>
                </a:solidFill>
                <a:effectLst/>
                <a:latin typeface="Times New Roman" panose="02020603050405020304" pitchFamily="18" charset="0"/>
                <a:cs typeface="Times New Roman" panose="02020603050405020304" pitchFamily="18" charset="0"/>
              </a:rPr>
              <a:t>déciles</a:t>
            </a:r>
            <a:r>
              <a:rPr lang="fr-FR" sz="2400" b="0" i="0" dirty="0">
                <a:solidFill>
                  <a:srgbClr val="000000"/>
                </a:solidFill>
                <a:effectLst/>
                <a:latin typeface="Times New Roman" panose="02020603050405020304" pitchFamily="18" charset="0"/>
                <a:cs typeface="Times New Roman" panose="02020603050405020304" pitchFamily="18" charset="0"/>
              </a:rPr>
              <a:t>. Il y a 9 déciles :</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1-ier décile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0.1.</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9-ième décile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0.9.</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On peut aussi définir le </a:t>
            </a:r>
            <a:r>
              <a:rPr lang="fr-FR" sz="2400" b="1" i="0" dirty="0">
                <a:solidFill>
                  <a:srgbClr val="000000"/>
                </a:solidFill>
                <a:effectLst/>
                <a:latin typeface="Times New Roman" panose="02020603050405020304" pitchFamily="18" charset="0"/>
                <a:cs typeface="Times New Roman" panose="02020603050405020304" pitchFamily="18" charset="0"/>
              </a:rPr>
              <a:t>centile</a:t>
            </a:r>
            <a:r>
              <a:rPr lang="fr-FR" sz="2400" b="0" i="0" dirty="0">
                <a:solidFill>
                  <a:srgbClr val="000000"/>
                </a:solidFill>
                <a:effectLst/>
                <a:latin typeface="Times New Roman" panose="02020603050405020304" pitchFamily="18" charset="0"/>
                <a:cs typeface="Times New Roman" panose="02020603050405020304" pitchFamily="18" charset="0"/>
              </a:rPr>
              <a:t> (il y a 99 centiles)</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1-ier centile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0.01.</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99-ième centile</a:t>
            </a:r>
            <a:r>
              <a:rPr lang="fr-FR" sz="2400" b="0" i="0" dirty="0">
                <a:solidFill>
                  <a:srgbClr val="000000"/>
                </a:solidFill>
                <a:effectLst/>
                <a:latin typeface="Times New Roman" panose="02020603050405020304" pitchFamily="18" charset="0"/>
                <a:cs typeface="Times New Roman" panose="02020603050405020304" pitchFamily="18" charset="0"/>
              </a:rPr>
              <a:t> est la valeur du caractère à partir de laquelle la fréquence cumulée atteint ou dépasse 0.99.</a:t>
            </a:r>
            <a:br>
              <a:rPr lang="fr-FR" dirty="0"/>
            </a:br>
            <a:endParaRPr lang="en-US" dirty="0"/>
          </a:p>
        </p:txBody>
      </p:sp>
    </p:spTree>
    <p:extLst>
      <p:ext uri="{BB962C8B-B14F-4D97-AF65-F5344CB8AC3E}">
        <p14:creationId xmlns:p14="http://schemas.microsoft.com/office/powerpoint/2010/main" val="304497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 </a:t>
            </a:r>
          </a:p>
        </p:txBody>
      </p:sp>
      <p:sp>
        <p:nvSpPr>
          <p:cNvPr id="2" name="TextBox 1">
            <a:extLst>
              <a:ext uri="{FF2B5EF4-FFF2-40B4-BE49-F238E27FC236}">
                <a16:creationId xmlns:a16="http://schemas.microsoft.com/office/drawing/2014/main" id="{364E2796-E5A0-41AF-B06E-FEC4E5826E03}"/>
              </a:ext>
            </a:extLst>
          </p:cNvPr>
          <p:cNvSpPr txBox="1"/>
          <p:nvPr/>
        </p:nvSpPr>
        <p:spPr>
          <a:xfrm>
            <a:off x="107504" y="1340768"/>
            <a:ext cx="8928992" cy="4457952"/>
          </a:xfrm>
          <a:prstGeom prst="rect">
            <a:avLst/>
          </a:prstGeom>
          <a:noFill/>
        </p:spPr>
        <p:txBody>
          <a:bodyPr wrap="square" rtlCol="0">
            <a:spAutoFit/>
          </a:bodyPr>
          <a:lstStyle/>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quantile</a:t>
            </a:r>
            <a:r>
              <a:rPr lang="fr-FR" sz="2400" b="0" i="0" dirty="0">
                <a:solidFill>
                  <a:srgbClr val="000000"/>
                </a:solidFill>
                <a:effectLst/>
                <a:latin typeface="Times New Roman" panose="02020603050405020304" pitchFamily="18" charset="0"/>
                <a:cs typeface="Times New Roman" panose="02020603050405020304" pitchFamily="18" charset="0"/>
              </a:rPr>
              <a:t> d’ordre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 un réel de [0,1[), est la valeur du caractère à partir de laquelle la fréquence cumulée atteint ou dépasse </a:t>
            </a:r>
            <a:r>
              <a:rPr lang="fr-FR" sz="2400" b="1" i="0" dirty="0">
                <a:solidFill>
                  <a:srgbClr val="000000"/>
                </a:solidFill>
                <a:effectLst/>
                <a:latin typeface="Times New Roman" panose="02020603050405020304" pitchFamily="18" charset="0"/>
                <a:cs typeface="Times New Roman" panose="02020603050405020304" pitchFamily="18" charset="0"/>
              </a:rPr>
              <a:t>p</a:t>
            </a:r>
            <a:r>
              <a:rPr lang="fr-FR" sz="2400" b="0" i="0" dirty="0">
                <a:solidFill>
                  <a:srgbClr val="000000"/>
                </a:solidFill>
                <a:effectLst/>
                <a:latin typeface="Times New Roman" panose="02020603050405020304" pitchFamily="18" charset="0"/>
                <a:cs typeface="Times New Roman" panose="02020603050405020304" pitchFamily="18" charset="0"/>
              </a:rPr>
              <a:t>.</a:t>
            </a:r>
            <a:br>
              <a:rPr lang="fr-FR" sz="2400" dirty="0">
                <a:latin typeface="Times New Roman" panose="02020603050405020304" pitchFamily="18" charset="0"/>
                <a:cs typeface="Times New Roman" panose="02020603050405020304" pitchFamily="18" charset="0"/>
              </a:rPr>
            </a:br>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semi-interquartile</a:t>
            </a:r>
            <a:r>
              <a:rPr lang="fr-FR" sz="2400" b="0" i="0" dirty="0">
                <a:solidFill>
                  <a:srgbClr val="000000"/>
                </a:solidFill>
                <a:effectLst/>
                <a:latin typeface="Times New Roman" panose="02020603050405020304" pitchFamily="18" charset="0"/>
                <a:cs typeface="Times New Roman" panose="02020603050405020304" pitchFamily="18" charset="0"/>
              </a:rPr>
              <a:t> est égal à 1/2(</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 indique le premier et le troisième quartile.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interquartile</a:t>
            </a:r>
            <a:r>
              <a:rPr lang="fr-FR" sz="2400" b="0" i="0" dirty="0">
                <a:solidFill>
                  <a:srgbClr val="000000"/>
                </a:solidFill>
                <a:effectLst/>
                <a:latin typeface="Times New Roman" panose="02020603050405020304" pitchFamily="18" charset="0"/>
                <a:cs typeface="Times New Roman" panose="02020603050405020304" pitchFamily="18" charset="0"/>
              </a:rPr>
              <a:t> est égal à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Q</a:t>
            </a:r>
            <a:r>
              <a:rPr lang="fr-FR" sz="2400" b="0" i="0" baseline="-25000" dirty="0">
                <a:solidFill>
                  <a:srgbClr val="000000"/>
                </a:solidFill>
                <a:effectLst/>
                <a:latin typeface="Times New Roman" panose="02020603050405020304" pitchFamily="18" charset="0"/>
                <a:cs typeface="Times New Roman" panose="02020603050405020304" pitchFamily="18" charset="0"/>
              </a:rPr>
              <a:t>3</a:t>
            </a:r>
            <a:r>
              <a:rPr lang="fr-FR" sz="2400" b="0" i="0" dirty="0">
                <a:solidFill>
                  <a:srgbClr val="000000"/>
                </a:solidFill>
                <a:effectLst/>
                <a:latin typeface="Times New Roman" panose="02020603050405020304" pitchFamily="18" charset="0"/>
                <a:cs typeface="Times New Roman" panose="02020603050405020304" pitchFamily="18" charset="0"/>
              </a:rPr>
              <a:t> désigne le premier et le troisième quartile. </a:t>
            </a:r>
          </a:p>
          <a:p>
            <a:pPr algn="just">
              <a:lnSpc>
                <a:spcPct val="150000"/>
              </a:lnSpc>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interdécile</a:t>
            </a:r>
            <a:r>
              <a:rPr lang="fr-FR" sz="2400" b="0" i="0" dirty="0">
                <a:solidFill>
                  <a:srgbClr val="000000"/>
                </a:solidFill>
                <a:effectLst/>
                <a:latin typeface="Times New Roman" panose="02020603050405020304" pitchFamily="18" charset="0"/>
                <a:cs typeface="Times New Roman" panose="02020603050405020304" pitchFamily="18" charset="0"/>
              </a:rPr>
              <a:t> est égal à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9</a:t>
            </a:r>
            <a:r>
              <a:rPr lang="fr-FR" sz="2400" b="0" i="0" dirty="0">
                <a:solidFill>
                  <a:srgbClr val="000000"/>
                </a:solidFill>
                <a:effectLst/>
                <a:latin typeface="Times New Roman" panose="02020603050405020304" pitchFamily="18" charset="0"/>
                <a:cs typeface="Times New Roman" panose="02020603050405020304" pitchFamily="18" charset="0"/>
              </a:rPr>
              <a:t>−</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où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1</a:t>
            </a:r>
            <a:r>
              <a:rPr lang="fr-FR" sz="2400" b="0" i="0" dirty="0">
                <a:solidFill>
                  <a:srgbClr val="000000"/>
                </a:solidFill>
                <a:effectLst/>
                <a:latin typeface="Times New Roman" panose="02020603050405020304" pitchFamily="18" charset="0"/>
                <a:cs typeface="Times New Roman" panose="02020603050405020304" pitchFamily="18" charset="0"/>
              </a:rPr>
              <a:t> et </a:t>
            </a:r>
            <a:r>
              <a:rPr lang="fr-FR" sz="2400" b="0" i="1" dirty="0">
                <a:solidFill>
                  <a:srgbClr val="000000"/>
                </a:solidFill>
                <a:effectLst/>
                <a:latin typeface="Times New Roman" panose="02020603050405020304" pitchFamily="18" charset="0"/>
                <a:cs typeface="Times New Roman" panose="02020603050405020304" pitchFamily="18" charset="0"/>
              </a:rPr>
              <a:t>D</a:t>
            </a:r>
            <a:r>
              <a:rPr lang="fr-FR" sz="2400" b="0" i="0" baseline="-25000" dirty="0">
                <a:solidFill>
                  <a:srgbClr val="000000"/>
                </a:solidFill>
                <a:effectLst/>
                <a:latin typeface="Times New Roman" panose="02020603050405020304" pitchFamily="18" charset="0"/>
                <a:cs typeface="Times New Roman" panose="02020603050405020304" pitchFamily="18" charset="0"/>
              </a:rPr>
              <a:t>9</a:t>
            </a:r>
            <a:r>
              <a:rPr lang="fr-FR" sz="2400" b="0" i="0" dirty="0">
                <a:solidFill>
                  <a:srgbClr val="000000"/>
                </a:solidFill>
                <a:effectLst/>
                <a:latin typeface="Times New Roman" panose="02020603050405020304" pitchFamily="18" charset="0"/>
                <a:cs typeface="Times New Roman" panose="02020603050405020304" pitchFamily="18" charset="0"/>
              </a:rPr>
              <a:t> désigne le premier et le neuvième décile.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84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AA3B1AC-AB5C-4C80-934D-402EEF888C93}"/>
              </a:ext>
            </a:extLst>
          </p:cNvPr>
          <p:cNvSpPr txBox="1"/>
          <p:nvPr/>
        </p:nvSpPr>
        <p:spPr>
          <a:xfrm>
            <a:off x="107504" y="1268760"/>
            <a:ext cx="8856984" cy="4457952"/>
          </a:xfrm>
          <a:prstGeom prst="rect">
            <a:avLst/>
          </a:prstGeom>
          <a:noFill/>
        </p:spPr>
        <p:txBody>
          <a:bodyPr wrap="square" rtlCol="0">
            <a:spAutoFit/>
          </a:bodyPr>
          <a:lstStyle/>
          <a:p>
            <a:pPr marL="609600" indent="-609600" algn="ctr">
              <a:lnSpc>
                <a:spcPct val="150000"/>
              </a:lnSpc>
              <a:buClr>
                <a:srgbClr val="FF0000"/>
              </a:buClr>
              <a:buFont typeface="Wingdings" panose="05000000000000000000" pitchFamily="2" charset="2"/>
              <a:buNone/>
              <a:tabLst>
                <a:tab pos="566738" algn="l"/>
              </a:tabLst>
            </a:pPr>
            <a:r>
              <a:rPr lang="fr-CA" altLang="en-US" sz="2400" b="0" dirty="0">
                <a:latin typeface="Times New Roman" panose="02020603050405020304" pitchFamily="18" charset="0"/>
                <a:cs typeface="Times New Roman" panose="02020603050405020304" pitchFamily="18" charset="0"/>
              </a:rPr>
              <a:t>Les trois étapes de présentation des données statistiques: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représentation graphique du phénomène étudié s’il est possible.</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b="0" dirty="0">
                <a:latin typeface="Times New Roman" panose="02020603050405020304" pitchFamily="18" charset="0"/>
                <a:cs typeface="Times New Roman" panose="02020603050405020304" pitchFamily="18" charset="0"/>
              </a:rPr>
              <a:t>La synthèse des résultats obtenus à l’aide d’un tableau qui regroupes les catégories.</a:t>
            </a:r>
          </a:p>
          <a:p>
            <a:pPr marL="609600" indent="-609600" algn="just">
              <a:lnSpc>
                <a:spcPct val="150000"/>
              </a:lnSpc>
              <a:buClr>
                <a:srgbClr val="0000FF"/>
              </a:buClr>
              <a:buSzPct val="90000"/>
              <a:buFont typeface="Wingdings" panose="05000000000000000000" pitchFamily="2" charset="2"/>
              <a:buAutoNum type="arabicParenR"/>
              <a:tabLst>
                <a:tab pos="566738" algn="l"/>
              </a:tabLst>
            </a:pPr>
            <a:r>
              <a:rPr lang="fr-CA" altLang="en-US" sz="2400" dirty="0">
                <a:latin typeface="Times New Roman" panose="02020603050405020304" pitchFamily="18" charset="0"/>
                <a:cs typeface="Times New Roman" panose="02020603050405020304" pitchFamily="18" charset="0"/>
              </a:rPr>
              <a:t>L’analyse des résultats obtenus pour faciliter au lecteur du manuscrit la tâche.</a:t>
            </a:r>
            <a:endParaRPr lang="fr-CA" altLang="en-US" sz="2400" b="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68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970591"/>
          </a:xfrm>
          <a:prstGeom prst="rect">
            <a:avLst/>
          </a:prstGeom>
          <a:noFill/>
        </p:spPr>
        <p:txBody>
          <a:bodyPr wrap="square" rtlCol="0">
            <a:spAutoFit/>
          </a:bodyPr>
          <a:lstStyle/>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tests sont des aspects fondamentaux de l'inférence statistique, et ils sont fréquemment utilisés pour distinguer les affirmations scientifiques du bruit statistique lors de l'interprétation des données expérimentales scientifiques. </a:t>
            </a:r>
          </a:p>
          <a:p>
            <a:pPr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hypothèses sont basées sur un échantillon de la population et sont des conjectures concernant un modèle statistique de la population. </a:t>
            </a:r>
          </a:p>
          <a:p>
            <a:pPr marL="0" marR="0" algn="just">
              <a:lnSpc>
                <a:spcPct val="150000"/>
              </a:lnSpc>
              <a:spcBef>
                <a:spcPts val="0"/>
              </a:spcBef>
              <a:spcAft>
                <a:spcPts val="8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231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663136"/>
          </a:xfrm>
          <a:prstGeom prst="rect">
            <a:avLst/>
          </a:prstGeom>
          <a:noFill/>
        </p:spPr>
        <p:txBody>
          <a:bodyPr wrap="square" rtlCol="0">
            <a:spAutoFit/>
          </a:bodyPr>
          <a:lstStyle/>
          <a:p>
            <a:pPr marL="0" marR="0"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Définition : le test statistique donne une règle permettant de décider si l’on peut rejeter une hypothèse, en fonction des observations relevées sur des échantillons. </a:t>
            </a:r>
          </a:p>
          <a:p>
            <a:pPr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Hypothèse nulle : l’hypothèse dont on cherche à savoir si elle peut être rejetée, notée H</a:t>
            </a:r>
            <a:r>
              <a:rPr lang="fr-FR" sz="2400" baseline="-25000" dirty="0">
                <a:latin typeface="Times New Roman" panose="02020603050405020304" pitchFamily="18" charset="0"/>
                <a:cs typeface="Times New Roman" panose="02020603050405020304" pitchFamily="18" charset="0"/>
              </a:rPr>
              <a:t>0, </a:t>
            </a:r>
            <a:r>
              <a:rPr lang="fr-FR" sz="2400" dirty="0">
                <a:latin typeface="Times New Roman" panose="02020603050405020304" pitchFamily="18" charset="0"/>
                <a:cs typeface="Times New Roman" panose="02020603050405020304" pitchFamily="18" charset="0"/>
              </a:rPr>
              <a:t>souvent définie comme une absence de différence.</a:t>
            </a:r>
            <a:br>
              <a:rPr lang="fr-FR" sz="2400" baseline="-250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Hypothèse alternative : hypothèse concurrente, notée </a:t>
            </a:r>
            <a:r>
              <a:rPr lang="fr-FR" sz="2400" b="1" dirty="0">
                <a:latin typeface="Times New Roman" panose="02020603050405020304" pitchFamily="18" charset="0"/>
                <a:cs typeface="Times New Roman" panose="02020603050405020304" pitchFamily="18" charset="0"/>
              </a:rPr>
              <a:t>H</a:t>
            </a:r>
            <a:r>
              <a:rPr lang="fr-FR" sz="2400" b="1" baseline="-25000" dirty="0">
                <a:latin typeface="Times New Roman" panose="02020603050405020304" pitchFamily="18" charset="0"/>
                <a:cs typeface="Times New Roman" panose="02020603050405020304" pitchFamily="18" charset="0"/>
              </a:rPr>
              <a:t>1.</a:t>
            </a:r>
          </a:p>
          <a:p>
            <a:pPr marL="0" marR="0" algn="just">
              <a:lnSpc>
                <a:spcPct val="15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36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772910"/>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Tests d’hypothèses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H0 et l'hypothèse alternative H1 sont utilisées dans les tests statistiques, qui sont des techniques permettant de tirer des conclusions ou de porter des jugements basés sur les statistique.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test de signification est utilisé pour déterminer la force de la preuve contre l'hypothèse nulle.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est généralement définie comme "aucun effet" ou "aucune différence".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62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C42F6319-0BC8-42D2-BDC1-7D4D94E30F3E}"/>
              </a:ext>
            </a:extLst>
          </p:cNvPr>
          <p:cNvPicPr>
            <a:picLocks noChangeAspect="1"/>
          </p:cNvPicPr>
          <p:nvPr/>
        </p:nvPicPr>
        <p:blipFill>
          <a:blip r:embed="rId3"/>
          <a:stretch>
            <a:fillRect/>
          </a:stretch>
        </p:blipFill>
        <p:spPr>
          <a:xfrm>
            <a:off x="251520" y="1604962"/>
            <a:ext cx="8640959" cy="4632350"/>
          </a:xfrm>
          <a:prstGeom prst="rect">
            <a:avLst/>
          </a:prstGeom>
        </p:spPr>
      </p:pic>
    </p:spTree>
    <p:extLst>
      <p:ext uri="{BB962C8B-B14F-4D97-AF65-F5344CB8AC3E}">
        <p14:creationId xmlns:p14="http://schemas.microsoft.com/office/powerpoint/2010/main" val="49571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BE3BE40A-7031-408E-84C9-D4415953D61E}"/>
              </a:ext>
            </a:extLst>
          </p:cNvPr>
          <p:cNvPicPr>
            <a:picLocks noChangeAspect="1"/>
          </p:cNvPicPr>
          <p:nvPr/>
        </p:nvPicPr>
        <p:blipFill>
          <a:blip r:embed="rId3"/>
          <a:stretch>
            <a:fillRect/>
          </a:stretch>
        </p:blipFill>
        <p:spPr>
          <a:xfrm>
            <a:off x="609552" y="1113802"/>
            <a:ext cx="7924895" cy="5206556"/>
          </a:xfrm>
          <a:prstGeom prst="rect">
            <a:avLst/>
          </a:prstGeom>
        </p:spPr>
      </p:pic>
    </p:spTree>
    <p:extLst>
      <p:ext uri="{BB962C8B-B14F-4D97-AF65-F5344CB8AC3E}">
        <p14:creationId xmlns:p14="http://schemas.microsoft.com/office/powerpoint/2010/main" val="326683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3901837"/>
          </a:xfrm>
          <a:prstGeom prst="rect">
            <a:avLst/>
          </a:prstGeom>
          <a:noFill/>
        </p:spPr>
        <p:txBody>
          <a:bodyPr wrap="square" rtlCol="0">
            <a:spAutoFit/>
          </a:bodyPr>
          <a:lstStyle/>
          <a:p>
            <a:pPr algn="just">
              <a:lnSpc>
                <a:spcPct val="150000"/>
              </a:lnSpc>
            </a:pPr>
            <a:r>
              <a:rPr lang="fr-FR" sz="2400" dirty="0"/>
              <a:t>Un test est dit paramétrique si son objet est de tester certaine hypothèse relative à un ou plusieurs paramètres d'une variable aléatoire. Ils sont considérés comme des tests robustes.</a:t>
            </a:r>
          </a:p>
          <a:p>
            <a:pPr algn="just">
              <a:lnSpc>
                <a:spcPct val="150000"/>
              </a:lnSpc>
            </a:pPr>
            <a:r>
              <a:rPr lang="fr-FR" sz="2400" dirty="0"/>
              <a:t>Dans la plupart des cas, ces tests sont basés sur la considération de la loi normale et supposent donc explicitement l'existence d'une variable aléatoire de référence X qui suit une loi de Laplace-Gauss ou un effectif important (&gt;30).</a:t>
            </a:r>
            <a:endParaRPr lang="en-US" dirty="0"/>
          </a:p>
        </p:txBody>
      </p:sp>
    </p:spTree>
    <p:extLst>
      <p:ext uri="{BB962C8B-B14F-4D97-AF65-F5344CB8AC3E}">
        <p14:creationId xmlns:p14="http://schemas.microsoft.com/office/powerpoint/2010/main" val="246125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3903954"/>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Par une mesure, on affecte un nombre ou un chiffre </a:t>
            </a:r>
            <a:r>
              <a:rPr lang="fr-FR" sz="2400" b="1" dirty="0">
                <a:solidFill>
                  <a:srgbClr val="FF0000"/>
                </a:solidFill>
                <a:latin typeface="Times New Roman" pitchFamily="18" charset="0"/>
                <a:cs typeface="Times New Roman" pitchFamily="18" charset="0"/>
              </a:rPr>
              <a:t>à la propriété  d'un concept.</a:t>
            </a:r>
          </a:p>
          <a:p>
            <a:pPr algn="just">
              <a:lnSpc>
                <a:spcPct val="150000"/>
              </a:lnSpc>
            </a:pPr>
            <a:r>
              <a:rPr lang="fr-FR" sz="2400" b="1" dirty="0">
                <a:latin typeface="Times New Roman" pitchFamily="18" charset="0"/>
                <a:cs typeface="Times New Roman" pitchFamily="18" charset="0"/>
              </a:rPr>
              <a:t>La portée et l'application de la mesure dépendent du contexte et de la discipline.</a:t>
            </a:r>
          </a:p>
          <a:p>
            <a:pPr algn="just">
              <a:lnSpc>
                <a:spcPct val="150000"/>
              </a:lnSpc>
            </a:pPr>
            <a:r>
              <a:rPr lang="fr-FR" sz="2400" b="1" dirty="0">
                <a:latin typeface="Times New Roman" pitchFamily="18" charset="0"/>
                <a:cs typeface="Times New Roman" pitchFamily="18" charset="0"/>
              </a:rPr>
              <a:t>Ainsi s'opérationnalisent, par des mesures, </a:t>
            </a:r>
            <a:r>
              <a:rPr lang="fr-FR" sz="2400" b="1" dirty="0">
                <a:solidFill>
                  <a:srgbClr val="FF0000"/>
                </a:solidFill>
                <a:latin typeface="Times New Roman" pitchFamily="18" charset="0"/>
                <a:cs typeface="Times New Roman" pitchFamily="18" charset="0"/>
              </a:rPr>
              <a:t>des concepts (ou des construits) </a:t>
            </a:r>
            <a:r>
              <a:rPr lang="fr-FR" sz="2400" b="1" dirty="0">
                <a:latin typeface="Times New Roman" pitchFamily="18" charset="0"/>
                <a:cs typeface="Times New Roman" pitchFamily="18" charset="0"/>
              </a:rPr>
              <a:t>abstraits (le concept de soi physique, la motivation, le Burnout, le « </a:t>
            </a:r>
            <a:r>
              <a:rPr lang="fr-FR" sz="2400" b="1" dirty="0" err="1">
                <a:latin typeface="Times New Roman" pitchFamily="18" charset="0"/>
                <a:cs typeface="Times New Roman" pitchFamily="18" charset="0"/>
              </a:rPr>
              <a:t>Grit</a:t>
            </a:r>
            <a:r>
              <a:rPr lang="fr-FR" sz="2400" b="1" dirty="0">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t de </a:t>
            </a:r>
            <a:r>
              <a:rPr lang="fr-FR" dirty="0" err="1"/>
              <a:t>Student</a:t>
            </a:r>
            <a:endParaRPr lang="fr-FR" dirty="0"/>
          </a:p>
        </p:txBody>
      </p:sp>
      <p:sp>
        <p:nvSpPr>
          <p:cNvPr id="4" name="TextBox 3">
            <a:extLst>
              <a:ext uri="{FF2B5EF4-FFF2-40B4-BE49-F238E27FC236}">
                <a16:creationId xmlns:a16="http://schemas.microsoft.com/office/drawing/2014/main" id="{8F12D6D9-9E14-48EA-95C8-1829DD965DEB}"/>
              </a:ext>
            </a:extLst>
          </p:cNvPr>
          <p:cNvSpPr txBox="1"/>
          <p:nvPr/>
        </p:nvSpPr>
        <p:spPr>
          <a:xfrm>
            <a:off x="107504" y="1268760"/>
            <a:ext cx="8928992" cy="4801314"/>
          </a:xfrm>
          <a:prstGeom prst="rect">
            <a:avLst/>
          </a:prstGeom>
          <a:noFill/>
        </p:spPr>
        <p:txBody>
          <a:bodyPr wrap="square" rtlCol="0">
            <a:spAutoFit/>
          </a:bodyPr>
          <a:lstStyle/>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permet de comparer les moyennes de deux groupes d’échantillons. </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s’agit donc de savoir si les moyennes des deux groupes sont significativement différentes au point de vue statistique.</a:t>
            </a:r>
          </a:p>
          <a:p>
            <a:pPr algn="just">
              <a:lnSpc>
                <a:spcPct val="150000"/>
              </a:lnSpc>
            </a:pPr>
            <a:r>
              <a:rPr lang="fr-FR" sz="2400" i="0" dirty="0">
                <a:solidFill>
                  <a:srgbClr val="021B34"/>
                </a:solidFill>
                <a:effectLst/>
                <a:latin typeface="Times New Roman" panose="02020603050405020304" pitchFamily="18" charset="0"/>
                <a:cs typeface="Times New Roman" panose="02020603050405020304" pitchFamily="18" charset="0"/>
              </a:rPr>
              <a:t>Il existe trois types du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indépendants.</a:t>
            </a:r>
          </a:p>
          <a:p>
            <a:pPr algn="just">
              <a:lnSpc>
                <a:spcPct val="150000"/>
              </a:lnSpc>
              <a:buFont typeface="Arial" panose="020B0604020202020204" pitchFamily="34" charset="0"/>
              <a:buChar char="•"/>
            </a:pPr>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comparant deux groupes dépendants ou apparié</a:t>
            </a:r>
            <a:r>
              <a:rPr lang="fr-FR" sz="2400" dirty="0">
                <a:solidFill>
                  <a:srgbClr val="021B34"/>
                </a:solidFill>
                <a:latin typeface="Times New Roman" panose="02020603050405020304" pitchFamily="18" charset="0"/>
                <a:cs typeface="Times New Roman" panose="02020603050405020304" pitchFamily="18" charset="0"/>
              </a:rPr>
              <a:t>s</a:t>
            </a:r>
            <a:r>
              <a:rPr lang="fr-FR" sz="2400" i="0" dirty="0">
                <a:solidFill>
                  <a:srgbClr val="021B34"/>
                </a:solidFill>
                <a:effectLst/>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01467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échantillon unique</a:t>
            </a:r>
            <a:endParaRPr lang="fr-FR" dirty="0"/>
          </a:p>
        </p:txBody>
      </p:sp>
      <p:sp>
        <p:nvSpPr>
          <p:cNvPr id="5" name="Rectangle 2">
            <a:extLst>
              <a:ext uri="{FF2B5EF4-FFF2-40B4-BE49-F238E27FC236}">
                <a16:creationId xmlns:a16="http://schemas.microsoft.com/office/drawing/2014/main" id="{CE13744E-BD23-4A31-A1F5-B642D29A25AE}"/>
              </a:ext>
            </a:extLst>
          </p:cNvPr>
          <p:cNvSpPr txBox="1">
            <a:spLocks noChangeArrowheads="1"/>
          </p:cNvSpPr>
          <p:nvPr/>
        </p:nvSpPr>
        <p:spPr bwMode="auto">
          <a:xfrm>
            <a:off x="0" y="1484784"/>
            <a:ext cx="9144000" cy="7762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pPr>
              <a:lnSpc>
                <a:spcPct val="80000"/>
              </a:lnSpc>
            </a:pPr>
            <a:r>
              <a:rPr lang="fr-CA" altLang="fr-FR" sz="2800" b="0" kern="0" dirty="0">
                <a:solidFill>
                  <a:schemeClr val="tx1"/>
                </a:solidFill>
              </a:rPr>
              <a:t>La statistique du test est donné par la formule suivante:</a:t>
            </a:r>
          </a:p>
        </p:txBody>
      </p:sp>
      <p:graphicFrame>
        <p:nvGraphicFramePr>
          <p:cNvPr id="6" name="Object 4">
            <a:extLst>
              <a:ext uri="{FF2B5EF4-FFF2-40B4-BE49-F238E27FC236}">
                <a16:creationId xmlns:a16="http://schemas.microsoft.com/office/drawing/2014/main" id="{E39DBBC3-F5D8-496F-8245-D66B8205F566}"/>
              </a:ext>
            </a:extLst>
          </p:cNvPr>
          <p:cNvGraphicFramePr>
            <a:graphicFrameLocks noChangeAspect="1"/>
          </p:cNvGraphicFramePr>
          <p:nvPr>
            <p:extLst>
              <p:ext uri="{D42A27DB-BD31-4B8C-83A1-F6EECF244321}">
                <p14:modId xmlns:p14="http://schemas.microsoft.com/office/powerpoint/2010/main" val="3671994262"/>
              </p:ext>
            </p:extLst>
          </p:nvPr>
        </p:nvGraphicFramePr>
        <p:xfrm>
          <a:off x="3275856" y="2464594"/>
          <a:ext cx="1895475" cy="1928812"/>
        </p:xfrm>
        <a:graphic>
          <a:graphicData uri="http://schemas.openxmlformats.org/presentationml/2006/ole">
            <mc:AlternateContent xmlns:mc="http://schemas.openxmlformats.org/markup-compatibility/2006">
              <mc:Choice xmlns:v="urn:schemas-microsoft-com:vml" Requires="v">
                <p:oleObj spid="_x0000_s1035" name="Équation" r:id="rId4" imgW="710891" imgH="723586" progId="Equation.3">
                  <p:embed/>
                </p:oleObj>
              </mc:Choice>
              <mc:Fallback>
                <p:oleObj name="Équation" r:id="rId4" imgW="710891" imgH="723586" progId="Equation.3">
                  <p:embed/>
                  <p:pic>
                    <p:nvPicPr>
                      <p:cNvPr id="6" name="Object 4">
                        <a:extLst>
                          <a:ext uri="{FF2B5EF4-FFF2-40B4-BE49-F238E27FC236}">
                            <a16:creationId xmlns:a16="http://schemas.microsoft.com/office/drawing/2014/main" id="{E39DBBC3-F5D8-496F-8245-D66B8205F566}"/>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275856" y="2464594"/>
                        <a:ext cx="1895475" cy="1928812"/>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1FCF2F24-5052-4C53-BD23-DC421DD91C94}"/>
              </a:ext>
            </a:extLst>
          </p:cNvPr>
          <p:cNvPicPr>
            <a:picLocks noChangeAspect="1"/>
          </p:cNvPicPr>
          <p:nvPr/>
        </p:nvPicPr>
        <p:blipFill>
          <a:blip r:embed="rId6"/>
          <a:stretch>
            <a:fillRect/>
          </a:stretch>
        </p:blipFill>
        <p:spPr>
          <a:xfrm>
            <a:off x="381000" y="4596928"/>
            <a:ext cx="7376160" cy="2011680"/>
          </a:xfrm>
          <a:prstGeom prst="rect">
            <a:avLst/>
          </a:prstGeom>
        </p:spPr>
      </p:pic>
    </p:spTree>
    <p:extLst>
      <p:ext uri="{BB962C8B-B14F-4D97-AF65-F5344CB8AC3E}">
        <p14:creationId xmlns:p14="http://schemas.microsoft.com/office/powerpoint/2010/main" val="104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3">
            <a:extLst>
              <a:ext uri="{FF2B5EF4-FFF2-40B4-BE49-F238E27FC236}">
                <a16:creationId xmlns:a16="http://schemas.microsoft.com/office/drawing/2014/main" id="{B024F729-A50F-4BE8-9211-7554930C6CEB}"/>
              </a:ext>
            </a:extLst>
          </p:cNvPr>
          <p:cNvSpPr txBox="1">
            <a:spLocks noChangeArrowheads="1"/>
          </p:cNvSpPr>
          <p:nvPr/>
        </p:nvSpPr>
        <p:spPr bwMode="auto">
          <a:xfrm>
            <a:off x="685800" y="1865313"/>
            <a:ext cx="8458200" cy="343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a:lstStyle>
          <a:p>
            <a:pPr marL="0" indent="0">
              <a:buFont typeface="Wingdings" panose="05000000000000000000" pitchFamily="2" charset="2"/>
              <a:buNone/>
            </a:pPr>
            <a:r>
              <a:rPr lang="fr-CA" altLang="fr-FR" sz="3000" kern="0" dirty="0"/>
              <a:t>1) Cas où les variances des 2 populations sont égales</a:t>
            </a:r>
          </a:p>
          <a:p>
            <a:pPr lvl="1">
              <a:buFontTx/>
              <a:buNone/>
            </a:pPr>
            <a:r>
              <a:rPr lang="fr-CA" altLang="fr-FR" sz="2600" kern="0" dirty="0"/>
              <a:t> </a:t>
            </a:r>
            <a:r>
              <a:rPr lang="fr-CA" altLang="fr-FR" sz="3200" kern="0" dirty="0"/>
              <a:t>La statistique du test est donné par:</a:t>
            </a:r>
          </a:p>
          <a:p>
            <a:pPr lvl="1">
              <a:buFontTx/>
              <a:buNone/>
            </a:pPr>
            <a:endParaRPr lang="fr-CA" altLang="fr-FR" sz="3200" kern="0" dirty="0"/>
          </a:p>
        </p:txBody>
      </p:sp>
      <p:graphicFrame>
        <p:nvGraphicFramePr>
          <p:cNvPr id="5" name="Object 4">
            <a:extLst>
              <a:ext uri="{FF2B5EF4-FFF2-40B4-BE49-F238E27FC236}">
                <a16:creationId xmlns:a16="http://schemas.microsoft.com/office/drawing/2014/main" id="{BE3D9C75-78D2-46DE-AFC2-C8ECED73C2F7}"/>
              </a:ext>
            </a:extLst>
          </p:cNvPr>
          <p:cNvGraphicFramePr>
            <a:graphicFrameLocks noChangeAspect="1"/>
          </p:cNvGraphicFramePr>
          <p:nvPr>
            <p:extLst>
              <p:ext uri="{D42A27DB-BD31-4B8C-83A1-F6EECF244321}">
                <p14:modId xmlns:p14="http://schemas.microsoft.com/office/powerpoint/2010/main" val="556458245"/>
              </p:ext>
            </p:extLst>
          </p:nvPr>
        </p:nvGraphicFramePr>
        <p:xfrm>
          <a:off x="1790700" y="4149080"/>
          <a:ext cx="5562600" cy="1660525"/>
        </p:xfrm>
        <a:graphic>
          <a:graphicData uri="http://schemas.openxmlformats.org/presentationml/2006/ole">
            <mc:AlternateContent xmlns:mc="http://schemas.openxmlformats.org/markup-compatibility/2006">
              <mc:Choice xmlns:v="urn:schemas-microsoft-com:vml" Requires="v">
                <p:oleObj spid="_x0000_s2059" name="Équation" r:id="rId4" imgW="2552700" imgH="762000" progId="Equation.3">
                  <p:embed/>
                </p:oleObj>
              </mc:Choice>
              <mc:Fallback>
                <p:oleObj name="Équation" r:id="rId4" imgW="2552700" imgH="762000" progId="Equation.3">
                  <p:embed/>
                  <p:pic>
                    <p:nvPicPr>
                      <p:cNvPr id="5" name="Object 4">
                        <a:extLst>
                          <a:ext uri="{FF2B5EF4-FFF2-40B4-BE49-F238E27FC236}">
                            <a16:creationId xmlns:a16="http://schemas.microsoft.com/office/drawing/2014/main" id="{BE3D9C75-78D2-46DE-AFC2-C8ECED73C2F7}"/>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90700" y="4149080"/>
                        <a:ext cx="5562600" cy="1660525"/>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27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1143000"/>
          </a:xfrm>
        </p:spPr>
        <p:txBody>
          <a:bodyPr wrap="square" anchor="ctr">
            <a:normAutofit/>
          </a:bodyPr>
          <a:lstStyle/>
          <a:p>
            <a:r>
              <a:rPr lang="fr-FR" sz="2400" i="0" dirty="0">
                <a:solidFill>
                  <a:srgbClr val="021B34"/>
                </a:solidFill>
                <a:effectLst/>
                <a:latin typeface="Times New Roman" panose="02020603050405020304" pitchFamily="18" charset="0"/>
                <a:cs typeface="Times New Roman" panose="02020603050405020304" pitchFamily="18" charset="0"/>
              </a:rPr>
              <a:t>Le test-t de </a:t>
            </a:r>
            <a:r>
              <a:rPr lang="fr-FR" sz="2400" i="0" dirty="0" err="1">
                <a:solidFill>
                  <a:srgbClr val="021B34"/>
                </a:solidFill>
                <a:effectLst/>
                <a:latin typeface="Times New Roman" panose="02020603050405020304" pitchFamily="18" charset="0"/>
                <a:cs typeface="Times New Roman" panose="02020603050405020304" pitchFamily="18" charset="0"/>
              </a:rPr>
              <a:t>Student</a:t>
            </a:r>
            <a:r>
              <a:rPr lang="fr-FR" sz="2400" i="0" dirty="0">
                <a:solidFill>
                  <a:srgbClr val="021B34"/>
                </a:solidFill>
                <a:effectLst/>
                <a:latin typeface="Times New Roman" panose="02020603050405020304" pitchFamily="18" charset="0"/>
                <a:cs typeface="Times New Roman" panose="02020603050405020304" pitchFamily="18" charset="0"/>
              </a:rPr>
              <a:t> pour deux groupes  indépendants</a:t>
            </a:r>
            <a:endParaRPr lang="fr-FR" dirty="0"/>
          </a:p>
        </p:txBody>
      </p:sp>
      <p:sp>
        <p:nvSpPr>
          <p:cNvPr id="4" name="Rectangle 2">
            <a:extLst>
              <a:ext uri="{FF2B5EF4-FFF2-40B4-BE49-F238E27FC236}">
                <a16:creationId xmlns:a16="http://schemas.microsoft.com/office/drawing/2014/main" id="{267247C6-6C3D-4374-8322-F8AA23F50D8A}"/>
              </a:ext>
            </a:extLst>
          </p:cNvPr>
          <p:cNvSpPr txBox="1">
            <a:spLocks noChangeArrowheads="1"/>
          </p:cNvSpPr>
          <p:nvPr/>
        </p:nvSpPr>
        <p:spPr bwMode="auto">
          <a:xfrm>
            <a:off x="611560" y="1340768"/>
            <a:ext cx="8153400" cy="1104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pPr>
              <a:lnSpc>
                <a:spcPct val="80000"/>
              </a:lnSpc>
            </a:pPr>
            <a:r>
              <a:rPr lang="fr-CA" altLang="fr-FR" kern="0" dirty="0">
                <a:solidFill>
                  <a:schemeClr val="tx1"/>
                </a:solidFill>
              </a:rPr>
              <a:t>2) Cas où les variances des 2 populations sont inégales</a:t>
            </a:r>
          </a:p>
        </p:txBody>
      </p:sp>
      <p:graphicFrame>
        <p:nvGraphicFramePr>
          <p:cNvPr id="5" name="Object 4">
            <a:extLst>
              <a:ext uri="{FF2B5EF4-FFF2-40B4-BE49-F238E27FC236}">
                <a16:creationId xmlns:a16="http://schemas.microsoft.com/office/drawing/2014/main" id="{A3046C47-AE2B-429C-97C1-5DC80E8E806C}"/>
              </a:ext>
            </a:extLst>
          </p:cNvPr>
          <p:cNvGraphicFramePr>
            <a:graphicFrameLocks noChangeAspect="1"/>
          </p:cNvGraphicFramePr>
          <p:nvPr>
            <p:extLst>
              <p:ext uri="{D42A27DB-BD31-4B8C-83A1-F6EECF244321}">
                <p14:modId xmlns:p14="http://schemas.microsoft.com/office/powerpoint/2010/main" val="2574073667"/>
              </p:ext>
            </p:extLst>
          </p:nvPr>
        </p:nvGraphicFramePr>
        <p:xfrm>
          <a:off x="3563888" y="3140968"/>
          <a:ext cx="2771775" cy="1846263"/>
        </p:xfrm>
        <a:graphic>
          <a:graphicData uri="http://schemas.openxmlformats.org/presentationml/2006/ole">
            <mc:AlternateContent xmlns:mc="http://schemas.openxmlformats.org/markup-compatibility/2006">
              <mc:Choice xmlns:v="urn:schemas-microsoft-com:vml" Requires="v">
                <p:oleObj spid="_x0000_s3083" name="Équation" r:id="rId4" imgW="1218671" imgH="812447" progId="Equation.3">
                  <p:embed/>
                </p:oleObj>
              </mc:Choice>
              <mc:Fallback>
                <p:oleObj name="Équation" r:id="rId4" imgW="1218671" imgH="812447" progId="Equation.3">
                  <p:embed/>
                  <p:pic>
                    <p:nvPicPr>
                      <p:cNvPr id="5" name="Object 4">
                        <a:extLst>
                          <a:ext uri="{FF2B5EF4-FFF2-40B4-BE49-F238E27FC236}">
                            <a16:creationId xmlns:a16="http://schemas.microsoft.com/office/drawing/2014/main" id="{A3046C47-AE2B-429C-97C1-5DC80E8E806C}"/>
                          </a:ext>
                        </a:extLst>
                      </p:cNvPr>
                      <p:cNvPicPr>
                        <a:picLocks noGrp="1"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563888" y="3140968"/>
                        <a:ext cx="2771775" cy="1846263"/>
                      </a:xfrm>
                      <a:prstGeom prst="rect">
                        <a:avLst/>
                      </a:prstGeom>
                      <a:solidFill>
                        <a:srgbClr val="18171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14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57EB-6902-4FFF-9F39-A0FFE61D7D7E}"/>
              </a:ext>
            </a:extLst>
          </p:cNvPr>
          <p:cNvSpPr>
            <a:spLocks noGrp="1"/>
          </p:cNvSpPr>
          <p:nvPr>
            <p:ph type="title"/>
          </p:nvPr>
        </p:nvSpPr>
        <p:spPr/>
        <p:txBody>
          <a:bodyPr/>
          <a:lstStyle/>
          <a:p>
            <a:r>
              <a:rPr lang="en-US" dirty="0" err="1"/>
              <a:t>Exemple</a:t>
            </a:r>
            <a:r>
              <a:rPr lang="en-US" dirty="0"/>
              <a:t> </a:t>
            </a:r>
          </a:p>
        </p:txBody>
      </p:sp>
      <p:pic>
        <p:nvPicPr>
          <p:cNvPr id="4" name="Picture 3">
            <a:extLst>
              <a:ext uri="{FF2B5EF4-FFF2-40B4-BE49-F238E27FC236}">
                <a16:creationId xmlns:a16="http://schemas.microsoft.com/office/drawing/2014/main" id="{1258BEAC-B4BF-4C18-91D8-0540A1DD219E}"/>
              </a:ext>
            </a:extLst>
          </p:cNvPr>
          <p:cNvPicPr>
            <a:picLocks noChangeAspect="1"/>
          </p:cNvPicPr>
          <p:nvPr/>
        </p:nvPicPr>
        <p:blipFill>
          <a:blip r:embed="rId3"/>
          <a:stretch>
            <a:fillRect/>
          </a:stretch>
        </p:blipFill>
        <p:spPr>
          <a:xfrm>
            <a:off x="107504" y="1044817"/>
            <a:ext cx="8826945" cy="5791200"/>
          </a:xfrm>
          <a:prstGeom prst="rect">
            <a:avLst/>
          </a:prstGeom>
        </p:spPr>
      </p:pic>
      <p:graphicFrame>
        <p:nvGraphicFramePr>
          <p:cNvPr id="5" name="Object 4">
            <a:extLst>
              <a:ext uri="{FF2B5EF4-FFF2-40B4-BE49-F238E27FC236}">
                <a16:creationId xmlns:a16="http://schemas.microsoft.com/office/drawing/2014/main" id="{539FB2E3-5855-4793-8FA2-F40875550626}"/>
              </a:ext>
            </a:extLst>
          </p:cNvPr>
          <p:cNvGraphicFramePr>
            <a:graphicFrameLocks noChangeAspect="1"/>
          </p:cNvGraphicFramePr>
          <p:nvPr>
            <p:extLst>
              <p:ext uri="{D42A27DB-BD31-4B8C-83A1-F6EECF244321}">
                <p14:modId xmlns:p14="http://schemas.microsoft.com/office/powerpoint/2010/main" val="3182206916"/>
              </p:ext>
            </p:extLst>
          </p:nvPr>
        </p:nvGraphicFramePr>
        <p:xfrm>
          <a:off x="2699792" y="2780928"/>
          <a:ext cx="4167187" cy="1446213"/>
        </p:xfrm>
        <a:graphic>
          <a:graphicData uri="http://schemas.openxmlformats.org/presentationml/2006/ole">
            <mc:AlternateContent xmlns:mc="http://schemas.openxmlformats.org/markup-compatibility/2006">
              <mc:Choice xmlns:v="urn:schemas-microsoft-com:vml" Requires="v">
                <p:oleObj spid="_x0000_s4107" name="Équation" r:id="rId4" imgW="1587500" imgH="736600" progId="Equation.3">
                  <p:embed/>
                </p:oleObj>
              </mc:Choice>
              <mc:Fallback>
                <p:oleObj name="Équation" r:id="rId4" imgW="1587500" imgH="736600" progId="Equation.3">
                  <p:embed/>
                  <p:pic>
                    <p:nvPicPr>
                      <p:cNvPr id="5" name="Object 4">
                        <a:extLst>
                          <a:ext uri="{FF2B5EF4-FFF2-40B4-BE49-F238E27FC236}">
                            <a16:creationId xmlns:a16="http://schemas.microsoft.com/office/drawing/2014/main" id="{539FB2E3-5855-4793-8FA2-F40875550626}"/>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699792" y="2780928"/>
                        <a:ext cx="4167187" cy="1446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6871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sp>
        <p:nvSpPr>
          <p:cNvPr id="2" name="TextBox 1">
            <a:extLst>
              <a:ext uri="{FF2B5EF4-FFF2-40B4-BE49-F238E27FC236}">
                <a16:creationId xmlns:a16="http://schemas.microsoft.com/office/drawing/2014/main" id="{0C4C883C-1490-4E9C-BED3-76C37726C625}"/>
              </a:ext>
            </a:extLst>
          </p:cNvPr>
          <p:cNvSpPr txBox="1"/>
          <p:nvPr/>
        </p:nvSpPr>
        <p:spPr>
          <a:xfrm>
            <a:off x="107504" y="1412776"/>
            <a:ext cx="8928992" cy="5442516"/>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 de variabilité: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Anova</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à un facteur)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s'agit ici d'étudier l'influence d'un seul facteur de variabilité sur un paramètre quantitatif.</a:t>
            </a:r>
          </a:p>
          <a:p>
            <a:pPr marL="0" marR="0" algn="just">
              <a:lnSpc>
                <a:spcPct val="150000"/>
              </a:lnSpc>
              <a:spcBef>
                <a:spcPts val="0"/>
              </a:spcBef>
              <a:spcAft>
                <a:spcPts val="0"/>
              </a:spcAft>
            </a:pPr>
            <a:r>
              <a:rPr lang="fr-FR" sz="2400" dirty="0">
                <a:latin typeface="Times New Roman" panose="02020603050405020304" pitchFamily="18" charset="0"/>
                <a:ea typeface="Calibri" panose="020F0502020204030204" pitchFamily="34" charset="0"/>
                <a:cs typeface="Times New Roman" panose="02020603050405020304" pitchFamily="18" charset="0"/>
              </a:rPr>
              <a:t>C</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eci revient à comparer les moyennes de plusieurs populations supposées normales et de même variance à partir d'échantillons aléatoires simples et indépendants les uns des autres.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analyse peut être considérée comme une généralisation du test de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Student</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dirty="0"/>
          </a:p>
        </p:txBody>
      </p:sp>
    </p:spTree>
    <p:extLst>
      <p:ext uri="{BB962C8B-B14F-4D97-AF65-F5344CB8AC3E}">
        <p14:creationId xmlns:p14="http://schemas.microsoft.com/office/powerpoint/2010/main" val="166527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4F74870A-1A86-4A6A-9CBB-A10AE41BABB1}"/>
              </a:ext>
            </a:extLst>
          </p:cNvPr>
          <p:cNvPicPr>
            <a:picLocks noChangeAspect="1"/>
          </p:cNvPicPr>
          <p:nvPr/>
        </p:nvPicPr>
        <p:blipFill>
          <a:blip r:embed="rId3"/>
          <a:stretch>
            <a:fillRect/>
          </a:stretch>
        </p:blipFill>
        <p:spPr>
          <a:xfrm>
            <a:off x="35495" y="1595437"/>
            <a:ext cx="8928993" cy="4641875"/>
          </a:xfrm>
          <a:prstGeom prst="rect">
            <a:avLst/>
          </a:prstGeom>
        </p:spPr>
      </p:pic>
    </p:spTree>
    <p:extLst>
      <p:ext uri="{BB962C8B-B14F-4D97-AF65-F5344CB8AC3E}">
        <p14:creationId xmlns:p14="http://schemas.microsoft.com/office/powerpoint/2010/main" val="3109853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3B2C36F3-23B6-47DE-AA3A-1BB2D1D6A377}"/>
              </a:ext>
            </a:extLst>
          </p:cNvPr>
          <p:cNvPicPr>
            <a:picLocks noChangeAspect="1"/>
          </p:cNvPicPr>
          <p:nvPr/>
        </p:nvPicPr>
        <p:blipFill>
          <a:blip r:embed="rId3"/>
          <a:stretch>
            <a:fillRect/>
          </a:stretch>
        </p:blipFill>
        <p:spPr>
          <a:xfrm>
            <a:off x="395536" y="1439242"/>
            <a:ext cx="8748464" cy="3357910"/>
          </a:xfrm>
          <a:prstGeom prst="rect">
            <a:avLst/>
          </a:prstGeom>
        </p:spPr>
      </p:pic>
      <p:pic>
        <p:nvPicPr>
          <p:cNvPr id="6" name="Picture 5">
            <a:extLst>
              <a:ext uri="{FF2B5EF4-FFF2-40B4-BE49-F238E27FC236}">
                <a16:creationId xmlns:a16="http://schemas.microsoft.com/office/drawing/2014/main" id="{26930F51-C852-4020-9120-73A29063055E}"/>
              </a:ext>
            </a:extLst>
          </p:cNvPr>
          <p:cNvPicPr>
            <a:picLocks noChangeAspect="1"/>
          </p:cNvPicPr>
          <p:nvPr/>
        </p:nvPicPr>
        <p:blipFill>
          <a:blip r:embed="rId4"/>
          <a:stretch>
            <a:fillRect/>
          </a:stretch>
        </p:blipFill>
        <p:spPr>
          <a:xfrm>
            <a:off x="3059832" y="4509120"/>
            <a:ext cx="3528392" cy="1656184"/>
          </a:xfrm>
          <a:prstGeom prst="rect">
            <a:avLst/>
          </a:prstGeom>
        </p:spPr>
      </p:pic>
    </p:spTree>
    <p:extLst>
      <p:ext uri="{BB962C8B-B14F-4D97-AF65-F5344CB8AC3E}">
        <p14:creationId xmlns:p14="http://schemas.microsoft.com/office/powerpoint/2010/main" val="1652572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A9D94CD1-11E6-4FC9-B9A4-20C9D92C0426}"/>
              </a:ext>
            </a:extLst>
          </p:cNvPr>
          <p:cNvPicPr>
            <a:picLocks noChangeAspect="1"/>
          </p:cNvPicPr>
          <p:nvPr/>
        </p:nvPicPr>
        <p:blipFill>
          <a:blip r:embed="rId3"/>
          <a:stretch>
            <a:fillRect/>
          </a:stretch>
        </p:blipFill>
        <p:spPr>
          <a:xfrm>
            <a:off x="0" y="1199728"/>
            <a:ext cx="8964488" cy="5181600"/>
          </a:xfrm>
          <a:prstGeom prst="rect">
            <a:avLst/>
          </a:prstGeom>
        </p:spPr>
      </p:pic>
    </p:spTree>
    <p:extLst>
      <p:ext uri="{BB962C8B-B14F-4D97-AF65-F5344CB8AC3E}">
        <p14:creationId xmlns:p14="http://schemas.microsoft.com/office/powerpoint/2010/main" val="2907255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6" name="Picture 5">
            <a:extLst>
              <a:ext uri="{FF2B5EF4-FFF2-40B4-BE49-F238E27FC236}">
                <a16:creationId xmlns:a16="http://schemas.microsoft.com/office/drawing/2014/main" id="{6C24A66F-53F0-433C-8FF7-81B3FE9320D8}"/>
              </a:ext>
            </a:extLst>
          </p:cNvPr>
          <p:cNvPicPr>
            <a:picLocks noChangeAspect="1"/>
          </p:cNvPicPr>
          <p:nvPr/>
        </p:nvPicPr>
        <p:blipFill>
          <a:blip r:embed="rId3"/>
          <a:stretch>
            <a:fillRect/>
          </a:stretch>
        </p:blipFill>
        <p:spPr>
          <a:xfrm>
            <a:off x="215516" y="1143000"/>
            <a:ext cx="8712967" cy="5605413"/>
          </a:xfrm>
          <a:prstGeom prst="rect">
            <a:avLst/>
          </a:prstGeom>
        </p:spPr>
      </p:pic>
    </p:spTree>
    <p:extLst>
      <p:ext uri="{BB962C8B-B14F-4D97-AF65-F5344CB8AC3E}">
        <p14:creationId xmlns:p14="http://schemas.microsoft.com/office/powerpoint/2010/main" val="203614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Introduction </a:t>
            </a:r>
          </a:p>
        </p:txBody>
      </p:sp>
      <p:sp>
        <p:nvSpPr>
          <p:cNvPr id="4" name="Rectangle 3"/>
          <p:cNvSpPr/>
          <p:nvPr/>
        </p:nvSpPr>
        <p:spPr>
          <a:xfrm>
            <a:off x="467544" y="1340768"/>
            <a:ext cx="8208912" cy="2795958"/>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Une mesure peut inclure de nombreux éléments tels que des tests normatifs, les échelles de mesure, des enquêtes informels, des informations recueilles par des entretiens, des analyses de contenus multimédias (texte, image, vidéos) et  des données d'observation.</a:t>
            </a:r>
          </a:p>
        </p:txBody>
      </p:sp>
      <p:pic>
        <p:nvPicPr>
          <p:cNvPr id="2050" name="Picture 2" descr="Sentiment Analysis of Twitter Data - Part 1 | Packt Hub">
            <a:extLst>
              <a:ext uri="{FF2B5EF4-FFF2-40B4-BE49-F238E27FC236}">
                <a16:creationId xmlns:a16="http://schemas.microsoft.com/office/drawing/2014/main" id="{8B22F5F9-56EB-48AA-A63B-BD91DE908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62390"/>
            <a:ext cx="3085052" cy="1479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Point Likert Scale Analysis, Interpretation and Examples">
            <a:extLst>
              <a:ext uri="{FF2B5EF4-FFF2-40B4-BE49-F238E27FC236}">
                <a16:creationId xmlns:a16="http://schemas.microsoft.com/office/drawing/2014/main" id="{ED8A21CE-EC10-467F-9109-B2B5DD05D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3" y="4313800"/>
            <a:ext cx="34571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34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5AB1A9B3-86CD-4888-BB5B-115C9E0A876A}"/>
              </a:ext>
            </a:extLst>
          </p:cNvPr>
          <p:cNvPicPr>
            <a:picLocks noChangeAspect="1"/>
          </p:cNvPicPr>
          <p:nvPr/>
        </p:nvPicPr>
        <p:blipFill>
          <a:blip r:embed="rId3"/>
          <a:stretch>
            <a:fillRect/>
          </a:stretch>
        </p:blipFill>
        <p:spPr>
          <a:xfrm>
            <a:off x="179512" y="1143000"/>
            <a:ext cx="8640959" cy="5598368"/>
          </a:xfrm>
          <a:prstGeom prst="rect">
            <a:avLst/>
          </a:prstGeom>
        </p:spPr>
      </p:pic>
    </p:spTree>
    <p:extLst>
      <p:ext uri="{BB962C8B-B14F-4D97-AF65-F5344CB8AC3E}">
        <p14:creationId xmlns:p14="http://schemas.microsoft.com/office/powerpoint/2010/main" val="166475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4" name="Picture 3">
            <a:extLst>
              <a:ext uri="{FF2B5EF4-FFF2-40B4-BE49-F238E27FC236}">
                <a16:creationId xmlns:a16="http://schemas.microsoft.com/office/drawing/2014/main" id="{41109668-C4C1-49E3-B739-8A4342033950}"/>
              </a:ext>
            </a:extLst>
          </p:cNvPr>
          <p:cNvPicPr>
            <a:picLocks noChangeAspect="1"/>
          </p:cNvPicPr>
          <p:nvPr/>
        </p:nvPicPr>
        <p:blipFill>
          <a:blip r:embed="rId3"/>
          <a:stretch>
            <a:fillRect/>
          </a:stretch>
        </p:blipFill>
        <p:spPr>
          <a:xfrm>
            <a:off x="0" y="1143000"/>
            <a:ext cx="9039225" cy="5324475"/>
          </a:xfrm>
          <a:prstGeom prst="rect">
            <a:avLst/>
          </a:prstGeom>
        </p:spPr>
      </p:pic>
    </p:spTree>
    <p:extLst>
      <p:ext uri="{BB962C8B-B14F-4D97-AF65-F5344CB8AC3E}">
        <p14:creationId xmlns:p14="http://schemas.microsoft.com/office/powerpoint/2010/main" val="3039452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L'analyse de variance à un facteur</a:t>
            </a:r>
            <a:endParaRPr lang="fr-FR" dirty="0"/>
          </a:p>
        </p:txBody>
      </p:sp>
      <p:pic>
        <p:nvPicPr>
          <p:cNvPr id="3" name="Picture 2">
            <a:extLst>
              <a:ext uri="{FF2B5EF4-FFF2-40B4-BE49-F238E27FC236}">
                <a16:creationId xmlns:a16="http://schemas.microsoft.com/office/drawing/2014/main" id="{F3349CF3-7953-43B1-B3D2-B5C2D15A441D}"/>
              </a:ext>
            </a:extLst>
          </p:cNvPr>
          <p:cNvPicPr>
            <a:picLocks noChangeAspect="1"/>
          </p:cNvPicPr>
          <p:nvPr/>
        </p:nvPicPr>
        <p:blipFill>
          <a:blip r:embed="rId3"/>
          <a:stretch>
            <a:fillRect/>
          </a:stretch>
        </p:blipFill>
        <p:spPr>
          <a:xfrm>
            <a:off x="467544" y="1880828"/>
            <a:ext cx="7497167" cy="3096344"/>
          </a:xfrm>
          <a:prstGeom prst="rect">
            <a:avLst/>
          </a:prstGeom>
        </p:spPr>
      </p:pic>
      <p:sp>
        <p:nvSpPr>
          <p:cNvPr id="4" name="TextBox 3">
            <a:extLst>
              <a:ext uri="{FF2B5EF4-FFF2-40B4-BE49-F238E27FC236}">
                <a16:creationId xmlns:a16="http://schemas.microsoft.com/office/drawing/2014/main" id="{E437A44A-EB4B-4E98-973B-26EB283AF7B4}"/>
              </a:ext>
            </a:extLst>
          </p:cNvPr>
          <p:cNvSpPr txBox="1"/>
          <p:nvPr/>
        </p:nvSpPr>
        <p:spPr>
          <a:xfrm>
            <a:off x="251520" y="1412776"/>
            <a:ext cx="8640960" cy="523220"/>
          </a:xfrm>
          <a:prstGeom prst="rect">
            <a:avLst/>
          </a:prstGeom>
          <a:noFill/>
        </p:spPr>
        <p:txBody>
          <a:bodyPr wrap="square" rtlCol="0">
            <a:spAutoFit/>
          </a:bodyPr>
          <a:lstStyle/>
          <a:p>
            <a:r>
              <a:rPr lang="en-US" sz="2800" dirty="0"/>
              <a:t>Il faut passer à la table pour </a:t>
            </a:r>
            <a:r>
              <a:rPr lang="en-US" sz="2800" dirty="0" err="1"/>
              <a:t>voir</a:t>
            </a:r>
            <a:r>
              <a:rPr lang="en-US" sz="2800" dirty="0"/>
              <a:t> la signification de F</a:t>
            </a:r>
          </a:p>
        </p:txBody>
      </p:sp>
    </p:spTree>
    <p:extLst>
      <p:ext uri="{BB962C8B-B14F-4D97-AF65-F5344CB8AC3E}">
        <p14:creationId xmlns:p14="http://schemas.microsoft.com/office/powerpoint/2010/main" val="2777221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paramétriques</a:t>
            </a:r>
          </a:p>
        </p:txBody>
      </p:sp>
      <p:sp>
        <p:nvSpPr>
          <p:cNvPr id="2" name="TextBox 1">
            <a:extLst>
              <a:ext uri="{FF2B5EF4-FFF2-40B4-BE49-F238E27FC236}">
                <a16:creationId xmlns:a16="http://schemas.microsoft.com/office/drawing/2014/main" id="{5A99C420-9B6F-490B-B8BD-296534DB0DC4}"/>
              </a:ext>
            </a:extLst>
          </p:cNvPr>
          <p:cNvSpPr txBox="1"/>
          <p:nvPr/>
        </p:nvSpPr>
        <p:spPr>
          <a:xfrm>
            <a:off x="179512" y="1340768"/>
            <a:ext cx="8784976" cy="2795958"/>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latin typeface="Times New Roman" panose="02020603050405020304" pitchFamily="18" charset="0"/>
                <a:cs typeface="Times New Roman" panose="02020603050405020304" pitchFamily="18" charset="0"/>
              </a:rPr>
              <a:t>Le coefficient de détermination r²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Ce coefficient est le carré du coefficient de corrélation. Il est généralement exprimé en pourcentage. </a:t>
            </a:r>
          </a:p>
          <a:p>
            <a:pPr marL="0" marR="0" algn="just">
              <a:lnSpc>
                <a:spcPct val="150000"/>
              </a:lnSpc>
              <a:spcBef>
                <a:spcPts val="0"/>
              </a:spcBef>
              <a:spcAft>
                <a:spcPts val="0"/>
              </a:spcAft>
            </a:pPr>
            <a:r>
              <a:rPr lang="fr-FR" sz="2400" dirty="0">
                <a:latin typeface="Times New Roman" panose="02020603050405020304" pitchFamily="18" charset="0"/>
                <a:cs typeface="Times New Roman" panose="02020603050405020304" pitchFamily="18" charset="0"/>
              </a:rPr>
              <a:t>Il traduit la qualité d'une régression en résumant la part de l'information totale prise en compte par le modèle de régression.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62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et partielle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1358B6B-40B2-4FEF-8675-AE9A486D103F}"/>
              </a:ext>
            </a:extLst>
          </p:cNvPr>
          <p:cNvSpPr txBox="1"/>
          <p:nvPr/>
        </p:nvSpPr>
        <p:spPr>
          <a:xfrm>
            <a:off x="323528" y="1412776"/>
            <a:ext cx="8712968" cy="4531818"/>
          </a:xfrm>
          <a:prstGeom prst="rect">
            <a:avLst/>
          </a:prstGeom>
          <a:noFill/>
        </p:spPr>
        <p:txBody>
          <a:bodyPr wrap="square" rtlCol="0">
            <a:spAutoFit/>
          </a:bodyPr>
          <a:lstStyle/>
          <a:p>
            <a:pPr marL="0" marR="0">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La corrélation multiple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Les coefficients de corrélation multiples expriment l'intensité de </a:t>
            </a:r>
            <a:r>
              <a:rPr lang="fr-FR" sz="2400" dirty="0">
                <a:latin typeface="TimesNewRomanPSMT"/>
                <a:ea typeface="Calibri" panose="020F0502020204030204" pitchFamily="34" charset="0"/>
                <a:cs typeface="TimesNewRomanPSMT"/>
              </a:rPr>
              <a:t>la liaison </a:t>
            </a:r>
            <a:r>
              <a:rPr lang="fr-FR" sz="2400" dirty="0">
                <a:effectLst/>
                <a:latin typeface="TimesNewRomanPSMT"/>
                <a:ea typeface="Calibri" panose="020F0502020204030204" pitchFamily="34" charset="0"/>
                <a:cs typeface="TimesNewRomanPSMT"/>
              </a:rPr>
              <a:t>entre la variable dépendante à expliquer et l'ensemble des variables explicatives.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Les corrélations partielles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Cette corrélation consid</a:t>
            </a:r>
            <a:r>
              <a:rPr lang="fr-FR" sz="2400" dirty="0">
                <a:latin typeface="TimesNewRomanPSMT"/>
                <a:ea typeface="Calibri" panose="020F0502020204030204" pitchFamily="34" charset="0"/>
                <a:cs typeface="TimesNewRomanPSMT"/>
              </a:rPr>
              <a:t>ère</a:t>
            </a:r>
            <a:r>
              <a:rPr lang="fr-FR" sz="2400" dirty="0">
                <a:effectLst/>
                <a:latin typeface="TimesNewRomanPSMT"/>
                <a:ea typeface="Calibri" panose="020F0502020204030204" pitchFamily="34" charset="0"/>
                <a:cs typeface="TimesNewRomanPSMT"/>
              </a:rPr>
              <a:t> l’association entre deux variables , en contrôlant l'influence d’une troisième variable.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fr-FR" sz="2400" dirty="0">
                <a:effectLst/>
                <a:latin typeface="TimesNewRomanPSMT"/>
                <a:ea typeface="Calibri" panose="020F0502020204030204" pitchFamily="34" charset="0"/>
                <a:cs typeface="TimesNewRomanPSMT"/>
              </a:rPr>
              <a:t>Par exemple, on peut rechercher la corrélation entre l’</a:t>
            </a:r>
            <a:r>
              <a:rPr lang="fr-FR" sz="2400" dirty="0">
                <a:latin typeface="TimesNewRomanPSMT"/>
                <a:ea typeface="Calibri" panose="020F0502020204030204" pitchFamily="34" charset="0"/>
                <a:cs typeface="TimesNewRomanPSMT"/>
              </a:rPr>
              <a:t>indice de masse corporelle </a:t>
            </a:r>
            <a:r>
              <a:rPr lang="fr-FR" sz="2400" dirty="0">
                <a:effectLst/>
                <a:latin typeface="TimesNewRomanPSMT"/>
                <a:ea typeface="Calibri" panose="020F0502020204030204" pitchFamily="34" charset="0"/>
                <a:cs typeface="TimesNewRomanPSMT"/>
              </a:rPr>
              <a:t>et l’habitude alimentaire pour une tranche d’âge donnée.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655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610F72B0-79CC-4301-965B-92C8F3B87465}"/>
              </a:ext>
            </a:extLst>
          </p:cNvPr>
          <p:cNvSpPr txBox="1"/>
          <p:nvPr/>
        </p:nvSpPr>
        <p:spPr>
          <a:xfrm>
            <a:off x="179512" y="1340768"/>
            <a:ext cx="8856984" cy="3160673"/>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Mann Whitney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un test non-paramétrique qui permet de tester les moyennes de deux échantillons indépendants.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L’exécution du test est fondée sur le classement des sujets dans un ordre croissant de l'ensemble des observations.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8983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610F72B0-79CC-4301-965B-92C8F3B87465}"/>
              </a:ext>
            </a:extLst>
          </p:cNvPr>
          <p:cNvSpPr txBox="1"/>
          <p:nvPr/>
        </p:nvSpPr>
        <p:spPr>
          <a:xfrm>
            <a:off x="143508" y="1340768"/>
            <a:ext cx="8856984" cy="3457870"/>
          </a:xfrm>
          <a:prstGeom prst="rect">
            <a:avLst/>
          </a:prstGeom>
          <a:noFill/>
        </p:spPr>
        <p:txBody>
          <a:bodyPr wrap="square" rtlCol="0">
            <a:spAutoFit/>
          </a:bodyPr>
          <a:lstStyle/>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Wilcoxon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aussi un test qui se base sur les rangs. Cependant, il permet de tester les moyennes de deux échantillons qui sont liés.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généralement utilisé pour des petits échantillons ou pour distributions qui ne suivent pas le théorème de Gauss.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9379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Kruskall</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Wallis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10F72B0-79CC-4301-965B-92C8F3B87465}"/>
              </a:ext>
            </a:extLst>
          </p:cNvPr>
          <p:cNvSpPr txBox="1"/>
          <p:nvPr/>
        </p:nvSpPr>
        <p:spPr>
          <a:xfrm>
            <a:off x="143508" y="1268760"/>
            <a:ext cx="8856984" cy="3457870"/>
          </a:xfrm>
          <a:prstGeom prst="rect">
            <a:avLst/>
          </a:prstGeom>
          <a:noFill/>
        </p:spPr>
        <p:txBody>
          <a:bodyPr wrap="square" rtlCol="0">
            <a:spAutoFit/>
          </a:bodyPr>
          <a:lstStyle/>
          <a:p>
            <a:pPr marL="0" marR="0" algn="just">
              <a:lnSpc>
                <a:spcPct val="115000"/>
              </a:lnSpc>
              <a:spcBef>
                <a:spcPts val="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NewRomanPSMT"/>
                <a:ea typeface="Calibri" panose="020F0502020204030204" pitchFamily="34" charset="0"/>
                <a:cs typeface="TimesNewRomanPSM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Le test de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Kruskall</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Wallis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 test est préféré à l'analyse de variance à un facteur lorsque les hypothèses de normalité des différents échantillons sont violés.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Il vise à tester l'égalité de plusieurs échantillons indépendantes. </a:t>
            </a:r>
          </a:p>
          <a:p>
            <a:pPr marL="0" marR="0" algn="just">
              <a:lnSpc>
                <a:spcPct val="150000"/>
              </a:lnSpc>
              <a:spcBef>
                <a:spcPts val="0"/>
              </a:spcBef>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C'est toujours un test qui est basé sur les rangs.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0487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Tests non paramétriques</a:t>
            </a:r>
          </a:p>
        </p:txBody>
      </p:sp>
      <p:sp>
        <p:nvSpPr>
          <p:cNvPr id="2" name="TextBox 1">
            <a:extLst>
              <a:ext uri="{FF2B5EF4-FFF2-40B4-BE49-F238E27FC236}">
                <a16:creationId xmlns:a16="http://schemas.microsoft.com/office/drawing/2014/main" id="{D787D529-9DAC-41EF-BCF4-44F134ACAAB4}"/>
              </a:ext>
            </a:extLst>
          </p:cNvPr>
          <p:cNvSpPr txBox="1"/>
          <p:nvPr/>
        </p:nvSpPr>
        <p:spPr>
          <a:xfrm>
            <a:off x="251520" y="1412776"/>
            <a:ext cx="8640960" cy="4465133"/>
          </a:xfrm>
          <a:prstGeom prst="rect">
            <a:avLst/>
          </a:prstGeom>
          <a:noFill/>
        </p:spPr>
        <p:txBody>
          <a:bodyPr wrap="square" rtlCol="0">
            <a:spAutoFit/>
          </a:bodyPr>
          <a:lstStyle/>
          <a:p>
            <a:pPr marL="0" marR="0">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du coefficient de corrélation de Spearman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un test non-paramétrique équivalent au le coefficient de corrélation de</a:t>
            </a:r>
            <a:r>
              <a:rPr lang="en-US" sz="2400" dirty="0">
                <a:latin typeface="Calibri" panose="020F0502020204030204" pitchFamily="34" charset="0"/>
                <a:ea typeface="Calibri" panose="020F0502020204030204" pitchFamily="34" charset="0"/>
                <a:cs typeface="Arial" panose="020B0604020202020204" pitchFamily="34" charset="0"/>
              </a:rPr>
              <a:t> </a:t>
            </a:r>
            <a:r>
              <a:rPr lang="fr-FR" sz="2400" dirty="0">
                <a:effectLst/>
                <a:latin typeface="TimesNewRomanPSMT"/>
                <a:ea typeface="Calibri" panose="020F0502020204030204" pitchFamily="34" charset="0"/>
                <a:cs typeface="TimesNewRomanPSMT"/>
              </a:rPr>
              <a:t>Pearson. Les coefficients de corrélation des rangs sont très utiles pour tester l'indépendance de deux variables non gaussiennes ou lorsque l'échantillon est réduit.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 test de corrélation des rangs de Kendall</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fr-FR" sz="2400" dirty="0">
                <a:effectLst/>
                <a:latin typeface="TimesNewRomanPSMT"/>
                <a:ea typeface="Calibri" panose="020F0502020204030204" pitchFamily="34" charset="0"/>
                <a:cs typeface="TimesNewRomanPSMT"/>
              </a:rPr>
              <a:t>C'est l'équivalent du test du coefficient de corrélation de Spearman mais pour des observations appariées.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2453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err="1"/>
              <a:t>Traitement</a:t>
            </a:r>
            <a:r>
              <a:rPr lang="en-US" dirty="0"/>
              <a:t> des variables </a:t>
            </a:r>
            <a:r>
              <a:rPr lang="en-US" dirty="0" err="1"/>
              <a:t>nominales</a:t>
            </a:r>
            <a:r>
              <a:rPr lang="en-US" dirty="0"/>
              <a:t> </a:t>
            </a:r>
          </a:p>
        </p:txBody>
      </p:sp>
      <p:pic>
        <p:nvPicPr>
          <p:cNvPr id="4" name="Picture 3">
            <a:extLst>
              <a:ext uri="{FF2B5EF4-FFF2-40B4-BE49-F238E27FC236}">
                <a16:creationId xmlns:a16="http://schemas.microsoft.com/office/drawing/2014/main" id="{215154B2-EEA7-416C-ACE1-5FB7C815C08F}"/>
              </a:ext>
            </a:extLst>
          </p:cNvPr>
          <p:cNvPicPr>
            <a:picLocks noChangeAspect="1"/>
          </p:cNvPicPr>
          <p:nvPr/>
        </p:nvPicPr>
        <p:blipFill>
          <a:blip r:embed="rId2"/>
          <a:stretch>
            <a:fillRect/>
          </a:stretch>
        </p:blipFill>
        <p:spPr>
          <a:xfrm>
            <a:off x="-878" y="1813098"/>
            <a:ext cx="8965365" cy="3231803"/>
          </a:xfrm>
          <a:prstGeom prst="rect">
            <a:avLst/>
          </a:prstGeom>
        </p:spPr>
      </p:pic>
    </p:spTree>
    <p:extLst>
      <p:ext uri="{BB962C8B-B14F-4D97-AF65-F5344CB8AC3E}">
        <p14:creationId xmlns:p14="http://schemas.microsoft.com/office/powerpoint/2010/main" val="424722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5" name="TextBox 4">
            <a:extLst>
              <a:ext uri="{FF2B5EF4-FFF2-40B4-BE49-F238E27FC236}">
                <a16:creationId xmlns:a16="http://schemas.microsoft.com/office/drawing/2014/main" id="{8915A776-C44E-468B-8D27-E017EFC74C74}"/>
              </a:ext>
            </a:extLst>
          </p:cNvPr>
          <p:cNvSpPr txBox="1"/>
          <p:nvPr/>
        </p:nvSpPr>
        <p:spPr>
          <a:xfrm>
            <a:off x="323528" y="1484784"/>
            <a:ext cx="8640960" cy="3349956"/>
          </a:xfrm>
          <a:prstGeom prst="rect">
            <a:avLst/>
          </a:prstGeom>
          <a:no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Les </a:t>
            </a:r>
            <a:r>
              <a:rPr lang="en-US" sz="2400" b="1" dirty="0" err="1">
                <a:latin typeface="Times New Roman" panose="02020603050405020304" pitchFamily="18" charset="0"/>
                <a:cs typeface="Times New Roman" panose="02020603050405020304" pitchFamily="18" charset="0"/>
              </a:rPr>
              <a:t>niveaux</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mesure</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Trois niveaux de propriétés empiriques des objets pour lesquelles les nombres peuvent servir de modèles. Chacune de ces distributions se caractérise, au niveau mathématique, par le type de transformation que l'on peut opérer sur l'ensemble de l'échelle sans en modifier la nature.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003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6" name="Picture 5">
            <a:extLst>
              <a:ext uri="{FF2B5EF4-FFF2-40B4-BE49-F238E27FC236}">
                <a16:creationId xmlns:a16="http://schemas.microsoft.com/office/drawing/2014/main" id="{E995F61D-5CD2-46BF-8361-B5DDD8B1F08A}"/>
              </a:ext>
            </a:extLst>
          </p:cNvPr>
          <p:cNvPicPr>
            <a:picLocks noChangeAspect="1"/>
          </p:cNvPicPr>
          <p:nvPr/>
        </p:nvPicPr>
        <p:blipFill>
          <a:blip r:embed="rId2"/>
          <a:stretch>
            <a:fillRect/>
          </a:stretch>
        </p:blipFill>
        <p:spPr>
          <a:xfrm>
            <a:off x="0" y="1412776"/>
            <a:ext cx="9144000" cy="3672407"/>
          </a:xfrm>
          <a:prstGeom prst="rect">
            <a:avLst/>
          </a:prstGeom>
        </p:spPr>
      </p:pic>
    </p:spTree>
    <p:extLst>
      <p:ext uri="{BB962C8B-B14F-4D97-AF65-F5344CB8AC3E}">
        <p14:creationId xmlns:p14="http://schemas.microsoft.com/office/powerpoint/2010/main" val="4123915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4" name="Picture 3">
            <a:extLst>
              <a:ext uri="{FF2B5EF4-FFF2-40B4-BE49-F238E27FC236}">
                <a16:creationId xmlns:a16="http://schemas.microsoft.com/office/drawing/2014/main" id="{C3FC93AD-6A0A-433E-B595-E8A109F77FF0}"/>
              </a:ext>
            </a:extLst>
          </p:cNvPr>
          <p:cNvPicPr>
            <a:picLocks noChangeAspect="1"/>
          </p:cNvPicPr>
          <p:nvPr/>
        </p:nvPicPr>
        <p:blipFill>
          <a:blip r:embed="rId2"/>
          <a:stretch>
            <a:fillRect/>
          </a:stretch>
        </p:blipFill>
        <p:spPr>
          <a:xfrm>
            <a:off x="107504" y="1772816"/>
            <a:ext cx="8928992" cy="2694409"/>
          </a:xfrm>
          <a:prstGeom prst="rect">
            <a:avLst/>
          </a:prstGeom>
        </p:spPr>
      </p:pic>
    </p:spTree>
    <p:extLst>
      <p:ext uri="{BB962C8B-B14F-4D97-AF65-F5344CB8AC3E}">
        <p14:creationId xmlns:p14="http://schemas.microsoft.com/office/powerpoint/2010/main" val="2207927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6" name="Picture 5">
            <a:extLst>
              <a:ext uri="{FF2B5EF4-FFF2-40B4-BE49-F238E27FC236}">
                <a16:creationId xmlns:a16="http://schemas.microsoft.com/office/drawing/2014/main" id="{DF37A1EF-9ECD-45F7-83B7-391BCC260950}"/>
              </a:ext>
            </a:extLst>
          </p:cNvPr>
          <p:cNvPicPr>
            <a:picLocks noChangeAspect="1"/>
          </p:cNvPicPr>
          <p:nvPr/>
        </p:nvPicPr>
        <p:blipFill>
          <a:blip r:embed="rId2"/>
          <a:stretch>
            <a:fillRect/>
          </a:stretch>
        </p:blipFill>
        <p:spPr>
          <a:xfrm>
            <a:off x="251520" y="3134105"/>
            <a:ext cx="8424936" cy="1355776"/>
          </a:xfrm>
          <a:prstGeom prst="rect">
            <a:avLst/>
          </a:prstGeom>
        </p:spPr>
      </p:pic>
      <p:sp>
        <p:nvSpPr>
          <p:cNvPr id="7" name="TextBox 6">
            <a:extLst>
              <a:ext uri="{FF2B5EF4-FFF2-40B4-BE49-F238E27FC236}">
                <a16:creationId xmlns:a16="http://schemas.microsoft.com/office/drawing/2014/main" id="{9353B464-33A5-4CFC-A66F-73ABD5FD0668}"/>
              </a:ext>
            </a:extLst>
          </p:cNvPr>
          <p:cNvSpPr txBox="1"/>
          <p:nvPr/>
        </p:nvSpPr>
        <p:spPr>
          <a:xfrm>
            <a:off x="323528" y="1484784"/>
            <a:ext cx="8424936" cy="1307537"/>
          </a:xfrm>
          <a:prstGeom prst="rect">
            <a:avLst/>
          </a:prstGeom>
          <a:noFill/>
        </p:spPr>
        <p:txBody>
          <a:bodyPr wrap="square" rtlCol="0">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Il faut </a:t>
            </a:r>
            <a:r>
              <a:rPr lang="en-US" sz="2800" b="1" dirty="0" err="1">
                <a:latin typeface="Times New Roman" panose="02020603050405020304" pitchFamily="18" charset="0"/>
                <a:cs typeface="Times New Roman" panose="02020603050405020304" pitchFamily="18" charset="0"/>
              </a:rPr>
              <a:t>calculer</a:t>
            </a:r>
            <a:r>
              <a:rPr lang="en-US" sz="2800" b="1" dirty="0">
                <a:latin typeface="Times New Roman" panose="02020603050405020304" pitchFamily="18" charset="0"/>
                <a:cs typeface="Times New Roman" panose="02020603050405020304" pitchFamily="18" charset="0"/>
              </a:rPr>
              <a:t> les </a:t>
            </a:r>
            <a:r>
              <a:rPr lang="en-US" sz="2800" b="1" dirty="0" err="1">
                <a:latin typeface="Times New Roman" panose="02020603050405020304" pitchFamily="18" charset="0"/>
                <a:cs typeface="Times New Roman" panose="02020603050405020304" pitchFamily="18" charset="0"/>
              </a:rPr>
              <a:t>effectifs</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théoriques</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chaque</a:t>
            </a:r>
            <a:r>
              <a:rPr lang="en-US" sz="2800" b="1" dirty="0">
                <a:latin typeface="Times New Roman" panose="02020603050405020304" pitchFamily="18" charset="0"/>
                <a:cs typeface="Times New Roman" panose="02020603050405020304" pitchFamily="18" charset="0"/>
              </a:rPr>
              <a:t> case : </a:t>
            </a:r>
          </a:p>
          <a:p>
            <a:pPr algn="ctr">
              <a:lnSpc>
                <a:spcPct val="150000"/>
              </a:lnSpc>
            </a:pPr>
            <a:r>
              <a:rPr lang="en-US" sz="2800" b="1" dirty="0">
                <a:latin typeface="Times New Roman" panose="02020603050405020304" pitchFamily="18" charset="0"/>
                <a:cs typeface="Times New Roman" panose="02020603050405020304" pitchFamily="18" charset="0"/>
              </a:rPr>
              <a:t>a’, b’, c’ et d’</a:t>
            </a:r>
          </a:p>
        </p:txBody>
      </p:sp>
    </p:spTree>
    <p:extLst>
      <p:ext uri="{BB962C8B-B14F-4D97-AF65-F5344CB8AC3E}">
        <p14:creationId xmlns:p14="http://schemas.microsoft.com/office/powerpoint/2010/main" val="639964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sp>
        <p:nvSpPr>
          <p:cNvPr id="4" name="TextBox 3">
            <a:extLst>
              <a:ext uri="{FF2B5EF4-FFF2-40B4-BE49-F238E27FC236}">
                <a16:creationId xmlns:a16="http://schemas.microsoft.com/office/drawing/2014/main" id="{98B2928F-5AB7-4959-9E62-2540D2BFA2E0}"/>
              </a:ext>
            </a:extLst>
          </p:cNvPr>
          <p:cNvSpPr txBox="1"/>
          <p:nvPr/>
        </p:nvSpPr>
        <p:spPr>
          <a:xfrm>
            <a:off x="611560" y="1484784"/>
            <a:ext cx="8280920" cy="1133965"/>
          </a:xfrm>
          <a:prstGeom prst="rect">
            <a:avLst/>
          </a:prstGeom>
          <a:noFill/>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On considère que les valeurs L1, L2, C1 et C2 sont le mêmes pour les deux effectifs observés et théoriques. </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D5DFB01-5EB9-4F8E-BFC4-76D7061E822A}"/>
              </a:ext>
            </a:extLst>
          </p:cNvPr>
          <p:cNvPicPr>
            <a:picLocks noChangeAspect="1"/>
          </p:cNvPicPr>
          <p:nvPr/>
        </p:nvPicPr>
        <p:blipFill>
          <a:blip r:embed="rId2"/>
          <a:stretch>
            <a:fillRect/>
          </a:stretch>
        </p:blipFill>
        <p:spPr>
          <a:xfrm>
            <a:off x="133350" y="2618749"/>
            <a:ext cx="8877300" cy="3061692"/>
          </a:xfrm>
          <a:prstGeom prst="rect">
            <a:avLst/>
          </a:prstGeom>
        </p:spPr>
      </p:pic>
    </p:spTree>
    <p:extLst>
      <p:ext uri="{BB962C8B-B14F-4D97-AF65-F5344CB8AC3E}">
        <p14:creationId xmlns:p14="http://schemas.microsoft.com/office/powerpoint/2010/main" val="3807705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Test de Khi2</a:t>
            </a:r>
          </a:p>
        </p:txBody>
      </p:sp>
      <p:pic>
        <p:nvPicPr>
          <p:cNvPr id="4" name="Picture 3">
            <a:extLst>
              <a:ext uri="{FF2B5EF4-FFF2-40B4-BE49-F238E27FC236}">
                <a16:creationId xmlns:a16="http://schemas.microsoft.com/office/drawing/2014/main" id="{BC63A3CC-E3A1-47A8-9701-B05A26B54BEB}"/>
              </a:ext>
            </a:extLst>
          </p:cNvPr>
          <p:cNvPicPr>
            <a:picLocks noChangeAspect="1"/>
          </p:cNvPicPr>
          <p:nvPr/>
        </p:nvPicPr>
        <p:blipFill>
          <a:blip r:embed="rId2"/>
          <a:stretch>
            <a:fillRect/>
          </a:stretch>
        </p:blipFill>
        <p:spPr>
          <a:xfrm>
            <a:off x="781050" y="2924944"/>
            <a:ext cx="7581900" cy="1679054"/>
          </a:xfrm>
          <a:prstGeom prst="rect">
            <a:avLst/>
          </a:prstGeom>
        </p:spPr>
      </p:pic>
      <p:sp>
        <p:nvSpPr>
          <p:cNvPr id="5" name="TextBox 4">
            <a:extLst>
              <a:ext uri="{FF2B5EF4-FFF2-40B4-BE49-F238E27FC236}">
                <a16:creationId xmlns:a16="http://schemas.microsoft.com/office/drawing/2014/main" id="{8A5D7B02-B3F3-44EB-8DDE-A9EF4098243F}"/>
              </a:ext>
            </a:extLst>
          </p:cNvPr>
          <p:cNvSpPr txBox="1"/>
          <p:nvPr/>
        </p:nvSpPr>
        <p:spPr>
          <a:xfrm>
            <a:off x="611560" y="1340768"/>
            <a:ext cx="8244408" cy="113396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Les </a:t>
            </a:r>
            <a:r>
              <a:rPr lang="en-US" sz="2400" dirty="0" err="1">
                <a:latin typeface="Times New Roman" panose="02020603050405020304" pitchFamily="18" charset="0"/>
                <a:cs typeface="Times New Roman" panose="02020603050405020304" pitchFamily="18" charset="0"/>
              </a:rPr>
              <a:t>calculs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réalisés</a:t>
            </a:r>
            <a:r>
              <a:rPr lang="en-US" sz="2400" dirty="0">
                <a:latin typeface="Times New Roman" panose="02020603050405020304" pitchFamily="18" charset="0"/>
                <a:cs typeface="Times New Roman" panose="02020603050405020304" pitchFamily="18" charset="0"/>
              </a:rPr>
              <a:t> dans </a:t>
            </a:r>
            <a:r>
              <a:rPr lang="en-US" sz="2400" dirty="0" err="1">
                <a:latin typeface="Times New Roman" panose="02020603050405020304" pitchFamily="18" charset="0"/>
                <a:cs typeface="Times New Roman" panose="02020603050405020304" pitchFamily="18" charset="0"/>
              </a:rPr>
              <a:t>l’exemple</a:t>
            </a:r>
            <a:r>
              <a:rPr lang="en-US" sz="2400" dirty="0">
                <a:latin typeface="Times New Roman" panose="02020603050405020304" pitchFamily="18" charset="0"/>
                <a:cs typeface="Times New Roman" panose="02020603050405020304" pitchFamily="18" charset="0"/>
              </a:rPr>
              <a:t>, nous </a:t>
            </a:r>
            <a:r>
              <a:rPr lang="en-US" sz="2400" dirty="0" err="1">
                <a:latin typeface="Times New Roman" panose="02020603050405020304" pitchFamily="18" charset="0"/>
                <a:cs typeface="Times New Roman" panose="02020603050405020304" pitchFamily="18" charset="0"/>
              </a:rPr>
              <a:t>donne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valeur</a:t>
            </a:r>
            <a:r>
              <a:rPr lang="en-US" sz="2400" dirty="0">
                <a:latin typeface="Times New Roman" panose="02020603050405020304" pitchFamily="18" charset="0"/>
                <a:cs typeface="Times New Roman" panose="02020603050405020304" pitchFamily="18" charset="0"/>
              </a:rPr>
              <a:t> de khi2 qui doit </a:t>
            </a:r>
            <a:r>
              <a:rPr lang="en-US" sz="2400" dirty="0" err="1">
                <a:latin typeface="Times New Roman" panose="02020603050405020304" pitchFamily="18" charset="0"/>
                <a:cs typeface="Times New Roman" panose="02020603050405020304" pitchFamily="18" charset="0"/>
              </a:rPr>
              <a:t>être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comparée</a:t>
            </a:r>
            <a:r>
              <a:rPr lang="en-US" sz="2400" dirty="0">
                <a:latin typeface="Times New Roman" panose="02020603050405020304" pitchFamily="18" charset="0"/>
                <a:cs typeface="Times New Roman" panose="02020603050405020304" pitchFamily="18" charset="0"/>
              </a:rPr>
              <a:t> à la </a:t>
            </a:r>
            <a:r>
              <a:rPr lang="en-US" sz="2400" dirty="0" err="1">
                <a:latin typeface="Times New Roman" panose="02020603050405020304" pitchFamily="18" charset="0"/>
                <a:cs typeface="Times New Roman" panose="02020603050405020304" pitchFamily="18" charset="0"/>
              </a:rPr>
              <a:t>valeur</a:t>
            </a:r>
            <a:r>
              <a:rPr lang="en-US" sz="2400" dirty="0">
                <a:latin typeface="Times New Roman" panose="02020603050405020304" pitchFamily="18" charset="0"/>
                <a:cs typeface="Times New Roman" panose="02020603050405020304" pitchFamily="18" charset="0"/>
              </a:rPr>
              <a:t> critique du tableau</a:t>
            </a:r>
          </a:p>
        </p:txBody>
      </p:sp>
    </p:spTree>
    <p:extLst>
      <p:ext uri="{BB962C8B-B14F-4D97-AF65-F5344CB8AC3E}">
        <p14:creationId xmlns:p14="http://schemas.microsoft.com/office/powerpoint/2010/main" val="2018840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7904-9C23-4638-BBC3-D128345ACACC}"/>
              </a:ext>
            </a:extLst>
          </p:cNvPr>
          <p:cNvSpPr>
            <a:spLocks noGrp="1"/>
          </p:cNvSpPr>
          <p:nvPr>
            <p:ph type="title"/>
          </p:nvPr>
        </p:nvSpPr>
        <p:spPr/>
        <p:txBody>
          <a:bodyPr/>
          <a:lstStyle/>
          <a:p>
            <a:r>
              <a:rPr lang="en-US" dirty="0"/>
              <a:t>Le test de Khi2 </a:t>
            </a:r>
            <a:r>
              <a:rPr lang="en-US" dirty="0" err="1"/>
              <a:t>globale</a:t>
            </a:r>
            <a:endParaRPr lang="en-US" dirty="0"/>
          </a:p>
        </p:txBody>
      </p:sp>
      <p:pic>
        <p:nvPicPr>
          <p:cNvPr id="4" name="Picture 3">
            <a:extLst>
              <a:ext uri="{FF2B5EF4-FFF2-40B4-BE49-F238E27FC236}">
                <a16:creationId xmlns:a16="http://schemas.microsoft.com/office/drawing/2014/main" id="{2C1C1578-F290-4F99-AEFA-61C5FAC2F8E3}"/>
              </a:ext>
            </a:extLst>
          </p:cNvPr>
          <p:cNvPicPr>
            <a:picLocks noChangeAspect="1"/>
          </p:cNvPicPr>
          <p:nvPr/>
        </p:nvPicPr>
        <p:blipFill>
          <a:blip r:embed="rId2"/>
          <a:stretch>
            <a:fillRect/>
          </a:stretch>
        </p:blipFill>
        <p:spPr>
          <a:xfrm>
            <a:off x="683568" y="1484784"/>
            <a:ext cx="7705725" cy="1381125"/>
          </a:xfrm>
          <a:prstGeom prst="rect">
            <a:avLst/>
          </a:prstGeom>
        </p:spPr>
      </p:pic>
      <p:sp>
        <p:nvSpPr>
          <p:cNvPr id="5" name="TextBox 4">
            <a:extLst>
              <a:ext uri="{FF2B5EF4-FFF2-40B4-BE49-F238E27FC236}">
                <a16:creationId xmlns:a16="http://schemas.microsoft.com/office/drawing/2014/main" id="{8D89CDAD-F1AE-4213-8C12-8F6F9DAA6AA2}"/>
              </a:ext>
            </a:extLst>
          </p:cNvPr>
          <p:cNvSpPr txBox="1"/>
          <p:nvPr/>
        </p:nvSpPr>
        <p:spPr>
          <a:xfrm>
            <a:off x="899592" y="3212976"/>
            <a:ext cx="7920880" cy="1687963"/>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rPr>
              <a:t>On </a:t>
            </a:r>
            <a:r>
              <a:rPr lang="en-US" sz="2400" dirty="0" err="1">
                <a:latin typeface="Times New Roman" panose="02020603050405020304" pitchFamily="18" charset="0"/>
                <a:cs typeface="Times New Roman" panose="02020603050405020304" pitchFamily="18" charset="0"/>
              </a:rPr>
              <a:t>divise</a:t>
            </a:r>
            <a:r>
              <a:rPr lang="en-US" sz="2400" dirty="0">
                <a:latin typeface="Times New Roman" panose="02020603050405020304" pitchFamily="18" charset="0"/>
                <a:cs typeface="Times New Roman" panose="02020603050405020304" pitchFamily="18" charset="0"/>
              </a:rPr>
              <a:t> les </a:t>
            </a:r>
            <a:r>
              <a:rPr lang="en-US" sz="2400" dirty="0" err="1">
                <a:latin typeface="Times New Roman" panose="02020603050405020304" pitchFamily="18" charset="0"/>
                <a:cs typeface="Times New Roman" panose="02020603050405020304" pitchFamily="18" charset="0"/>
              </a:rPr>
              <a:t>effectifs</a:t>
            </a:r>
            <a:r>
              <a:rPr lang="en-US" sz="2400" dirty="0">
                <a:latin typeface="Times New Roman" panose="02020603050405020304" pitchFamily="18" charset="0"/>
                <a:cs typeface="Times New Roman" panose="02020603050405020304" pitchFamily="18" charset="0"/>
              </a:rPr>
              <a:t> par le </a:t>
            </a:r>
            <a:r>
              <a:rPr lang="en-US" sz="2400" dirty="0" err="1">
                <a:latin typeface="Times New Roman" panose="02020603050405020304" pitchFamily="18" charset="0"/>
                <a:cs typeface="Times New Roman" panose="02020603050405020304" pitchFamily="18" charset="0"/>
              </a:rPr>
              <a:t>nombre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colonnes</a:t>
            </a:r>
            <a:r>
              <a:rPr lang="en-US" sz="2400" dirty="0">
                <a:latin typeface="Times New Roman" panose="02020603050405020304" pitchFamily="18" charset="0"/>
                <a:cs typeface="Times New Roman" panose="02020603050405020304" pitchFamily="18" charset="0"/>
              </a:rPr>
              <a:t> pour </a:t>
            </a:r>
            <a:r>
              <a:rPr lang="en-US" sz="2400" dirty="0" err="1">
                <a:latin typeface="Times New Roman" panose="02020603050405020304" pitchFamily="18" charset="0"/>
                <a:cs typeface="Times New Roman" panose="02020603050405020304" pitchFamily="18" charset="0"/>
              </a:rPr>
              <a:t>obtenir</a:t>
            </a:r>
            <a:r>
              <a:rPr lang="en-US" sz="2400" dirty="0">
                <a:latin typeface="Times New Roman" panose="02020603050405020304" pitchFamily="18" charset="0"/>
                <a:cs typeface="Times New Roman" panose="02020603050405020304" pitchFamily="18" charset="0"/>
              </a:rPr>
              <a:t> les </a:t>
            </a:r>
            <a:r>
              <a:rPr lang="en-US" sz="2400" dirty="0" err="1">
                <a:latin typeface="Times New Roman" panose="02020603050405020304" pitchFamily="18" charset="0"/>
                <a:cs typeface="Times New Roman" panose="02020603050405020304" pitchFamily="18" charset="0"/>
              </a:rPr>
              <a:t>effctifs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théoriques</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b="1" dirty="0">
                <a:highlight>
                  <a:srgbClr val="FFFF00"/>
                </a:highlight>
                <a:latin typeface="Times New Roman" panose="02020603050405020304" pitchFamily="18" charset="0"/>
                <a:cs typeface="Times New Roman" panose="02020603050405020304" pitchFamily="18" charset="0"/>
              </a:rPr>
              <a:t>DDL=</a:t>
            </a:r>
            <a:r>
              <a:rPr lang="en-US" sz="2400" b="1" dirty="0" err="1">
                <a:highlight>
                  <a:srgbClr val="FFFF00"/>
                </a:highlight>
                <a:latin typeface="Times New Roman" panose="02020603050405020304" pitchFamily="18" charset="0"/>
                <a:cs typeface="Times New Roman" panose="02020603050405020304" pitchFamily="18" charset="0"/>
              </a:rPr>
              <a:t>nombre</a:t>
            </a:r>
            <a:r>
              <a:rPr lang="en-US" sz="2400" b="1" dirty="0">
                <a:highlight>
                  <a:srgbClr val="FFFF00"/>
                </a:highlight>
                <a:latin typeface="Times New Roman" panose="02020603050405020304" pitchFamily="18" charset="0"/>
                <a:cs typeface="Times New Roman" panose="02020603050405020304" pitchFamily="18" charset="0"/>
              </a:rPr>
              <a:t> de colonne-1 </a:t>
            </a:r>
          </a:p>
        </p:txBody>
      </p:sp>
    </p:spTree>
    <p:extLst>
      <p:ext uri="{BB962C8B-B14F-4D97-AF65-F5344CB8AC3E}">
        <p14:creationId xmlns:p14="http://schemas.microsoft.com/office/powerpoint/2010/main" val="39495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15C6DB70-6581-4EC7-A953-5E22315C20B8}"/>
              </a:ext>
            </a:extLst>
          </p:cNvPr>
          <p:cNvSpPr txBox="1"/>
          <p:nvPr/>
        </p:nvSpPr>
        <p:spPr>
          <a:xfrm>
            <a:off x="539552" y="1412776"/>
            <a:ext cx="8208912" cy="4455835"/>
          </a:xfrm>
          <a:prstGeom prst="rect">
            <a:avLst/>
          </a:prstGeom>
          <a:noFill/>
        </p:spPr>
        <p:txBody>
          <a:bodyPr wrap="square" rtlCol="0">
            <a:spAutoFit/>
          </a:bodyPr>
          <a:lstStyle/>
          <a:p>
            <a:pPr algn="just">
              <a:lnSpc>
                <a:spcPct val="150000"/>
              </a:lnSpc>
            </a:pPr>
            <a:r>
              <a:rPr lang="fr-FR" sz="2400" b="1" dirty="0">
                <a:latin typeface="Times New Roman" panose="02020603050405020304" pitchFamily="18" charset="0"/>
                <a:cs typeface="Times New Roman" panose="02020603050405020304" pitchFamily="18" charset="0"/>
              </a:rPr>
              <a:t>Echelles d'intervalles </a:t>
            </a:r>
          </a:p>
          <a:p>
            <a:pPr algn="just">
              <a:lnSpc>
                <a:spcPct val="150000"/>
              </a:lnSpc>
            </a:pPr>
            <a:r>
              <a:rPr lang="fr-FR" sz="2400" dirty="0"/>
              <a:t>Les nombres peuvent servir à représenter les différences ou les distances entre les chiffres. On obtient des échelles de classement à intervalles égaux. Les opérations de détermination de l'égalité des intervalles et des différences sont possibles. </a:t>
            </a:r>
          </a:p>
          <a:p>
            <a:pPr algn="just">
              <a:lnSpc>
                <a:spcPct val="150000"/>
              </a:lnSpc>
            </a:pPr>
            <a:r>
              <a:rPr lang="fr-FR" sz="2400" dirty="0"/>
              <a:t>Les échelles d'intervalles supportent toute transformation affine de type y=</a:t>
            </a:r>
            <a:r>
              <a:rPr lang="fr-FR" sz="2400" dirty="0" err="1"/>
              <a:t>ax</a:t>
            </a:r>
            <a:r>
              <a:rPr lang="fr-FR" sz="2400" dirty="0"/>
              <a:t> + b.</a:t>
            </a:r>
            <a:endParaRPr lang="en-US" sz="2400" dirty="0"/>
          </a:p>
        </p:txBody>
      </p:sp>
    </p:spTree>
    <p:extLst>
      <p:ext uri="{BB962C8B-B14F-4D97-AF65-F5344CB8AC3E}">
        <p14:creationId xmlns:p14="http://schemas.microsoft.com/office/powerpoint/2010/main" val="91407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45DF8DBF-12FB-4B6D-AAC9-F0E516409A56}"/>
              </a:ext>
            </a:extLst>
          </p:cNvPr>
          <p:cNvSpPr txBox="1"/>
          <p:nvPr/>
        </p:nvSpPr>
        <p:spPr>
          <a:xfrm>
            <a:off x="539552" y="1412776"/>
            <a:ext cx="8280920" cy="4457952"/>
          </a:xfrm>
          <a:prstGeom prst="rect">
            <a:avLst/>
          </a:prstGeom>
          <a:noFill/>
        </p:spPr>
        <p:txBody>
          <a:bodyPr wrap="square" rtlCol="0">
            <a:spAutoFit/>
          </a:bodyPr>
          <a:lstStyle/>
          <a:p>
            <a:pPr>
              <a:lnSpc>
                <a:spcPct val="150000"/>
              </a:lnSpc>
            </a:pPr>
            <a:r>
              <a:rPr lang="fr-FR" sz="2400" b="1" dirty="0">
                <a:latin typeface="Times New Roman" panose="02020603050405020304" pitchFamily="18" charset="0"/>
                <a:cs typeface="Times New Roman" panose="02020603050405020304" pitchFamily="18" charset="0"/>
              </a:rPr>
              <a:t>Echelles ordinales </a:t>
            </a:r>
          </a:p>
          <a:p>
            <a:pPr>
              <a:lnSpc>
                <a:spcPct val="150000"/>
              </a:lnSpc>
            </a:pPr>
            <a:r>
              <a:rPr lang="fr-FR" sz="2400" dirty="0">
                <a:latin typeface="Times New Roman" panose="02020603050405020304" pitchFamily="18" charset="0"/>
                <a:cs typeface="Times New Roman" panose="02020603050405020304" pitchFamily="18" charset="0"/>
              </a:rPr>
              <a:t>Les séries numériques considèrent les objets selon leur classement ou rang. Les opérations de détermination du rang (inférieur à, supérieur à) sont réalisables. </a:t>
            </a:r>
          </a:p>
          <a:p>
            <a:pPr>
              <a:lnSpc>
                <a:spcPct val="150000"/>
              </a:lnSpc>
            </a:pPr>
            <a:r>
              <a:rPr lang="fr-FR" sz="2400" dirty="0">
                <a:latin typeface="Times New Roman" panose="02020603050405020304" pitchFamily="18" charset="0"/>
                <a:cs typeface="Times New Roman" panose="02020603050405020304" pitchFamily="18" charset="0"/>
              </a:rPr>
              <a:t>Les mesures ordinales soutiennent toute transformation monotone croissante. Ce type de fonction respecte l'ordre de données.</a:t>
            </a:r>
          </a:p>
          <a:p>
            <a:pPr>
              <a:lnSpc>
                <a:spcPct val="150000"/>
              </a:lnSpc>
            </a:pPr>
            <a:r>
              <a:rPr lang="fr-FR" sz="2400" dirty="0">
                <a:latin typeface="Times New Roman" panose="02020603050405020304" pitchFamily="18" charset="0"/>
                <a:cs typeface="Times New Roman" panose="02020603050405020304" pitchFamily="18" charset="0"/>
              </a:rPr>
              <a:t>On peut noter que les rangs statistiques sont déterminés de façon qui garantie la constance de la somme des rangs.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6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 première génération</a:t>
            </a:r>
          </a:p>
        </p:txBody>
      </p:sp>
      <p:sp>
        <p:nvSpPr>
          <p:cNvPr id="2" name="TextBox 1">
            <a:extLst>
              <a:ext uri="{FF2B5EF4-FFF2-40B4-BE49-F238E27FC236}">
                <a16:creationId xmlns:a16="http://schemas.microsoft.com/office/drawing/2014/main" id="{246504C1-DC15-4D6F-979F-0F50DC3C536F}"/>
              </a:ext>
            </a:extLst>
          </p:cNvPr>
          <p:cNvSpPr txBox="1"/>
          <p:nvPr/>
        </p:nvSpPr>
        <p:spPr>
          <a:xfrm>
            <a:off x="395536" y="1484784"/>
            <a:ext cx="8424936" cy="5011949"/>
          </a:xfrm>
          <a:prstGeom prst="rect">
            <a:avLst/>
          </a:prstGeom>
          <a:noFill/>
        </p:spPr>
        <p:txBody>
          <a:bodyPr wrap="square" rtlCol="0">
            <a:spAutoFit/>
          </a:bodyPr>
          <a:lstStyle/>
          <a:p>
            <a:pPr algn="just">
              <a:lnSpc>
                <a:spcPct val="150000"/>
              </a:lnSpc>
            </a:pPr>
            <a:r>
              <a:rPr lang="fr-FR" sz="2400" b="1" dirty="0">
                <a:latin typeface="Times New Roman" panose="02020603050405020304" pitchFamily="18" charset="0"/>
                <a:cs typeface="Times New Roman" panose="02020603050405020304" pitchFamily="18" charset="0"/>
              </a:rPr>
              <a:t>Echelles nominales </a:t>
            </a:r>
          </a:p>
          <a:p>
            <a:pPr algn="just">
              <a:lnSpc>
                <a:spcPct val="150000"/>
              </a:lnSpc>
            </a:pPr>
            <a:r>
              <a:rPr lang="fr-FR" sz="2400" dirty="0">
                <a:latin typeface="Times New Roman" panose="02020603050405020304" pitchFamily="18" charset="0"/>
                <a:cs typeface="Times New Roman" panose="02020603050405020304" pitchFamily="18" charset="0"/>
              </a:rPr>
              <a:t>Les nombres étiquettent des objets ou des classes d'objets. On ne peut pas classer ces objets. En exemple, les réponses oui/non et les couleurs appartiennent à cette famille.</a:t>
            </a:r>
          </a:p>
          <a:p>
            <a:pPr algn="just">
              <a:lnSpc>
                <a:spcPct val="150000"/>
              </a:lnSpc>
            </a:pPr>
            <a:r>
              <a:rPr lang="fr-FR" sz="2400" dirty="0">
                <a:latin typeface="Times New Roman" panose="02020603050405020304" pitchFamily="18" charset="0"/>
                <a:cs typeface="Times New Roman" panose="02020603050405020304" pitchFamily="18" charset="0"/>
              </a:rPr>
              <a:t>Les seules opérations empiriques possibles sont les relations d'égalité et d'inégalité entre les objets. </a:t>
            </a:r>
          </a:p>
          <a:p>
            <a:pPr algn="just">
              <a:lnSpc>
                <a:spcPct val="150000"/>
              </a:lnSpc>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Les </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variables </a:t>
            </a:r>
            <a:r>
              <a:rPr kumimoji="0" lang="en-US" altLang="en-US" sz="2400" b="1" i="0" u="none" strike="noStrike" cap="none" normalizeH="0" baseline="0" dirty="0" err="1">
                <a:ln>
                  <a:noFill/>
                </a:ln>
                <a:effectLst/>
                <a:latin typeface="Times New Roman" panose="02020603050405020304" pitchFamily="18" charset="0"/>
                <a:cs typeface="Times New Roman" panose="02020603050405020304" pitchFamily="18" charset="0"/>
              </a:rPr>
              <a:t>nominales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(V.N)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sont</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de type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qualitatives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(genre, </a:t>
            </a:r>
            <a:r>
              <a:rPr kumimoji="0" lang="en-US" altLang="en-US" sz="2400" b="0" i="0" u="none" strike="noStrike" cap="none" normalizeH="0" baseline="0" dirty="0" err="1">
                <a:ln>
                  <a:noFill/>
                </a:ln>
                <a:effectLst/>
                <a:latin typeface="Times New Roman" panose="02020603050405020304" pitchFamily="18" charset="0"/>
                <a:cs typeface="Times New Roman" panose="02020603050405020304" pitchFamily="18" charset="0"/>
              </a:rPr>
              <a:t>réponses</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t>
            </a:r>
          </a:p>
          <a:p>
            <a:pPr algn="just">
              <a:lnSpc>
                <a:spcPct val="150000"/>
              </a:lnSpc>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44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descriptives</a:t>
            </a:r>
          </a:p>
        </p:txBody>
      </p:sp>
      <p:sp>
        <p:nvSpPr>
          <p:cNvPr id="2" name="TextBox 1">
            <a:extLst>
              <a:ext uri="{FF2B5EF4-FFF2-40B4-BE49-F238E27FC236}">
                <a16:creationId xmlns:a16="http://schemas.microsoft.com/office/drawing/2014/main" id="{728CAF49-3700-4475-A1CC-FA5DFE21A434}"/>
              </a:ext>
            </a:extLst>
          </p:cNvPr>
          <p:cNvSpPr txBox="1"/>
          <p:nvPr/>
        </p:nvSpPr>
        <p:spPr>
          <a:xfrm>
            <a:off x="251520" y="1412776"/>
            <a:ext cx="8568952" cy="3693319"/>
          </a:xfrm>
          <a:prstGeom prst="rect">
            <a:avLst/>
          </a:prstGeom>
          <a:noFill/>
        </p:spPr>
        <p:txBody>
          <a:bodyPr wrap="square" rtlCol="0">
            <a:spAutoFit/>
          </a:bodyPr>
          <a:lstStyle/>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statistiques descriptives sont une série de coefficients descriptifs qui présentent un ensemble de données, ils  peuvent être une représentation de la population complète ou un échantillon extrait  de la population. </a:t>
            </a:r>
          </a:p>
          <a:p>
            <a:pPr>
              <a:lnSpc>
                <a:spcPct val="150000"/>
              </a:lnSpc>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mesures de tendance centrale et les mesures de dispersion sont les deux types de statistiques descriptives. </a:t>
            </a:r>
          </a:p>
          <a:p>
            <a:endParaRPr lang="en-US" dirty="0"/>
          </a:p>
        </p:txBody>
      </p:sp>
    </p:spTree>
    <p:extLst>
      <p:ext uri="{BB962C8B-B14F-4D97-AF65-F5344CB8AC3E}">
        <p14:creationId xmlns:p14="http://schemas.microsoft.com/office/powerpoint/2010/main" val="1342783575"/>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7628</TotalTime>
  <Words>2365</Words>
  <Application>Microsoft Office PowerPoint</Application>
  <PresentationFormat>On-screen Show (4:3)</PresentationFormat>
  <Paragraphs>220</Paragraphs>
  <Slides>55</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4" baseType="lpstr">
      <vt:lpstr>Arial</vt:lpstr>
      <vt:lpstr>Assimilation</vt:lpstr>
      <vt:lpstr>Calibri</vt:lpstr>
      <vt:lpstr>Times New Roman</vt:lpstr>
      <vt:lpstr>TimesNewRomanPSMT</vt:lpstr>
      <vt:lpstr>Wingdings</vt:lpstr>
      <vt:lpstr>Modèle par défaut</vt:lpstr>
      <vt:lpstr>Équation</vt:lpstr>
      <vt:lpstr>Equation</vt:lpstr>
      <vt:lpstr>PowerPoint Presentation</vt:lpstr>
      <vt:lpstr>Introduction </vt:lpstr>
      <vt:lpstr>Introduction </vt:lpstr>
      <vt:lpstr>Introduction </vt:lpstr>
      <vt:lpstr>Statistiques de première génération</vt:lpstr>
      <vt:lpstr>Statistiques de première génération</vt:lpstr>
      <vt:lpstr>Statistiques de première génération</vt:lpstr>
      <vt:lpstr>Statistiques de première génération</vt:lpstr>
      <vt:lpstr>Statistiques descriptives</vt:lpstr>
      <vt:lpstr>Statistiques descriptives</vt:lpstr>
      <vt:lpstr>Statistiques descriptives </vt:lpstr>
      <vt:lpstr>Statistiques descriptives </vt:lpstr>
      <vt:lpstr>Statistiques descriptives </vt:lpstr>
      <vt:lpstr>Statistiques descriptives </vt:lpstr>
      <vt:lpstr>Statistiques descriptives </vt:lpstr>
      <vt:lpstr>Statistiques descriptives </vt:lpstr>
      <vt:lpstr>Statistiques descriptives </vt:lpstr>
      <vt:lpstr>La médiane </vt:lpstr>
      <vt:lpstr>Statistiques descriptives </vt:lpstr>
      <vt:lpstr> Ecart inter quartiles </vt:lpstr>
      <vt:lpstr>Statistiques descriptives </vt:lpstr>
      <vt:lpstr>Statistiques descriptives </vt:lpstr>
      <vt:lpstr>Statistiques de première génération</vt:lpstr>
      <vt:lpstr>Statistiques inférentielles</vt:lpstr>
      <vt:lpstr>Statistiques inférentielles</vt:lpstr>
      <vt:lpstr>Statistiques inférentielles</vt:lpstr>
      <vt:lpstr>Statistiques inférentielles</vt:lpstr>
      <vt:lpstr>Statistiques inférentielles</vt:lpstr>
      <vt:lpstr>Tests paramétriques</vt:lpstr>
      <vt:lpstr>Tests t de Student</vt:lpstr>
      <vt:lpstr>Le test-t de Student pour échantillon unique</vt:lpstr>
      <vt:lpstr>Le test-t de Student pour deux groupes  indépendants</vt:lpstr>
      <vt:lpstr>Le test-t de Student pour deux groupes  indépendants</vt:lpstr>
      <vt:lpstr>Exemple </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L'analyse de variance à un facteur</vt:lpstr>
      <vt:lpstr>Tests paramétriques</vt:lpstr>
      <vt:lpstr>La corrélation multiple et partielle</vt:lpstr>
      <vt:lpstr>Tests non paramétriques</vt:lpstr>
      <vt:lpstr>Tests non paramétriques</vt:lpstr>
      <vt:lpstr>Le test de Kruskall Wallis</vt:lpstr>
      <vt:lpstr>Tests non paramétriques</vt:lpstr>
      <vt:lpstr>Traitement des variables nominales </vt:lpstr>
      <vt:lpstr>Test de Khi2</vt:lpstr>
      <vt:lpstr>Test de Khi2</vt:lpstr>
      <vt:lpstr>Test de Khi2</vt:lpstr>
      <vt:lpstr>Test de Khi2</vt:lpstr>
      <vt:lpstr>Test de Khi2</vt:lpstr>
      <vt:lpstr>Le test de Khi2 globale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 Olivier</dc:creator>
  <cp:lastModifiedBy>Noomen Gualmemi</cp:lastModifiedBy>
  <cp:revision>292</cp:revision>
  <dcterms:created xsi:type="dcterms:W3CDTF">2006-10-17T07:07:57Z</dcterms:created>
  <dcterms:modified xsi:type="dcterms:W3CDTF">2022-01-29T20:16:25Z</dcterms:modified>
</cp:coreProperties>
</file>