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435" r:id="rId2"/>
    <p:sldId id="666" r:id="rId3"/>
    <p:sldId id="474" r:id="rId4"/>
    <p:sldId id="458" r:id="rId5"/>
    <p:sldId id="539" r:id="rId6"/>
    <p:sldId id="542" r:id="rId7"/>
    <p:sldId id="541" r:id="rId8"/>
    <p:sldId id="529" r:id="rId9"/>
    <p:sldId id="524" r:id="rId10"/>
    <p:sldId id="523" r:id="rId11"/>
    <p:sldId id="572" r:id="rId12"/>
    <p:sldId id="521" r:id="rId13"/>
    <p:sldId id="491" r:id="rId14"/>
    <p:sldId id="503" r:id="rId15"/>
    <p:sldId id="504" r:id="rId16"/>
    <p:sldId id="490" r:id="rId17"/>
    <p:sldId id="614" r:id="rId18"/>
    <p:sldId id="615" r:id="rId19"/>
    <p:sldId id="533" r:id="rId20"/>
    <p:sldId id="544" r:id="rId21"/>
    <p:sldId id="547" r:id="rId22"/>
    <p:sldId id="616" r:id="rId23"/>
    <p:sldId id="549" r:id="rId24"/>
    <p:sldId id="548" r:id="rId25"/>
    <p:sldId id="556" r:id="rId26"/>
    <p:sldId id="557" r:id="rId27"/>
    <p:sldId id="558" r:id="rId28"/>
    <p:sldId id="520" r:id="rId29"/>
    <p:sldId id="552" r:id="rId30"/>
    <p:sldId id="551" r:id="rId31"/>
    <p:sldId id="600" r:id="rId32"/>
    <p:sldId id="553" r:id="rId33"/>
    <p:sldId id="573" r:id="rId34"/>
    <p:sldId id="519" r:id="rId35"/>
    <p:sldId id="559" r:id="rId36"/>
    <p:sldId id="560" r:id="rId37"/>
    <p:sldId id="561" r:id="rId38"/>
    <p:sldId id="574" r:id="rId39"/>
    <p:sldId id="575" r:id="rId40"/>
    <p:sldId id="576" r:id="rId41"/>
    <p:sldId id="577" r:id="rId42"/>
    <p:sldId id="578" r:id="rId43"/>
    <p:sldId id="579" r:id="rId44"/>
    <p:sldId id="582" r:id="rId45"/>
    <p:sldId id="584" r:id="rId46"/>
    <p:sldId id="581" r:id="rId47"/>
    <p:sldId id="585" r:id="rId48"/>
    <p:sldId id="580" r:id="rId49"/>
    <p:sldId id="583" r:id="rId50"/>
    <p:sldId id="586" r:id="rId51"/>
    <p:sldId id="588" r:id="rId52"/>
    <p:sldId id="589" r:id="rId53"/>
    <p:sldId id="591" r:id="rId54"/>
    <p:sldId id="590" r:id="rId55"/>
    <p:sldId id="592" r:id="rId56"/>
    <p:sldId id="594" r:id="rId57"/>
    <p:sldId id="593" r:id="rId58"/>
    <p:sldId id="587" r:id="rId59"/>
    <p:sldId id="595" r:id="rId60"/>
    <p:sldId id="598" r:id="rId61"/>
    <p:sldId id="597" r:id="rId62"/>
    <p:sldId id="596" r:id="rId63"/>
    <p:sldId id="516" r:id="rId64"/>
    <p:sldId id="534" r:id="rId65"/>
    <p:sldId id="517" r:id="rId66"/>
    <p:sldId id="562" r:id="rId67"/>
    <p:sldId id="564" r:id="rId68"/>
    <p:sldId id="563" r:id="rId69"/>
    <p:sldId id="507" r:id="rId70"/>
    <p:sldId id="565" r:id="rId71"/>
    <p:sldId id="567" r:id="rId72"/>
    <p:sldId id="566" r:id="rId73"/>
    <p:sldId id="569" r:id="rId74"/>
    <p:sldId id="514" r:id="rId75"/>
    <p:sldId id="568" r:id="rId76"/>
    <p:sldId id="512" r:id="rId77"/>
    <p:sldId id="515" r:id="rId78"/>
    <p:sldId id="570" r:id="rId79"/>
    <p:sldId id="571" r:id="rId80"/>
    <p:sldId id="509" r:id="rId81"/>
    <p:sldId id="513" r:id="rId82"/>
    <p:sldId id="510" r:id="rId83"/>
    <p:sldId id="613" r:id="rId84"/>
    <p:sldId id="610" r:id="rId85"/>
    <p:sldId id="609" r:id="rId86"/>
    <p:sldId id="466" r:id="rId87"/>
    <p:sldId id="608" r:id="rId88"/>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FDEDF"/>
    <a:srgbClr val="006600"/>
    <a:srgbClr val="BBEDE3"/>
    <a:srgbClr val="339966"/>
    <a:srgbClr val="FF0066"/>
    <a:srgbClr val="FF6600"/>
    <a:srgbClr val="FEF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38" autoAdjust="0"/>
  </p:normalViewPr>
  <p:slideViewPr>
    <p:cSldViewPr>
      <p:cViewPr varScale="1">
        <p:scale>
          <a:sx n="111" d="100"/>
          <a:sy n="111" d="100"/>
        </p:scale>
        <p:origin x="1650" y="96"/>
      </p:cViewPr>
      <p:guideLst>
        <p:guide orient="horz" pos="2160"/>
        <p:guide pos="2880"/>
      </p:guideLst>
    </p:cSldViewPr>
  </p:slideViewPr>
  <p:outlineViewPr>
    <p:cViewPr>
      <p:scale>
        <a:sx n="33" d="100"/>
        <a:sy n="33" d="100"/>
      </p:scale>
      <p:origin x="0" y="24072"/>
    </p:cViewPr>
  </p:outlineViewPr>
  <p:notesTextViewPr>
    <p:cViewPr>
      <p:scale>
        <a:sx n="100" d="100"/>
        <a:sy n="100" d="100"/>
      </p:scale>
      <p:origin x="0" y="0"/>
    </p:cViewPr>
  </p:notesTextViewPr>
  <p:sorterViewPr>
    <p:cViewPr>
      <p:scale>
        <a:sx n="75" d="100"/>
        <a:sy n="75" d="100"/>
      </p:scale>
      <p:origin x="0" y="7866"/>
    </p:cViewPr>
  </p:sorterViewPr>
  <p:notesViewPr>
    <p:cSldViewPr>
      <p:cViewPr varScale="1">
        <p:scale>
          <a:sx n="61" d="100"/>
          <a:sy n="61" d="100"/>
        </p:scale>
        <p:origin x="-1698"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1228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1228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1228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63C0449-15DB-46CD-92A1-A8DDF05668E7}" type="slidenum">
              <a:rPr lang="fr-FR"/>
              <a:pPr/>
              <a:t>‹#›</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614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14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614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6F45340-604D-4514-8D7D-AF132FADC155}" type="slidenum">
              <a:rPr lang="fr-FR"/>
              <a:pPr/>
              <a:t>‹#›</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88376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3841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82131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555203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81167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884884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98464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28138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196666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50118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4205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73545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84948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892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3590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59440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836199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614644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5923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0586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884562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4246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43197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137352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087533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77171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594489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13756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633194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65577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7809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183169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39411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95152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955865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22333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61697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89709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232655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90256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7825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4960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60189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95490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66526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89506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80123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943728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87546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671004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088986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9804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756035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633852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65665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5371037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5389419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399141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597584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8522553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5804870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618416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91343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399941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972167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2896188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6921094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095651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151429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311958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323768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727165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65296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74553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03934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453051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2988245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611670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708138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08031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575114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8621419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18241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1354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12616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0" y="0"/>
            <a:ext cx="6705600" cy="61261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lstStyle/>
          <a:p>
            <a:r>
              <a:rPr lang="fr-FR"/>
              <a:t>Cliquez pour modifier le style du titre</a:t>
            </a:r>
          </a:p>
        </p:txBody>
      </p:sp>
      <p:sp>
        <p:nvSpPr>
          <p:cNvPr id="3" name="Espace réservé du graphique SmartArt 2"/>
          <p:cNvSpPr>
            <a:spLocks noGrp="1"/>
          </p:cNvSpPr>
          <p:nvPr>
            <p:ph type="dgm" idx="1"/>
          </p:nvPr>
        </p:nvSpPr>
        <p:spPr>
          <a:xfrm>
            <a:off x="457200" y="1600200"/>
            <a:ext cx="8229600" cy="4525963"/>
          </a:xfrm>
        </p:spPr>
        <p:txBody>
          <a:bodyPr/>
          <a:lstStyle/>
          <a:p>
            <a:endParaRPr lang="fr-FR"/>
          </a:p>
        </p:txBody>
      </p:sp>
      <p:sp>
        <p:nvSpPr>
          <p:cNvPr id="4" name="Espace réservé de la date 3"/>
          <p:cNvSpPr>
            <a:spLocks noGrp="1"/>
          </p:cNvSpPr>
          <p:nvPr>
            <p:ph type="dt" sz="half" idx="10"/>
          </p:nvPr>
        </p:nvSpPr>
        <p:spPr>
          <a:xfrm>
            <a:off x="457200" y="6245225"/>
            <a:ext cx="2133600" cy="476250"/>
          </a:xfr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US"/>
          </a:p>
        </p:txBody>
      </p:sp>
      <p:sp>
        <p:nvSpPr>
          <p:cNvPr id="1035" name="Text Box 11"/>
          <p:cNvSpPr txBox="1">
            <a:spLocks noChangeArrowheads="1"/>
          </p:cNvSpPr>
          <p:nvPr userDrawn="1"/>
        </p:nvSpPr>
        <p:spPr bwMode="auto">
          <a:xfrm>
            <a:off x="1066800" y="457200"/>
            <a:ext cx="7416800" cy="274638"/>
          </a:xfrm>
          <a:prstGeom prst="rect">
            <a:avLst/>
          </a:prstGeom>
          <a:noFill/>
          <a:ln w="9525">
            <a:noFill/>
            <a:miter lim="800000"/>
            <a:headEnd/>
            <a:tailEnd/>
          </a:ln>
          <a:effectLst/>
        </p:spPr>
        <p:txBody>
          <a:bodyPr>
            <a:spAutoFit/>
          </a:bodyPr>
          <a:lstStyle/>
          <a:p>
            <a:pPr>
              <a:spcBef>
                <a:spcPct val="50000"/>
              </a:spcBef>
            </a:pPr>
            <a:endParaRPr lang="en-US" sz="1200" b="1" i="1">
              <a:solidFill>
                <a:schemeClr val="accent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p:titleStyle>
    <p:bodyStyle>
      <a:lvl1pPr marL="342900" indent="-342900" algn="l" rtl="0" fontAlgn="base">
        <a:lnSpc>
          <a:spcPct val="120000"/>
        </a:lnSpc>
        <a:spcBef>
          <a:spcPct val="20000"/>
        </a:spcBef>
        <a:spcAft>
          <a:spcPct val="20000"/>
        </a:spcAft>
        <a:buChar char="•"/>
        <a:defRPr sz="2400" b="1">
          <a:solidFill>
            <a:schemeClr val="accent2"/>
          </a:solidFill>
          <a:latin typeface="+mn-lt"/>
          <a:ea typeface="+mn-ea"/>
          <a:cs typeface="+mn-cs"/>
        </a:defRPr>
      </a:lvl1pPr>
      <a:lvl2pPr marL="742950" indent="-285750" algn="l" rtl="0" fontAlgn="base">
        <a:lnSpc>
          <a:spcPct val="120000"/>
        </a:lnSpc>
        <a:spcBef>
          <a:spcPct val="20000"/>
        </a:spcBef>
        <a:spcAft>
          <a:spcPct val="20000"/>
        </a:spcAft>
        <a:buChar char="–"/>
        <a:defRPr sz="2400">
          <a:solidFill>
            <a:schemeClr val="accent2"/>
          </a:solidFill>
          <a:latin typeface="+mn-lt"/>
        </a:defRPr>
      </a:lvl2pPr>
      <a:lvl3pPr marL="1143000" indent="-228600" algn="l" rtl="0" fontAlgn="base">
        <a:lnSpc>
          <a:spcPct val="120000"/>
        </a:lnSpc>
        <a:spcBef>
          <a:spcPct val="20000"/>
        </a:spcBef>
        <a:spcAft>
          <a:spcPct val="20000"/>
        </a:spcAft>
        <a:buChar char="•"/>
        <a:defRPr sz="2400">
          <a:solidFill>
            <a:schemeClr val="accent2"/>
          </a:solidFill>
          <a:latin typeface="+mn-lt"/>
        </a:defRPr>
      </a:lvl3pPr>
      <a:lvl4pPr marL="1600200" indent="-228600" algn="l" rtl="0" fontAlgn="base">
        <a:lnSpc>
          <a:spcPct val="120000"/>
        </a:lnSpc>
        <a:spcBef>
          <a:spcPct val="20000"/>
        </a:spcBef>
        <a:spcAft>
          <a:spcPct val="20000"/>
        </a:spcAft>
        <a:buChar char="–"/>
        <a:defRPr sz="2400">
          <a:solidFill>
            <a:schemeClr val="accent2"/>
          </a:solidFill>
          <a:latin typeface="+mn-lt"/>
        </a:defRPr>
      </a:lvl4pPr>
      <a:lvl5pPr marL="2057400" indent="-228600" algn="l" rtl="0" fontAlgn="base">
        <a:lnSpc>
          <a:spcPct val="120000"/>
        </a:lnSpc>
        <a:spcBef>
          <a:spcPct val="20000"/>
        </a:spcBef>
        <a:spcAft>
          <a:spcPct val="20000"/>
        </a:spcAft>
        <a:buChar char="»"/>
        <a:defRPr sz="2400">
          <a:solidFill>
            <a:schemeClr val="accent2"/>
          </a:solidFill>
          <a:latin typeface="+mn-lt"/>
        </a:defRPr>
      </a:lvl5pPr>
      <a:lvl6pPr marL="2514600" indent="-228600" algn="l" rtl="0" fontAlgn="base">
        <a:lnSpc>
          <a:spcPct val="120000"/>
        </a:lnSpc>
        <a:spcBef>
          <a:spcPct val="20000"/>
        </a:spcBef>
        <a:spcAft>
          <a:spcPct val="20000"/>
        </a:spcAft>
        <a:buChar char="»"/>
        <a:defRPr sz="2400">
          <a:solidFill>
            <a:schemeClr val="accent2"/>
          </a:solidFill>
          <a:latin typeface="+mn-lt"/>
        </a:defRPr>
      </a:lvl6pPr>
      <a:lvl7pPr marL="2971800" indent="-228600" algn="l" rtl="0" fontAlgn="base">
        <a:lnSpc>
          <a:spcPct val="120000"/>
        </a:lnSpc>
        <a:spcBef>
          <a:spcPct val="20000"/>
        </a:spcBef>
        <a:spcAft>
          <a:spcPct val="20000"/>
        </a:spcAft>
        <a:buChar char="»"/>
        <a:defRPr sz="2400">
          <a:solidFill>
            <a:schemeClr val="accent2"/>
          </a:solidFill>
          <a:latin typeface="+mn-lt"/>
        </a:defRPr>
      </a:lvl7pPr>
      <a:lvl8pPr marL="3429000" indent="-228600" algn="l" rtl="0" fontAlgn="base">
        <a:lnSpc>
          <a:spcPct val="120000"/>
        </a:lnSpc>
        <a:spcBef>
          <a:spcPct val="20000"/>
        </a:spcBef>
        <a:spcAft>
          <a:spcPct val="20000"/>
        </a:spcAft>
        <a:buChar char="»"/>
        <a:defRPr sz="2400">
          <a:solidFill>
            <a:schemeClr val="accent2"/>
          </a:solidFill>
          <a:latin typeface="+mn-lt"/>
        </a:defRPr>
      </a:lvl8pPr>
      <a:lvl9pPr marL="3886200" indent="-228600" algn="l" rtl="0" fontAlgn="base">
        <a:lnSpc>
          <a:spcPct val="120000"/>
        </a:lnSpc>
        <a:spcBef>
          <a:spcPct val="20000"/>
        </a:spcBef>
        <a:spcAft>
          <a:spcPct val="20000"/>
        </a:spcAft>
        <a:buChar char="»"/>
        <a:defRPr sz="2400">
          <a:solidFill>
            <a:schemeClr val="accent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62.gif"/></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079612" y="3068960"/>
            <a:ext cx="6696744" cy="1843582"/>
          </a:xfrm>
          <a:prstGeom prst="rect">
            <a:avLst/>
          </a:prstGeom>
          <a:noFill/>
        </p:spPr>
        <p:txBody>
          <a:bodyPr wrap="square" rtlCol="0">
            <a:spAutoFit/>
          </a:bodyPr>
          <a:lstStyle/>
          <a:p>
            <a:pPr algn="ctr">
              <a:lnSpc>
                <a:spcPct val="150000"/>
              </a:lnSpc>
            </a:pPr>
            <a:r>
              <a:rPr lang="fr-FR" sz="4000" b="1" dirty="0">
                <a:latin typeface="Assimilation" pitchFamily="2" charset="0"/>
              </a:rPr>
              <a:t>Cours analyses de données quantitatives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C72E3702-07F2-4B41-94DA-51AA9BD201C8}"/>
              </a:ext>
            </a:extLst>
          </p:cNvPr>
          <p:cNvPicPr>
            <a:picLocks noChangeAspect="1"/>
          </p:cNvPicPr>
          <p:nvPr/>
        </p:nvPicPr>
        <p:blipFill>
          <a:blip r:embed="rId3"/>
          <a:stretch>
            <a:fillRect/>
          </a:stretch>
        </p:blipFill>
        <p:spPr>
          <a:xfrm>
            <a:off x="269776" y="980728"/>
            <a:ext cx="8604448" cy="5688632"/>
          </a:xfrm>
          <a:prstGeom prst="rect">
            <a:avLst/>
          </a:prstGeom>
        </p:spPr>
      </p:pic>
    </p:spTree>
    <p:extLst>
      <p:ext uri="{BB962C8B-B14F-4D97-AF65-F5344CB8AC3E}">
        <p14:creationId xmlns:p14="http://schemas.microsoft.com/office/powerpoint/2010/main" val="2806904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4" name="Picture 3">
            <a:extLst>
              <a:ext uri="{FF2B5EF4-FFF2-40B4-BE49-F238E27FC236}">
                <a16:creationId xmlns:a16="http://schemas.microsoft.com/office/drawing/2014/main" id="{5C4283F7-41DB-419C-93E0-2A29C6F829FC}"/>
              </a:ext>
            </a:extLst>
          </p:cNvPr>
          <p:cNvPicPr>
            <a:picLocks noChangeAspect="1"/>
          </p:cNvPicPr>
          <p:nvPr/>
        </p:nvPicPr>
        <p:blipFill>
          <a:blip r:embed="rId3"/>
          <a:stretch>
            <a:fillRect/>
          </a:stretch>
        </p:blipFill>
        <p:spPr>
          <a:xfrm>
            <a:off x="0" y="1730914"/>
            <a:ext cx="9144000" cy="4362382"/>
          </a:xfrm>
          <a:prstGeom prst="rect">
            <a:avLst/>
          </a:prstGeom>
        </p:spPr>
      </p:pic>
    </p:spTree>
    <p:extLst>
      <p:ext uri="{BB962C8B-B14F-4D97-AF65-F5344CB8AC3E}">
        <p14:creationId xmlns:p14="http://schemas.microsoft.com/office/powerpoint/2010/main" val="2295902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E41189E5-01A1-4F6B-86DE-53C3BAE388E4}"/>
              </a:ext>
            </a:extLst>
          </p:cNvPr>
          <p:cNvPicPr>
            <a:picLocks noChangeAspect="1"/>
          </p:cNvPicPr>
          <p:nvPr/>
        </p:nvPicPr>
        <p:blipFill>
          <a:blip r:embed="rId3"/>
          <a:stretch>
            <a:fillRect/>
          </a:stretch>
        </p:blipFill>
        <p:spPr>
          <a:xfrm>
            <a:off x="107504" y="1867321"/>
            <a:ext cx="9036496" cy="4658023"/>
          </a:xfrm>
          <a:prstGeom prst="rect">
            <a:avLst/>
          </a:prstGeom>
        </p:spPr>
      </p:pic>
    </p:spTree>
    <p:extLst>
      <p:ext uri="{BB962C8B-B14F-4D97-AF65-F5344CB8AC3E}">
        <p14:creationId xmlns:p14="http://schemas.microsoft.com/office/powerpoint/2010/main" val="662856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 première génération</a:t>
            </a:r>
          </a:p>
        </p:txBody>
      </p:sp>
      <p:sp>
        <p:nvSpPr>
          <p:cNvPr id="2" name="TextBox 1">
            <a:extLst>
              <a:ext uri="{FF2B5EF4-FFF2-40B4-BE49-F238E27FC236}">
                <a16:creationId xmlns:a16="http://schemas.microsoft.com/office/drawing/2014/main" id="{4AA3B1AC-AB5C-4C80-934D-402EEF888C93}"/>
              </a:ext>
            </a:extLst>
          </p:cNvPr>
          <p:cNvSpPr txBox="1"/>
          <p:nvPr/>
        </p:nvSpPr>
        <p:spPr>
          <a:xfrm>
            <a:off x="107504" y="1268760"/>
            <a:ext cx="8856984" cy="4457952"/>
          </a:xfrm>
          <a:prstGeom prst="rect">
            <a:avLst/>
          </a:prstGeom>
          <a:noFill/>
        </p:spPr>
        <p:txBody>
          <a:bodyPr wrap="square" rtlCol="0">
            <a:spAutoFit/>
          </a:bodyPr>
          <a:lstStyle/>
          <a:p>
            <a:pPr marL="609600" indent="-609600" algn="ctr">
              <a:lnSpc>
                <a:spcPct val="150000"/>
              </a:lnSpc>
              <a:buClr>
                <a:srgbClr val="FF0000"/>
              </a:buClr>
              <a:buFont typeface="Wingdings" panose="05000000000000000000" pitchFamily="2" charset="2"/>
              <a:buNone/>
              <a:tabLst>
                <a:tab pos="566738" algn="l"/>
              </a:tabLst>
            </a:pPr>
            <a:r>
              <a:rPr lang="fr-CA" altLang="en-US" sz="2400" b="0" dirty="0">
                <a:latin typeface="Times New Roman" panose="02020603050405020304" pitchFamily="18" charset="0"/>
                <a:cs typeface="Times New Roman" panose="02020603050405020304" pitchFamily="18" charset="0"/>
              </a:rPr>
              <a:t>Les trois étapes de présentation des données statistiques:</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b="0" dirty="0">
                <a:latin typeface="Times New Roman" panose="02020603050405020304" pitchFamily="18" charset="0"/>
                <a:cs typeface="Times New Roman" panose="02020603050405020304" pitchFamily="18" charset="0"/>
              </a:rPr>
              <a:t>La représentation graphique du phénomène étudié s’il est possible.</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b="0" dirty="0">
                <a:latin typeface="Times New Roman" panose="02020603050405020304" pitchFamily="18" charset="0"/>
                <a:cs typeface="Times New Roman" panose="02020603050405020304" pitchFamily="18" charset="0"/>
              </a:rPr>
              <a:t>La synthèse des résultats obtenus à l’aide d’un tableau qui regroupes les catégories.</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dirty="0">
                <a:latin typeface="Times New Roman" panose="02020603050405020304" pitchFamily="18" charset="0"/>
                <a:cs typeface="Times New Roman" panose="02020603050405020304" pitchFamily="18" charset="0"/>
              </a:rPr>
              <a:t>L’analyse des résultats obtenus pour faciliter au lecteur du manuscrit la tâche.</a:t>
            </a:r>
            <a:endParaRPr lang="fr-CA" altLang="en-US" sz="2400" b="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683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970591"/>
          </a:xfrm>
          <a:prstGeom prst="rect">
            <a:avLst/>
          </a:prstGeom>
          <a:noFill/>
        </p:spPr>
        <p:txBody>
          <a:bodyPr wrap="square" rtlCol="0">
            <a:spAutoFit/>
          </a:bodyPr>
          <a:lstStyle/>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tests sont des aspects fondamentaux de l'inférence statistique, et ils sont fréquemment utilisés pour distinguer les affirmations scientifiques du bruit statistique lors de l'interprétation des données expérimentales scientifiques. </a:t>
            </a:r>
          </a:p>
          <a:p>
            <a:pPr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hypothèses sont basées sur un échantillon de la population et sont des conjectures concernant un modèle statistique de la population. </a:t>
            </a:r>
          </a:p>
          <a:p>
            <a:pPr marL="0" marR="0" algn="just">
              <a:lnSpc>
                <a:spcPct val="150000"/>
              </a:lnSpc>
              <a:spcBef>
                <a:spcPts val="0"/>
              </a:spcBef>
              <a:spcAft>
                <a:spcPts val="800"/>
              </a:spcAft>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92317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663136"/>
          </a:xfrm>
          <a:prstGeom prst="rect">
            <a:avLst/>
          </a:prstGeom>
          <a:noFill/>
        </p:spPr>
        <p:txBody>
          <a:bodyPr wrap="square" rtlCol="0">
            <a:spAutoFit/>
          </a:bodyPr>
          <a:lstStyle/>
          <a:p>
            <a:pPr marL="0" marR="0" algn="just">
              <a:lnSpc>
                <a:spcPct val="150000"/>
              </a:lnSpc>
              <a:spcBef>
                <a:spcPts val="0"/>
              </a:spcBef>
              <a:spcAft>
                <a:spcPts val="800"/>
              </a:spcAft>
            </a:pPr>
            <a:r>
              <a:rPr lang="fr-FR" sz="2400" dirty="0">
                <a:latin typeface="Times New Roman" panose="02020603050405020304" pitchFamily="18" charset="0"/>
                <a:cs typeface="Times New Roman" panose="02020603050405020304" pitchFamily="18" charset="0"/>
              </a:rPr>
              <a:t>Définition : le test statistique donne une règle permettant de décider si l’on peut rejeter une hypothèse, en fonction des observations relevées sur des échantillons. </a:t>
            </a:r>
          </a:p>
          <a:p>
            <a:pPr algn="just">
              <a:lnSpc>
                <a:spcPct val="150000"/>
              </a:lnSpc>
              <a:spcBef>
                <a:spcPts val="0"/>
              </a:spcBef>
              <a:spcAft>
                <a:spcPts val="800"/>
              </a:spcAft>
            </a:pPr>
            <a:r>
              <a:rPr lang="fr-FR" sz="2400" dirty="0">
                <a:latin typeface="Times New Roman" panose="02020603050405020304" pitchFamily="18" charset="0"/>
                <a:cs typeface="Times New Roman" panose="02020603050405020304" pitchFamily="18" charset="0"/>
              </a:rPr>
              <a:t>Hypothèse nulle : l’hypothèse dont on cherche à savoir si elle peut être rejetée, notée H</a:t>
            </a:r>
            <a:r>
              <a:rPr lang="fr-FR" sz="2400" baseline="-25000" dirty="0">
                <a:latin typeface="Times New Roman" panose="02020603050405020304" pitchFamily="18" charset="0"/>
                <a:cs typeface="Times New Roman" panose="02020603050405020304" pitchFamily="18" charset="0"/>
              </a:rPr>
              <a:t>0, </a:t>
            </a:r>
            <a:r>
              <a:rPr lang="fr-FR" sz="2400" dirty="0">
                <a:latin typeface="Times New Roman" panose="02020603050405020304" pitchFamily="18" charset="0"/>
                <a:cs typeface="Times New Roman" panose="02020603050405020304" pitchFamily="18" charset="0"/>
              </a:rPr>
              <a:t>souvent définie comme une absence de différence.</a:t>
            </a:r>
            <a:br>
              <a:rPr lang="fr-FR" sz="2400" baseline="-250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Hypothèse alternative : hypothèse concurrente, notée </a:t>
            </a:r>
            <a:r>
              <a:rPr lang="fr-FR" sz="2400" b="1" dirty="0">
                <a:latin typeface="Times New Roman" panose="02020603050405020304" pitchFamily="18" charset="0"/>
                <a:cs typeface="Times New Roman" panose="02020603050405020304" pitchFamily="18" charset="0"/>
              </a:rPr>
              <a:t>H</a:t>
            </a:r>
            <a:r>
              <a:rPr lang="fr-FR" sz="2400" b="1" baseline="-25000" dirty="0">
                <a:latin typeface="Times New Roman" panose="02020603050405020304" pitchFamily="18" charset="0"/>
                <a:cs typeface="Times New Roman" panose="02020603050405020304" pitchFamily="18" charset="0"/>
              </a:rPr>
              <a:t>1.</a:t>
            </a:r>
          </a:p>
          <a:p>
            <a:pPr marL="0" marR="0" algn="just">
              <a:lnSpc>
                <a:spcPct val="150000"/>
              </a:lnSpc>
              <a:spcBef>
                <a:spcPts val="0"/>
              </a:spcBef>
              <a:spcAft>
                <a:spcPts val="800"/>
              </a:spcAft>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836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772910"/>
          </a:xfrm>
          <a:prstGeom prst="rect">
            <a:avLst/>
          </a:prstGeom>
          <a:noFill/>
        </p:spPr>
        <p:txBody>
          <a:bodyPr wrap="square" rtlCol="0">
            <a:spAutoFit/>
          </a:bodyPr>
          <a:lstStyle/>
          <a:p>
            <a:pPr marL="0" marR="0" algn="just">
              <a:lnSpc>
                <a:spcPct val="150000"/>
              </a:lnSpc>
              <a:spcBef>
                <a:spcPts val="0"/>
              </a:spcBef>
              <a:spcAft>
                <a:spcPts val="80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Tests d’hypothèses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L'hypothèse nulle H0 et l'hypothèse alternative H1 sont utilisées dans les tests statistiques, qui sont des techniques permettant de tirer des conclusions ou de porter des jugements basés sur les statistique. </a:t>
            </a: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test de signification est utilisé pour déterminer la force de la preuve contre l'hypothèse nulle. </a:t>
            </a: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L'hypothèse nulle est généralement définie comme "aucun effet" ou "aucune différence".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4623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pic>
        <p:nvPicPr>
          <p:cNvPr id="6" name="Picture 5">
            <a:extLst>
              <a:ext uri="{FF2B5EF4-FFF2-40B4-BE49-F238E27FC236}">
                <a16:creationId xmlns:a16="http://schemas.microsoft.com/office/drawing/2014/main" id="{C42F6319-0BC8-42D2-BDC1-7D4D94E30F3E}"/>
              </a:ext>
            </a:extLst>
          </p:cNvPr>
          <p:cNvPicPr>
            <a:picLocks noChangeAspect="1"/>
          </p:cNvPicPr>
          <p:nvPr/>
        </p:nvPicPr>
        <p:blipFill>
          <a:blip r:embed="rId3"/>
          <a:stretch>
            <a:fillRect/>
          </a:stretch>
        </p:blipFill>
        <p:spPr>
          <a:xfrm>
            <a:off x="251520" y="1604962"/>
            <a:ext cx="8640959" cy="4632350"/>
          </a:xfrm>
          <a:prstGeom prst="rect">
            <a:avLst/>
          </a:prstGeom>
        </p:spPr>
      </p:pic>
    </p:spTree>
    <p:extLst>
      <p:ext uri="{BB962C8B-B14F-4D97-AF65-F5344CB8AC3E}">
        <p14:creationId xmlns:p14="http://schemas.microsoft.com/office/powerpoint/2010/main" val="495717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pic>
        <p:nvPicPr>
          <p:cNvPr id="6" name="Picture 5">
            <a:extLst>
              <a:ext uri="{FF2B5EF4-FFF2-40B4-BE49-F238E27FC236}">
                <a16:creationId xmlns:a16="http://schemas.microsoft.com/office/drawing/2014/main" id="{BE3BE40A-7031-408E-84C9-D4415953D61E}"/>
              </a:ext>
            </a:extLst>
          </p:cNvPr>
          <p:cNvPicPr>
            <a:picLocks noChangeAspect="1"/>
          </p:cNvPicPr>
          <p:nvPr/>
        </p:nvPicPr>
        <p:blipFill>
          <a:blip r:embed="rId3"/>
          <a:stretch>
            <a:fillRect/>
          </a:stretch>
        </p:blipFill>
        <p:spPr>
          <a:xfrm>
            <a:off x="609552" y="1113802"/>
            <a:ext cx="7924895" cy="5206556"/>
          </a:xfrm>
          <a:prstGeom prst="rect">
            <a:avLst/>
          </a:prstGeom>
        </p:spPr>
      </p:pic>
    </p:spTree>
    <p:extLst>
      <p:ext uri="{BB962C8B-B14F-4D97-AF65-F5344CB8AC3E}">
        <p14:creationId xmlns:p14="http://schemas.microsoft.com/office/powerpoint/2010/main" val="3266836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endParaRPr lang="fr-FR" dirty="0"/>
          </a:p>
        </p:txBody>
      </p:sp>
      <p:pic>
        <p:nvPicPr>
          <p:cNvPr id="5" name="Picture 4">
            <a:extLst>
              <a:ext uri="{FF2B5EF4-FFF2-40B4-BE49-F238E27FC236}">
                <a16:creationId xmlns:a16="http://schemas.microsoft.com/office/drawing/2014/main" id="{B7C65CF1-1E9D-4530-A519-92D7959976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348880"/>
            <a:ext cx="6637066" cy="3482305"/>
          </a:xfrm>
          <a:prstGeom prst="rect">
            <a:avLst/>
          </a:prstGeom>
          <a:noFill/>
        </p:spPr>
      </p:pic>
      <p:sp>
        <p:nvSpPr>
          <p:cNvPr id="2" name="TextBox 1">
            <a:extLst>
              <a:ext uri="{FF2B5EF4-FFF2-40B4-BE49-F238E27FC236}">
                <a16:creationId xmlns:a16="http://schemas.microsoft.com/office/drawing/2014/main" id="{44775829-1B84-44BE-88BE-DD434B8F0AD1}"/>
              </a:ext>
            </a:extLst>
          </p:cNvPr>
          <p:cNvSpPr txBox="1"/>
          <p:nvPr/>
        </p:nvSpPr>
        <p:spPr>
          <a:xfrm>
            <a:off x="323528" y="1412776"/>
            <a:ext cx="8136904" cy="1107996"/>
          </a:xfrm>
          <a:prstGeom prst="rect">
            <a:avLst/>
          </a:prstGeom>
          <a:noFill/>
        </p:spPr>
        <p:txBody>
          <a:bodyPr wrap="square" rtlCol="0">
            <a:sp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 : Statistiques descriptives sous </a:t>
            </a:r>
            <a:r>
              <a:rPr lang="fr-FR" sz="2400" i="0" dirty="0" err="1">
                <a:solidFill>
                  <a:srgbClr val="021B34"/>
                </a:solidFill>
                <a:effectLst/>
                <a:latin typeface="Times New Roman" panose="02020603050405020304" pitchFamily="18" charset="0"/>
                <a:cs typeface="Times New Roman" panose="02020603050405020304" pitchFamily="18" charset="0"/>
              </a:rPr>
              <a:t>Spss</a:t>
            </a:r>
            <a:r>
              <a:rPr lang="fr-FR" sz="2400" i="0" dirty="0">
                <a:solidFill>
                  <a:srgbClr val="021B34"/>
                </a:solidFill>
                <a:effectLst/>
                <a:latin typeface="Times New Roman" panose="02020603050405020304" pitchFamily="18" charset="0"/>
                <a:cs typeface="Times New Roman" panose="02020603050405020304" pitchFamily="18" charset="0"/>
              </a:rPr>
              <a:t> 26</a:t>
            </a:r>
          </a:p>
          <a:p>
            <a:endParaRPr lang="en-US" dirty="0"/>
          </a:p>
        </p:txBody>
      </p:sp>
    </p:spTree>
    <p:extLst>
      <p:ext uri="{BB962C8B-B14F-4D97-AF65-F5344CB8AC3E}">
        <p14:creationId xmlns:p14="http://schemas.microsoft.com/office/powerpoint/2010/main" val="1194527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115616" y="2599782"/>
            <a:ext cx="6696744" cy="2499467"/>
          </a:xfrm>
          <a:prstGeom prst="rect">
            <a:avLst/>
          </a:prstGeom>
          <a:noFill/>
        </p:spPr>
        <p:txBody>
          <a:bodyPr wrap="square" rtlCol="0">
            <a:spAutoFit/>
          </a:bodyPr>
          <a:lstStyle/>
          <a:p>
            <a:pPr algn="ctr">
              <a:lnSpc>
                <a:spcPct val="150000"/>
              </a:lnSpc>
            </a:pPr>
            <a:r>
              <a:rPr lang="fr-FR" sz="3600" b="1" dirty="0">
                <a:latin typeface="Assimilation" pitchFamily="2" charset="0"/>
              </a:rPr>
              <a:t>Cours statistiques</a:t>
            </a:r>
          </a:p>
          <a:p>
            <a:pPr algn="ctr">
              <a:lnSpc>
                <a:spcPct val="150000"/>
              </a:lnSpc>
            </a:pPr>
            <a:r>
              <a:rPr lang="fr-FR" sz="3600" b="1" dirty="0">
                <a:latin typeface="Assimilation" pitchFamily="2" charset="0"/>
              </a:rPr>
              <a:t>1</a:t>
            </a:r>
            <a:r>
              <a:rPr lang="fr-FR" sz="3600" b="1" baseline="30000" dirty="0">
                <a:latin typeface="Assimilation" pitchFamily="2" charset="0"/>
              </a:rPr>
              <a:t>ème</a:t>
            </a:r>
            <a:r>
              <a:rPr lang="fr-FR" sz="3600" b="1" dirty="0">
                <a:latin typeface="Assimilation" pitchFamily="2" charset="0"/>
              </a:rPr>
              <a:t> année mastère de recherche en Sciences humaines</a:t>
            </a:r>
          </a:p>
        </p:txBody>
      </p:sp>
      <p:pic>
        <p:nvPicPr>
          <p:cNvPr id="5122" name="Picture 2" descr="ISSEPGF - Institut Supérieur du Sport et de l&amp;#39;Education Physique de Gafsa">
            <a:extLst>
              <a:ext uri="{FF2B5EF4-FFF2-40B4-BE49-F238E27FC236}">
                <a16:creationId xmlns:a16="http://schemas.microsoft.com/office/drawing/2014/main" id="{3330CC06-061D-4510-83DE-78F12931A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15113"/>
            <a:ext cx="2592288" cy="22871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GAF - Université de Gafsa">
            <a:extLst>
              <a:ext uri="{FF2B5EF4-FFF2-40B4-BE49-F238E27FC236}">
                <a16:creationId xmlns:a16="http://schemas.microsoft.com/office/drawing/2014/main" id="{58028C70-9201-4BBC-9D34-D43FBA684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6160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endParaRPr lang="fr-FR" dirty="0"/>
          </a:p>
        </p:txBody>
      </p:sp>
      <p:pic>
        <p:nvPicPr>
          <p:cNvPr id="4" name="Picture 3" descr="Table&#10;&#10;Description automatically generated">
            <a:extLst>
              <a:ext uri="{FF2B5EF4-FFF2-40B4-BE49-F238E27FC236}">
                <a16:creationId xmlns:a16="http://schemas.microsoft.com/office/drawing/2014/main" id="{2342EEB3-E492-4C07-B6C7-2D0842E2D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7544" y="2564904"/>
            <a:ext cx="7787208" cy="2978606"/>
          </a:xfrm>
          <a:prstGeom prst="rect">
            <a:avLst/>
          </a:prstGeom>
          <a:noFill/>
        </p:spPr>
      </p:pic>
      <p:sp>
        <p:nvSpPr>
          <p:cNvPr id="2" name="TextBox 1">
            <a:extLst>
              <a:ext uri="{FF2B5EF4-FFF2-40B4-BE49-F238E27FC236}">
                <a16:creationId xmlns:a16="http://schemas.microsoft.com/office/drawing/2014/main" id="{9216AC83-AC34-4B30-9382-09470FFDE4DC}"/>
              </a:ext>
            </a:extLst>
          </p:cNvPr>
          <p:cNvSpPr txBox="1"/>
          <p:nvPr/>
        </p:nvSpPr>
        <p:spPr>
          <a:xfrm>
            <a:off x="832756" y="1185037"/>
            <a:ext cx="7344816" cy="1569660"/>
          </a:xfrm>
          <a:prstGeom prst="rect">
            <a:avLst/>
          </a:prstGeom>
          <a:noFill/>
        </p:spPr>
        <p:txBody>
          <a:bodyPr wrap="square" rtlCol="0">
            <a:spAutoFit/>
          </a:bodyPr>
          <a:lstStyle/>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  : comparaison du groupe à une valeur de référence de 2.5</a:t>
            </a:r>
          </a:p>
          <a:p>
            <a:pPr algn="just"/>
            <a:endParaRPr lang="en-US" sz="2400" dirty="0"/>
          </a:p>
        </p:txBody>
      </p:sp>
    </p:spTree>
    <p:extLst>
      <p:ext uri="{BB962C8B-B14F-4D97-AF65-F5344CB8AC3E}">
        <p14:creationId xmlns:p14="http://schemas.microsoft.com/office/powerpoint/2010/main" val="185230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pic>
        <p:nvPicPr>
          <p:cNvPr id="3" name="Picture 2">
            <a:extLst>
              <a:ext uri="{FF2B5EF4-FFF2-40B4-BE49-F238E27FC236}">
                <a16:creationId xmlns:a16="http://schemas.microsoft.com/office/drawing/2014/main" id="{2E399BF6-755F-4ADA-B9BB-FBB8FBADD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588" y="2060848"/>
            <a:ext cx="7416823" cy="3862164"/>
          </a:xfrm>
          <a:prstGeom prst="rect">
            <a:avLst/>
          </a:prstGeom>
          <a:noFill/>
        </p:spPr>
      </p:pic>
      <p:sp>
        <p:nvSpPr>
          <p:cNvPr id="2" name="TextBox 1">
            <a:extLst>
              <a:ext uri="{FF2B5EF4-FFF2-40B4-BE49-F238E27FC236}">
                <a16:creationId xmlns:a16="http://schemas.microsoft.com/office/drawing/2014/main" id="{13C51EEE-2F2A-4CB9-B518-03A2EC984CC6}"/>
              </a:ext>
            </a:extLst>
          </p:cNvPr>
          <p:cNvSpPr txBox="1"/>
          <p:nvPr/>
        </p:nvSpPr>
        <p:spPr>
          <a:xfrm>
            <a:off x="863588" y="1143000"/>
            <a:ext cx="7668852" cy="1287532"/>
          </a:xfrm>
          <a:prstGeom prst="rect">
            <a:avLst/>
          </a:prstGeom>
          <a:noFill/>
        </p:spPr>
        <p:txBody>
          <a:bodyPr wrap="square" rtlCol="0">
            <a:spAutoFit/>
          </a:bodyPr>
          <a:lstStyle/>
          <a:p>
            <a:pPr>
              <a:lnSpc>
                <a:spcPct val="150000"/>
              </a:lnSpc>
            </a:pPr>
            <a:r>
              <a:rPr lang="fr-FR" sz="1800" i="0" dirty="0">
                <a:solidFill>
                  <a:srgbClr val="021B34"/>
                </a:solidFill>
                <a:effectLst/>
                <a:latin typeface="Times New Roman" panose="02020603050405020304" pitchFamily="18" charset="0"/>
                <a:cs typeface="Times New Roman" panose="02020603050405020304" pitchFamily="18" charset="0"/>
              </a:rPr>
              <a:t>Le test-t de </a:t>
            </a:r>
            <a:r>
              <a:rPr lang="fr-FR" sz="1800" i="0" dirty="0" err="1">
                <a:solidFill>
                  <a:srgbClr val="021B34"/>
                </a:solidFill>
                <a:effectLst/>
                <a:latin typeface="Times New Roman" panose="02020603050405020304" pitchFamily="18" charset="0"/>
                <a:cs typeface="Times New Roman" panose="02020603050405020304" pitchFamily="18" charset="0"/>
              </a:rPr>
              <a:t>Student</a:t>
            </a:r>
            <a:r>
              <a:rPr lang="fr-FR" sz="1800" i="0" dirty="0">
                <a:solidFill>
                  <a:srgbClr val="021B34"/>
                </a:solidFill>
                <a:effectLst/>
                <a:latin typeface="Times New Roman" panose="02020603050405020304" pitchFamily="18" charset="0"/>
                <a:cs typeface="Times New Roman" panose="02020603050405020304" pitchFamily="18" charset="0"/>
              </a:rPr>
              <a:t> comparant deux groupes  indépendants: sortie SPSS 26 pour les statistiques descriptives</a:t>
            </a:r>
          </a:p>
          <a:p>
            <a:pPr>
              <a:lnSpc>
                <a:spcPct val="150000"/>
              </a:lnSpc>
            </a:pPr>
            <a:endParaRPr lang="en-US" dirty="0"/>
          </a:p>
        </p:txBody>
      </p:sp>
    </p:spTree>
    <p:extLst>
      <p:ext uri="{BB962C8B-B14F-4D97-AF65-F5344CB8AC3E}">
        <p14:creationId xmlns:p14="http://schemas.microsoft.com/office/powerpoint/2010/main" val="2464978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graphicFrame>
        <p:nvGraphicFramePr>
          <p:cNvPr id="2" name="Table 1">
            <a:extLst>
              <a:ext uri="{FF2B5EF4-FFF2-40B4-BE49-F238E27FC236}">
                <a16:creationId xmlns:a16="http://schemas.microsoft.com/office/drawing/2014/main" id="{8BE896BE-B605-473A-BAE2-CD61253AD655}"/>
              </a:ext>
            </a:extLst>
          </p:cNvPr>
          <p:cNvGraphicFramePr>
            <a:graphicFrameLocks noGrp="1"/>
          </p:cNvGraphicFramePr>
          <p:nvPr>
            <p:extLst>
              <p:ext uri="{D42A27DB-BD31-4B8C-83A1-F6EECF244321}">
                <p14:modId xmlns:p14="http://schemas.microsoft.com/office/powerpoint/2010/main" val="1777386701"/>
              </p:ext>
            </p:extLst>
          </p:nvPr>
        </p:nvGraphicFramePr>
        <p:xfrm>
          <a:off x="2571" y="1412776"/>
          <a:ext cx="9144001" cy="4149730"/>
        </p:xfrm>
        <a:graphic>
          <a:graphicData uri="http://schemas.openxmlformats.org/drawingml/2006/table">
            <a:tbl>
              <a:tblPr firstRow="1" bandRow="1">
                <a:tableStyleId>{00A15C55-8517-42AA-B614-E9B94910E393}</a:tableStyleId>
              </a:tblPr>
              <a:tblGrid>
                <a:gridCol w="677261">
                  <a:extLst>
                    <a:ext uri="{9D8B030D-6E8A-4147-A177-3AD203B41FA5}">
                      <a16:colId xmlns:a16="http://schemas.microsoft.com/office/drawing/2014/main" val="2261251095"/>
                    </a:ext>
                  </a:extLst>
                </a:gridCol>
                <a:gridCol w="1241108">
                  <a:extLst>
                    <a:ext uri="{9D8B030D-6E8A-4147-A177-3AD203B41FA5}">
                      <a16:colId xmlns:a16="http://schemas.microsoft.com/office/drawing/2014/main" val="927031775"/>
                    </a:ext>
                  </a:extLst>
                </a:gridCol>
                <a:gridCol w="781423">
                  <a:extLst>
                    <a:ext uri="{9D8B030D-6E8A-4147-A177-3AD203B41FA5}">
                      <a16:colId xmlns:a16="http://schemas.microsoft.com/office/drawing/2014/main" val="353353837"/>
                    </a:ext>
                  </a:extLst>
                </a:gridCol>
                <a:gridCol w="792088">
                  <a:extLst>
                    <a:ext uri="{9D8B030D-6E8A-4147-A177-3AD203B41FA5}">
                      <a16:colId xmlns:a16="http://schemas.microsoft.com/office/drawing/2014/main" val="902250974"/>
                    </a:ext>
                  </a:extLst>
                </a:gridCol>
                <a:gridCol w="671210">
                  <a:extLst>
                    <a:ext uri="{9D8B030D-6E8A-4147-A177-3AD203B41FA5}">
                      <a16:colId xmlns:a16="http://schemas.microsoft.com/office/drawing/2014/main" val="386931277"/>
                    </a:ext>
                  </a:extLst>
                </a:gridCol>
                <a:gridCol w="567400">
                  <a:extLst>
                    <a:ext uri="{9D8B030D-6E8A-4147-A177-3AD203B41FA5}">
                      <a16:colId xmlns:a16="http://schemas.microsoft.com/office/drawing/2014/main" val="4101071761"/>
                    </a:ext>
                  </a:extLst>
                </a:gridCol>
                <a:gridCol w="714421">
                  <a:extLst>
                    <a:ext uri="{9D8B030D-6E8A-4147-A177-3AD203B41FA5}">
                      <a16:colId xmlns:a16="http://schemas.microsoft.com/office/drawing/2014/main" val="950393466"/>
                    </a:ext>
                  </a:extLst>
                </a:gridCol>
                <a:gridCol w="769351">
                  <a:extLst>
                    <a:ext uri="{9D8B030D-6E8A-4147-A177-3AD203B41FA5}">
                      <a16:colId xmlns:a16="http://schemas.microsoft.com/office/drawing/2014/main" val="3825969451"/>
                    </a:ext>
                  </a:extLst>
                </a:gridCol>
                <a:gridCol w="1149019">
                  <a:extLst>
                    <a:ext uri="{9D8B030D-6E8A-4147-A177-3AD203B41FA5}">
                      <a16:colId xmlns:a16="http://schemas.microsoft.com/office/drawing/2014/main" val="2817766320"/>
                    </a:ext>
                  </a:extLst>
                </a:gridCol>
                <a:gridCol w="864511">
                  <a:extLst>
                    <a:ext uri="{9D8B030D-6E8A-4147-A177-3AD203B41FA5}">
                      <a16:colId xmlns:a16="http://schemas.microsoft.com/office/drawing/2014/main" val="2282265143"/>
                    </a:ext>
                  </a:extLst>
                </a:gridCol>
                <a:gridCol w="916209">
                  <a:extLst>
                    <a:ext uri="{9D8B030D-6E8A-4147-A177-3AD203B41FA5}">
                      <a16:colId xmlns:a16="http://schemas.microsoft.com/office/drawing/2014/main" val="4078374799"/>
                    </a:ext>
                  </a:extLst>
                </a:gridCol>
              </a:tblGrid>
              <a:tr h="180973">
                <a:tc gridSpan="11">
                  <a:txBody>
                    <a:bodyPr/>
                    <a:lstStyle/>
                    <a:p>
                      <a:pPr marL="38100" marR="38100" algn="ctr">
                        <a:lnSpc>
                          <a:spcPts val="1600"/>
                        </a:lnSpc>
                        <a:spcBef>
                          <a:spcPts val="0"/>
                        </a:spcBef>
                        <a:spcAft>
                          <a:spcPts val="0"/>
                        </a:spcAft>
                      </a:pPr>
                      <a:r>
                        <a:rPr lang="en-US" sz="1200" dirty="0">
                          <a:effectLst/>
                        </a:rPr>
                        <a:t>Test des </a:t>
                      </a:r>
                      <a:r>
                        <a:rPr lang="en-US" sz="1200" dirty="0" err="1">
                          <a:effectLst/>
                        </a:rPr>
                        <a:t>échantillons</a:t>
                      </a:r>
                      <a:r>
                        <a:rPr lang="en-US" sz="1200" dirty="0">
                          <a:effectLst/>
                        </a:rPr>
                        <a:t> </a:t>
                      </a:r>
                      <a:r>
                        <a:rPr lang="en-US" sz="1200" dirty="0" err="1">
                          <a:effectLst/>
                        </a:rPr>
                        <a:t>indépendants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7992041"/>
                  </a:ext>
                </a:extLst>
              </a:tr>
              <a:tr h="347002">
                <a:tc rowSpan="3" gridSpan="2">
                  <a:txBody>
                    <a:bodyPr/>
                    <a:lstStyle/>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3" hMerge="1">
                  <a:txBody>
                    <a:bodyPr/>
                    <a:lstStyle/>
                    <a:p>
                      <a:endParaRPr lang="en-US"/>
                    </a:p>
                  </a:txBody>
                  <a:tcPr/>
                </a:tc>
                <a:tc gridSpan="2">
                  <a:txBody>
                    <a:bodyPr/>
                    <a:lstStyle/>
                    <a:p>
                      <a:pPr marL="38100" marR="38100" algn="ctr">
                        <a:lnSpc>
                          <a:spcPts val="1600"/>
                        </a:lnSpc>
                        <a:spcBef>
                          <a:spcPts val="0"/>
                        </a:spcBef>
                        <a:spcAft>
                          <a:spcPts val="0"/>
                        </a:spcAft>
                      </a:pPr>
                      <a:r>
                        <a:rPr lang="fr-FR" sz="1200">
                          <a:effectLst/>
                        </a:rPr>
                        <a:t>Test de Levene sur l'égalité des variances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gridSpan="7">
                  <a:txBody>
                    <a:bodyPr/>
                    <a:lstStyle/>
                    <a:p>
                      <a:pPr marL="38100" marR="38100" algn="ctr">
                        <a:lnSpc>
                          <a:spcPts val="1600"/>
                        </a:lnSpc>
                        <a:spcBef>
                          <a:spcPts val="0"/>
                        </a:spcBef>
                        <a:spcAft>
                          <a:spcPts val="0"/>
                        </a:spcAft>
                      </a:pPr>
                      <a:r>
                        <a:rPr lang="fr-FR" sz="1200">
                          <a:effectLst/>
                        </a:rPr>
                        <a:t>Test t pour égalité des moyennes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7974991"/>
                  </a:ext>
                </a:extLst>
              </a:tr>
              <a:tr h="347002">
                <a:tc gridSpan="2" vMerge="1">
                  <a:txBody>
                    <a:bodyPr/>
                    <a:lstStyle/>
                    <a:p>
                      <a:endParaRPr lang="en-US"/>
                    </a:p>
                  </a:txBody>
                  <a:tcPr/>
                </a:tc>
                <a:tc hMerge="1" vMerge="1">
                  <a:txBody>
                    <a:bodyPr/>
                    <a:lstStyle/>
                    <a:p>
                      <a:endParaRPr lang="en-US"/>
                    </a:p>
                  </a:txBody>
                  <a:tcPr/>
                </a:tc>
                <a:tc rowSpan="2">
                  <a:txBody>
                    <a:bodyPr/>
                    <a:lstStyle/>
                    <a:p>
                      <a:pPr marL="38100" marR="38100" algn="ctr">
                        <a:lnSpc>
                          <a:spcPts val="1600"/>
                        </a:lnSpc>
                        <a:spcBef>
                          <a:spcPts val="0"/>
                        </a:spcBef>
                        <a:spcAft>
                          <a:spcPts val="0"/>
                        </a:spcAft>
                      </a:pPr>
                      <a:r>
                        <a:rPr lang="en-US" sz="1200">
                          <a:effectLst/>
                        </a:rPr>
                        <a:t>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200">
                          <a:effectLst/>
                        </a:rPr>
                        <a:t>Sig.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200">
                          <a:effectLst/>
                        </a:rPr>
                        <a:t>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200">
                          <a:effectLst/>
                        </a:rPr>
                        <a:t>ddl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200">
                          <a:effectLst/>
                        </a:rPr>
                        <a:t>Sig. (bilatéral)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200">
                          <a:effectLst/>
                        </a:rPr>
                        <a:t>Différence moyenne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200">
                          <a:effectLst/>
                        </a:rPr>
                        <a:t>Différence erreur standard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gridSpan="2">
                  <a:txBody>
                    <a:bodyPr/>
                    <a:lstStyle/>
                    <a:p>
                      <a:pPr marL="38100" marR="38100" algn="ctr">
                        <a:lnSpc>
                          <a:spcPts val="1600"/>
                        </a:lnSpc>
                        <a:spcBef>
                          <a:spcPts val="0"/>
                        </a:spcBef>
                        <a:spcAft>
                          <a:spcPts val="0"/>
                        </a:spcAft>
                      </a:pPr>
                      <a:r>
                        <a:rPr lang="fr-FR" sz="1200">
                          <a:effectLst/>
                        </a:rPr>
                        <a:t>Intervalle de confiance de la différence à 95 %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extLst>
                  <a:ext uri="{0D108BD9-81ED-4DB2-BD59-A6C34878D82A}">
                    <a16:rowId xmlns:a16="http://schemas.microsoft.com/office/drawing/2014/main" val="3115489059"/>
                  </a:ext>
                </a:extLst>
              </a:tr>
              <a:tr h="180973">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8100" marR="38100" algn="ctr">
                        <a:lnSpc>
                          <a:spcPts val="1600"/>
                        </a:lnSpc>
                        <a:spcBef>
                          <a:spcPts val="0"/>
                        </a:spcBef>
                        <a:spcAft>
                          <a:spcPts val="0"/>
                        </a:spcAft>
                      </a:pPr>
                      <a:r>
                        <a:rPr lang="en-US" sz="1200">
                          <a:effectLst/>
                        </a:rPr>
                        <a:t>Inférieur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Bef>
                          <a:spcPts val="0"/>
                        </a:spcBef>
                        <a:spcAft>
                          <a:spcPts val="0"/>
                        </a:spcAft>
                      </a:pPr>
                      <a:r>
                        <a:rPr lang="en-US" sz="1200">
                          <a:effectLst/>
                        </a:rPr>
                        <a:t>Supérieur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648172059"/>
                  </a:ext>
                </a:extLst>
              </a:tr>
              <a:tr h="347002">
                <a:tc rowSpan="2">
                  <a:txBody>
                    <a:bodyPr/>
                    <a:lstStyle/>
                    <a:p>
                      <a:pPr marL="38100" marR="38100">
                        <a:lnSpc>
                          <a:spcPts val="1600"/>
                        </a:lnSpc>
                        <a:spcBef>
                          <a:spcPts val="0"/>
                        </a:spcBef>
                        <a:spcAft>
                          <a:spcPts val="0"/>
                        </a:spcAft>
                      </a:pPr>
                      <a:r>
                        <a:rPr lang="en-US" sz="1200">
                          <a:effectLst/>
                        </a:rPr>
                        <a:t>Stress1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200" dirty="0" err="1">
                          <a:effectLst/>
                        </a:rPr>
                        <a:t>Hypothèse</a:t>
                      </a:r>
                      <a:r>
                        <a:rPr lang="en-US" sz="1200" dirty="0">
                          <a:effectLst/>
                        </a:rPr>
                        <a:t> de variances </a:t>
                      </a:r>
                      <a:r>
                        <a:rPr lang="en-US" sz="1200" dirty="0" err="1">
                          <a:effectLst/>
                        </a:rPr>
                        <a:t>égales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2.300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dirty="0">
                          <a:effectLst/>
                        </a:rPr>
                        <a:t>.148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1.255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dirty="0">
                          <a:effectLst/>
                        </a:rPr>
                        <a:t>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.226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.38400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.30595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-.26150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1.02950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69183116"/>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200" dirty="0" err="1">
                          <a:effectLst/>
                        </a:rPr>
                        <a:t>Hypothèse</a:t>
                      </a:r>
                      <a:r>
                        <a:rPr lang="en-US" sz="1200" dirty="0">
                          <a:effectLst/>
                        </a:rPr>
                        <a:t> de variances </a:t>
                      </a:r>
                      <a:r>
                        <a:rPr lang="en-US" sz="1200" dirty="0" err="1">
                          <a:effectLst/>
                        </a:rPr>
                        <a:t>inégales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200">
                          <a:effectLst/>
                        </a:rPr>
                        <a:t>1.199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9.471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.260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.38400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.32020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-.33488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1.10288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91641823"/>
                  </a:ext>
                </a:extLst>
              </a:tr>
              <a:tr h="347002">
                <a:tc rowSpan="2">
                  <a:txBody>
                    <a:bodyPr/>
                    <a:lstStyle/>
                    <a:p>
                      <a:pPr marL="38100" marR="38100">
                        <a:lnSpc>
                          <a:spcPts val="1600"/>
                        </a:lnSpc>
                        <a:spcBef>
                          <a:spcPts val="0"/>
                        </a:spcBef>
                        <a:spcAft>
                          <a:spcPts val="0"/>
                        </a:spcAft>
                      </a:pPr>
                      <a:r>
                        <a:rPr lang="en-US" sz="1200">
                          <a:effectLst/>
                        </a:rPr>
                        <a:t>Stress2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200">
                          <a:effectLst/>
                        </a:rPr>
                        <a:t>Hypothèse de variances égales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2.467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1.502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.37167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.24737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-.15023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.89357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15835628"/>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200">
                          <a:effectLst/>
                        </a:rPr>
                        <a:t>Hypothèse de variances inégales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200">
                          <a:effectLst/>
                        </a:rPr>
                        <a:t>1.439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9.831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.181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.37167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.25829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-.20519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.94852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63699734"/>
                  </a:ext>
                </a:extLst>
              </a:tr>
              <a:tr h="347002">
                <a:tc rowSpan="2">
                  <a:txBody>
                    <a:bodyPr/>
                    <a:lstStyle/>
                    <a:p>
                      <a:pPr marL="38100" marR="38100">
                        <a:lnSpc>
                          <a:spcPts val="1600"/>
                        </a:lnSpc>
                        <a:spcBef>
                          <a:spcPts val="0"/>
                        </a:spcBef>
                        <a:spcAft>
                          <a:spcPts val="0"/>
                        </a:spcAft>
                      </a:pPr>
                      <a:r>
                        <a:rPr lang="en-US" sz="1200">
                          <a:effectLst/>
                        </a:rPr>
                        <a:t>Grit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200">
                          <a:effectLst/>
                        </a:rPr>
                        <a:t>Hypothèse de variances égales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3.477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dirty="0">
                          <a:effectLst/>
                        </a:rPr>
                        <a:t>.080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1.521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.37244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.24494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-.14434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.88923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79659403"/>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200">
                          <a:effectLst/>
                        </a:rPr>
                        <a:t>Hypothèse de variances inégales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200">
                          <a:effectLst/>
                        </a:rPr>
                        <a:t>1.458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10.020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.37244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dirty="0">
                          <a:effectLst/>
                        </a:rPr>
                        <a:t>.25546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a:effectLst/>
                        </a:rPr>
                        <a:t>-.19661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200" dirty="0">
                          <a:effectLst/>
                        </a:rPr>
                        <a:t>.94150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17429155"/>
                  </a:ext>
                </a:extLst>
              </a:tr>
            </a:tbl>
          </a:graphicData>
        </a:graphic>
      </p:graphicFrame>
    </p:spTree>
    <p:extLst>
      <p:ext uri="{BB962C8B-B14F-4D97-AF65-F5344CB8AC3E}">
        <p14:creationId xmlns:p14="http://schemas.microsoft.com/office/powerpoint/2010/main" val="980452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comparant deux groupes apparié</a:t>
            </a:r>
            <a:r>
              <a:rPr lang="fr-FR" sz="2400" dirty="0">
                <a:solidFill>
                  <a:srgbClr val="021B34"/>
                </a:solidFill>
                <a:latin typeface="Times New Roman" panose="02020603050405020304" pitchFamily="18" charset="0"/>
                <a:cs typeface="Times New Roman" panose="02020603050405020304" pitchFamily="18" charset="0"/>
              </a:rPr>
              <a:t>s</a:t>
            </a:r>
            <a:r>
              <a:rPr lang="fr-FR" sz="2400" i="0" dirty="0">
                <a:solidFill>
                  <a:srgbClr val="021B34"/>
                </a:solidFill>
                <a:effectLst/>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B17C56F-295D-41B4-B2BC-45D68694D5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781300"/>
            <a:ext cx="7488832" cy="2735932"/>
          </a:xfrm>
          <a:prstGeom prst="rect">
            <a:avLst/>
          </a:prstGeom>
          <a:noFill/>
        </p:spPr>
      </p:pic>
      <p:sp>
        <p:nvSpPr>
          <p:cNvPr id="4" name="TextBox 3">
            <a:extLst>
              <a:ext uri="{FF2B5EF4-FFF2-40B4-BE49-F238E27FC236}">
                <a16:creationId xmlns:a16="http://schemas.microsoft.com/office/drawing/2014/main" id="{0EBF8032-040A-45A1-92FA-478327AD5A2B}"/>
              </a:ext>
            </a:extLst>
          </p:cNvPr>
          <p:cNvSpPr txBox="1"/>
          <p:nvPr/>
        </p:nvSpPr>
        <p:spPr>
          <a:xfrm>
            <a:off x="1475656" y="1988840"/>
            <a:ext cx="6912768" cy="461665"/>
          </a:xfrm>
          <a:prstGeom prst="rect">
            <a:avLst/>
          </a:prstGeom>
          <a:noFill/>
        </p:spPr>
        <p:txBody>
          <a:bodyPr wrap="square" rtlCol="0">
            <a:spAutoFit/>
          </a:bodyPr>
          <a:lstStyle/>
          <a:p>
            <a:pPr algn="ctr"/>
            <a:r>
              <a:rPr lang="en-US" sz="2400" dirty="0"/>
              <a:t>Sortie SPSS 26 pour les </a:t>
            </a:r>
            <a:r>
              <a:rPr lang="en-US" sz="2400" dirty="0" err="1"/>
              <a:t>statistiques</a:t>
            </a:r>
            <a:r>
              <a:rPr lang="en-US" sz="2400" dirty="0"/>
              <a:t> </a:t>
            </a:r>
            <a:r>
              <a:rPr lang="en-US" sz="2400" dirty="0" err="1"/>
              <a:t>descriptives</a:t>
            </a:r>
            <a:endParaRPr lang="en-US" sz="2400" dirty="0"/>
          </a:p>
        </p:txBody>
      </p:sp>
    </p:spTree>
    <p:extLst>
      <p:ext uri="{BB962C8B-B14F-4D97-AF65-F5344CB8AC3E}">
        <p14:creationId xmlns:p14="http://schemas.microsoft.com/office/powerpoint/2010/main" val="3203531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37586ECB-CE9D-44EF-8DEB-B394B90CF3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965" y="2840313"/>
            <a:ext cx="8964488" cy="2506509"/>
          </a:xfrm>
          <a:prstGeom prst="rect">
            <a:avLst/>
          </a:prstGeom>
          <a:noFill/>
        </p:spPr>
      </p:pic>
      <p:sp>
        <p:nvSpPr>
          <p:cNvPr id="2" name="Oval 1">
            <a:extLst>
              <a:ext uri="{FF2B5EF4-FFF2-40B4-BE49-F238E27FC236}">
                <a16:creationId xmlns:a16="http://schemas.microsoft.com/office/drawing/2014/main" id="{2FC4115A-CD7B-45C6-9CFA-3A54FF649375}"/>
              </a:ext>
            </a:extLst>
          </p:cNvPr>
          <p:cNvSpPr/>
          <p:nvPr/>
        </p:nvSpPr>
        <p:spPr>
          <a:xfrm>
            <a:off x="6732240" y="4437112"/>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1BD002-5571-4825-A32D-DC50FB37A801}"/>
              </a:ext>
            </a:extLst>
          </p:cNvPr>
          <p:cNvSpPr/>
          <p:nvPr/>
        </p:nvSpPr>
        <p:spPr>
          <a:xfrm>
            <a:off x="7524328" y="4763878"/>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5A4C1-C45C-4585-8BA4-55055A975274}"/>
              </a:ext>
            </a:extLst>
          </p:cNvPr>
          <p:cNvSpPr/>
          <p:nvPr/>
        </p:nvSpPr>
        <p:spPr>
          <a:xfrm>
            <a:off x="8528949" y="4725144"/>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5B0468-F7C5-4990-8C96-A37B05647EB0}"/>
              </a:ext>
            </a:extLst>
          </p:cNvPr>
          <p:cNvSpPr txBox="1"/>
          <p:nvPr/>
        </p:nvSpPr>
        <p:spPr>
          <a:xfrm>
            <a:off x="6588224" y="5661248"/>
            <a:ext cx="2376264" cy="369332"/>
          </a:xfrm>
          <a:prstGeom prst="rect">
            <a:avLst/>
          </a:prstGeom>
          <a:noFill/>
        </p:spPr>
        <p:txBody>
          <a:bodyPr wrap="square" rtlCol="0">
            <a:spAutoFit/>
          </a:bodyPr>
          <a:lstStyle/>
          <a:p>
            <a:r>
              <a:rPr lang="en-US" dirty="0" err="1"/>
              <a:t>Valeurs</a:t>
            </a:r>
            <a:r>
              <a:rPr lang="en-US" dirty="0"/>
              <a:t> à reporter </a:t>
            </a:r>
          </a:p>
        </p:txBody>
      </p:sp>
      <p:cxnSp>
        <p:nvCxnSpPr>
          <p:cNvPr id="9" name="Straight Arrow Connector 8">
            <a:extLst>
              <a:ext uri="{FF2B5EF4-FFF2-40B4-BE49-F238E27FC236}">
                <a16:creationId xmlns:a16="http://schemas.microsoft.com/office/drawing/2014/main" id="{9A3505C6-AA97-4642-A5D8-6522BFDEFBDB}"/>
              </a:ext>
            </a:extLst>
          </p:cNvPr>
          <p:cNvCxnSpPr>
            <a:endCxn id="7" idx="3"/>
          </p:cNvCxnSpPr>
          <p:nvPr/>
        </p:nvCxnSpPr>
        <p:spPr>
          <a:xfrm flipV="1">
            <a:off x="8172400" y="5401233"/>
            <a:ext cx="430366" cy="260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2E4B3E-2D96-41EF-A6BB-CC4B5E2D7FA3}"/>
              </a:ext>
            </a:extLst>
          </p:cNvPr>
          <p:cNvCxnSpPr>
            <a:stCxn id="4" idx="0"/>
            <a:endCxn id="2" idx="5"/>
          </p:cNvCxnSpPr>
          <p:nvPr/>
        </p:nvCxnSpPr>
        <p:spPr>
          <a:xfrm flipH="1" flipV="1">
            <a:off x="7162479" y="5113201"/>
            <a:ext cx="613877" cy="548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17BD053-2561-4BFB-BFFF-506603AA4266}"/>
              </a:ext>
            </a:extLst>
          </p:cNvPr>
          <p:cNvSpPr txBox="1"/>
          <p:nvPr/>
        </p:nvSpPr>
        <p:spPr>
          <a:xfrm>
            <a:off x="3956441" y="1504520"/>
            <a:ext cx="4824536" cy="369332"/>
          </a:xfrm>
          <a:prstGeom prst="rect">
            <a:avLst/>
          </a:prstGeom>
          <a:noFill/>
        </p:spPr>
        <p:txBody>
          <a:bodyPr wrap="square" rtlCol="0">
            <a:spAutoFit/>
          </a:bodyPr>
          <a:lstStyle/>
          <a:p>
            <a:pPr algn="ctr"/>
            <a:r>
              <a:rPr lang="en-US" dirty="0"/>
              <a:t>Sortie SPSS 26</a:t>
            </a:r>
          </a:p>
        </p:txBody>
      </p:sp>
      <p:cxnSp>
        <p:nvCxnSpPr>
          <p:cNvPr id="16" name="Straight Arrow Connector 15">
            <a:extLst>
              <a:ext uri="{FF2B5EF4-FFF2-40B4-BE49-F238E27FC236}">
                <a16:creationId xmlns:a16="http://schemas.microsoft.com/office/drawing/2014/main" id="{E66DF662-90C8-4A56-B990-CD2549399A3C}"/>
              </a:ext>
            </a:extLst>
          </p:cNvPr>
          <p:cNvCxnSpPr>
            <a:cxnSpLocks/>
            <a:stCxn id="14" idx="2"/>
          </p:cNvCxnSpPr>
          <p:nvPr/>
        </p:nvCxnSpPr>
        <p:spPr>
          <a:xfrm>
            <a:off x="6368709" y="1873852"/>
            <a:ext cx="651563" cy="2563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345DD0-C888-462B-BFA3-16CD51D22054}"/>
              </a:ext>
            </a:extLst>
          </p:cNvPr>
          <p:cNvCxnSpPr>
            <a:cxnSpLocks/>
          </p:cNvCxnSpPr>
          <p:nvPr/>
        </p:nvCxnSpPr>
        <p:spPr>
          <a:xfrm>
            <a:off x="6368709" y="1979134"/>
            <a:ext cx="1407647" cy="30060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11285D-7C89-474D-9206-BF86790D1113}"/>
              </a:ext>
            </a:extLst>
          </p:cNvPr>
          <p:cNvCxnSpPr>
            <a:cxnSpLocks/>
            <a:stCxn id="14" idx="2"/>
            <a:endCxn id="7" idx="1"/>
          </p:cNvCxnSpPr>
          <p:nvPr/>
        </p:nvCxnSpPr>
        <p:spPr>
          <a:xfrm>
            <a:off x="6368709" y="1873852"/>
            <a:ext cx="2234057" cy="29672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239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6" name="Picture 5">
            <a:extLst>
              <a:ext uri="{FF2B5EF4-FFF2-40B4-BE49-F238E27FC236}">
                <a16:creationId xmlns:a16="http://schemas.microsoft.com/office/drawing/2014/main" id="{D1835C51-A03B-416E-A710-27A74171BB76}"/>
              </a:ext>
            </a:extLst>
          </p:cNvPr>
          <p:cNvPicPr>
            <a:picLocks noChangeAspect="1"/>
          </p:cNvPicPr>
          <p:nvPr/>
        </p:nvPicPr>
        <p:blipFill>
          <a:blip r:embed="rId3"/>
          <a:stretch>
            <a:fillRect/>
          </a:stretch>
        </p:blipFill>
        <p:spPr>
          <a:xfrm>
            <a:off x="2072" y="1772816"/>
            <a:ext cx="9141927" cy="4968552"/>
          </a:xfrm>
          <a:prstGeom prst="rect">
            <a:avLst/>
          </a:prstGeom>
        </p:spPr>
      </p:pic>
    </p:spTree>
    <p:extLst>
      <p:ext uri="{BB962C8B-B14F-4D97-AF65-F5344CB8AC3E}">
        <p14:creationId xmlns:p14="http://schemas.microsoft.com/office/powerpoint/2010/main" val="1727879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44FE8285-C030-4BC6-ABCA-B5281AB96B1A}"/>
              </a:ext>
            </a:extLst>
          </p:cNvPr>
          <p:cNvPicPr>
            <a:picLocks noChangeAspect="1"/>
          </p:cNvPicPr>
          <p:nvPr/>
        </p:nvPicPr>
        <p:blipFill>
          <a:blip r:embed="rId3"/>
          <a:stretch>
            <a:fillRect/>
          </a:stretch>
        </p:blipFill>
        <p:spPr>
          <a:xfrm>
            <a:off x="251520" y="1650724"/>
            <a:ext cx="8892480" cy="4658595"/>
          </a:xfrm>
          <a:prstGeom prst="rect">
            <a:avLst/>
          </a:prstGeom>
        </p:spPr>
      </p:pic>
    </p:spTree>
    <p:extLst>
      <p:ext uri="{BB962C8B-B14F-4D97-AF65-F5344CB8AC3E}">
        <p14:creationId xmlns:p14="http://schemas.microsoft.com/office/powerpoint/2010/main" val="307358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162CEC56-EBE6-41FB-8FE6-2A3FEABB0370}"/>
              </a:ext>
            </a:extLst>
          </p:cNvPr>
          <p:cNvPicPr>
            <a:picLocks noChangeAspect="1"/>
          </p:cNvPicPr>
          <p:nvPr/>
        </p:nvPicPr>
        <p:blipFill>
          <a:blip r:embed="rId3"/>
          <a:stretch>
            <a:fillRect/>
          </a:stretch>
        </p:blipFill>
        <p:spPr>
          <a:xfrm>
            <a:off x="0" y="1143000"/>
            <a:ext cx="9144000" cy="5262113"/>
          </a:xfrm>
          <a:prstGeom prst="rect">
            <a:avLst/>
          </a:prstGeom>
        </p:spPr>
      </p:pic>
    </p:spTree>
    <p:extLst>
      <p:ext uri="{BB962C8B-B14F-4D97-AF65-F5344CB8AC3E}">
        <p14:creationId xmlns:p14="http://schemas.microsoft.com/office/powerpoint/2010/main" val="4151448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sp>
        <p:nvSpPr>
          <p:cNvPr id="2" name="TextBox 1">
            <a:extLst>
              <a:ext uri="{FF2B5EF4-FFF2-40B4-BE49-F238E27FC236}">
                <a16:creationId xmlns:a16="http://schemas.microsoft.com/office/drawing/2014/main" id="{0C4C883C-1490-4E9C-BED3-76C37726C625}"/>
              </a:ext>
            </a:extLst>
          </p:cNvPr>
          <p:cNvSpPr txBox="1"/>
          <p:nvPr/>
        </p:nvSpPr>
        <p:spPr>
          <a:xfrm>
            <a:off x="107504" y="1412776"/>
            <a:ext cx="8928992" cy="5442516"/>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de variabilité: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s'agit ici d'étudier l'influence d'un seul facteur de variabilité sur un paramètre quantitatif.</a:t>
            </a:r>
          </a:p>
          <a:p>
            <a:pPr marL="0" marR="0" algn="just">
              <a:lnSpc>
                <a:spcPct val="150000"/>
              </a:lnSpc>
              <a:spcBef>
                <a:spcPts val="0"/>
              </a:spcBef>
              <a:spcAft>
                <a:spcPts val="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C</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eci revient à comparer les moyennes de plusieurs populations supposées normales et de même variance à partir d'échantillons aléatoires simples et indépendants les uns des autres.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Cette analyse peut être considérée comme une généralisation du test de </a:t>
            </a:r>
            <a:r>
              <a:rPr lang="fr-FR" sz="2400" dirty="0" err="1">
                <a:effectLst/>
                <a:latin typeface="Times New Roman" panose="02020603050405020304" pitchFamily="18" charset="0"/>
                <a:ea typeface="Calibri" panose="020F0502020204030204" pitchFamily="34" charset="0"/>
                <a:cs typeface="Times New Roman" panose="02020603050405020304" pitchFamily="18" charset="0"/>
              </a:rPr>
              <a:t>Student</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en-US" dirty="0"/>
          </a:p>
        </p:txBody>
      </p:sp>
    </p:spTree>
    <p:extLst>
      <p:ext uri="{BB962C8B-B14F-4D97-AF65-F5344CB8AC3E}">
        <p14:creationId xmlns:p14="http://schemas.microsoft.com/office/powerpoint/2010/main" val="1665273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gn="just">
              <a:lnSpc>
                <a:spcPct val="150000"/>
              </a:lnSpc>
              <a:spcBef>
                <a:spcPts val="0"/>
              </a:spcBef>
              <a:spcAft>
                <a:spcPts val="0"/>
              </a:spcAft>
            </a:pP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 (</a:t>
            </a: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B17FE96-1619-46E3-8DEE-635C00F968F6}"/>
              </a:ext>
            </a:extLst>
          </p:cNvPr>
          <p:cNvPicPr>
            <a:picLocks noChangeAspect="1"/>
          </p:cNvPicPr>
          <p:nvPr/>
        </p:nvPicPr>
        <p:blipFill>
          <a:blip r:embed="rId3"/>
          <a:stretch>
            <a:fillRect/>
          </a:stretch>
        </p:blipFill>
        <p:spPr>
          <a:xfrm>
            <a:off x="0" y="1412776"/>
            <a:ext cx="9144000" cy="5445224"/>
          </a:xfrm>
          <a:prstGeom prst="rect">
            <a:avLst/>
          </a:prstGeom>
        </p:spPr>
      </p:pic>
    </p:spTree>
    <p:extLst>
      <p:ext uri="{BB962C8B-B14F-4D97-AF65-F5344CB8AC3E}">
        <p14:creationId xmlns:p14="http://schemas.microsoft.com/office/powerpoint/2010/main" val="1658980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Introduction </a:t>
            </a:r>
          </a:p>
        </p:txBody>
      </p:sp>
      <p:sp>
        <p:nvSpPr>
          <p:cNvPr id="4" name="Rectangle 3"/>
          <p:cNvSpPr/>
          <p:nvPr/>
        </p:nvSpPr>
        <p:spPr>
          <a:xfrm>
            <a:off x="467544" y="1340768"/>
            <a:ext cx="8208912" cy="3349956"/>
          </a:xfrm>
          <a:prstGeom prst="rect">
            <a:avLst/>
          </a:prstGeom>
        </p:spPr>
        <p:txBody>
          <a:bodyPr wrap="square">
            <a:spAutoFit/>
          </a:bodyPr>
          <a:lstStyle/>
          <a:p>
            <a:pPr algn="just">
              <a:lnSpc>
                <a:spcPct val="150000"/>
              </a:lnSpc>
            </a:pPr>
            <a:r>
              <a:rPr lang="fr-FR" sz="2400" b="1" dirty="0">
                <a:latin typeface="Times New Roman" pitchFamily="18" charset="0"/>
                <a:cs typeface="Times New Roman" pitchFamily="18" charset="0"/>
              </a:rPr>
              <a:t>La mesure est le processus d'association des nombres avec des grandeurs physiques et des phénomènes.</a:t>
            </a:r>
          </a:p>
          <a:p>
            <a:pPr algn="just">
              <a:lnSpc>
                <a:spcPct val="150000"/>
              </a:lnSpc>
            </a:pPr>
            <a:r>
              <a:rPr lang="fr-FR" sz="2400" b="1" dirty="0">
                <a:latin typeface="Times New Roman" pitchFamily="18" charset="0"/>
                <a:cs typeface="Times New Roman" pitchFamily="18" charset="0"/>
              </a:rPr>
              <a:t>Autrement dit, elle est l'obtention de la grandeur d'une quantité par rapport à une norme convenue.</a:t>
            </a:r>
          </a:p>
          <a:p>
            <a:pPr algn="just">
              <a:lnSpc>
                <a:spcPct val="150000"/>
              </a:lnSpc>
            </a:pPr>
            <a:r>
              <a:rPr lang="fr-FR" sz="2400" b="1" dirty="0">
                <a:latin typeface="Times New Roman" pitchFamily="18" charset="0"/>
                <a:cs typeface="Times New Roman" pitchFamily="18" charset="0"/>
              </a:rPr>
              <a:t>La mesure est précisément la démarche par laquelle  on passe du monde théorique à celui de l’ opérationnalisation. </a:t>
            </a:r>
          </a:p>
        </p:txBody>
      </p:sp>
      <p:pic>
        <p:nvPicPr>
          <p:cNvPr id="3074" name="Picture 2" descr="Measuring Social Value">
            <a:extLst>
              <a:ext uri="{FF2B5EF4-FFF2-40B4-BE49-F238E27FC236}">
                <a16:creationId xmlns:a16="http://schemas.microsoft.com/office/drawing/2014/main" id="{9DA66476-F894-4AE1-A97A-B74A5E945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8627">
            <a:off x="6228184" y="4711724"/>
            <a:ext cx="1872208"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89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 (</a:t>
            </a: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pic>
        <p:nvPicPr>
          <p:cNvPr id="4" name="Picture 3">
            <a:extLst>
              <a:ext uri="{FF2B5EF4-FFF2-40B4-BE49-F238E27FC236}">
                <a16:creationId xmlns:a16="http://schemas.microsoft.com/office/drawing/2014/main" id="{72F4C4C9-43FF-4325-84E8-3BB1B929D7CA}"/>
              </a:ext>
            </a:extLst>
          </p:cNvPr>
          <p:cNvPicPr>
            <a:picLocks noChangeAspect="1"/>
          </p:cNvPicPr>
          <p:nvPr/>
        </p:nvPicPr>
        <p:blipFill>
          <a:blip r:embed="rId3"/>
          <a:stretch>
            <a:fillRect/>
          </a:stretch>
        </p:blipFill>
        <p:spPr>
          <a:xfrm>
            <a:off x="0" y="2276872"/>
            <a:ext cx="9144000" cy="4104456"/>
          </a:xfrm>
          <a:prstGeom prst="rect">
            <a:avLst/>
          </a:prstGeom>
        </p:spPr>
      </p:pic>
      <p:sp>
        <p:nvSpPr>
          <p:cNvPr id="5" name="TextBox 4">
            <a:extLst>
              <a:ext uri="{FF2B5EF4-FFF2-40B4-BE49-F238E27FC236}">
                <a16:creationId xmlns:a16="http://schemas.microsoft.com/office/drawing/2014/main" id="{BF14D625-B5B8-4AA5-A8F3-CD118F106B19}"/>
              </a:ext>
            </a:extLst>
          </p:cNvPr>
          <p:cNvSpPr txBox="1"/>
          <p:nvPr/>
        </p:nvSpPr>
        <p:spPr>
          <a:xfrm>
            <a:off x="323528" y="1628800"/>
            <a:ext cx="8352928" cy="461665"/>
          </a:xfrm>
          <a:prstGeom prst="rect">
            <a:avLst/>
          </a:prstGeom>
          <a:noFill/>
        </p:spPr>
        <p:txBody>
          <a:bodyPr wrap="square" rtlCol="0">
            <a:spAutoFit/>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statistiques descriptives</a:t>
            </a:r>
            <a:endParaRPr lang="en-US" sz="2400" dirty="0"/>
          </a:p>
        </p:txBody>
      </p:sp>
    </p:spTree>
    <p:extLst>
      <p:ext uri="{BB962C8B-B14F-4D97-AF65-F5344CB8AC3E}">
        <p14:creationId xmlns:p14="http://schemas.microsoft.com/office/powerpoint/2010/main" val="402370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pic>
        <p:nvPicPr>
          <p:cNvPr id="7" name="Picture 6">
            <a:extLst>
              <a:ext uri="{FF2B5EF4-FFF2-40B4-BE49-F238E27FC236}">
                <a16:creationId xmlns:a16="http://schemas.microsoft.com/office/drawing/2014/main" id="{095008E0-6FFF-4C49-A868-A11FFD3C3A07}"/>
              </a:ext>
            </a:extLst>
          </p:cNvPr>
          <p:cNvPicPr>
            <a:picLocks noChangeAspect="1"/>
          </p:cNvPicPr>
          <p:nvPr/>
        </p:nvPicPr>
        <p:blipFill>
          <a:blip r:embed="rId4"/>
          <a:stretch>
            <a:fillRect/>
          </a:stretch>
        </p:blipFill>
        <p:spPr>
          <a:xfrm>
            <a:off x="395536" y="1342678"/>
            <a:ext cx="8856984" cy="3762722"/>
          </a:xfrm>
          <a:prstGeom prst="rect">
            <a:avLst/>
          </a:prstGeom>
        </p:spPr>
      </p:pic>
      <p:sp>
        <p:nvSpPr>
          <p:cNvPr id="8" name="Oval 7">
            <a:extLst>
              <a:ext uri="{FF2B5EF4-FFF2-40B4-BE49-F238E27FC236}">
                <a16:creationId xmlns:a16="http://schemas.microsoft.com/office/drawing/2014/main" id="{446FC5C5-A410-491C-9B3A-FB90B9BD95A4}"/>
              </a:ext>
            </a:extLst>
          </p:cNvPr>
          <p:cNvSpPr/>
          <p:nvPr/>
        </p:nvSpPr>
        <p:spPr>
          <a:xfrm>
            <a:off x="4551810" y="3122178"/>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95A52A-BBDA-46A5-B08C-D0671775B99D}"/>
              </a:ext>
            </a:extLst>
          </p:cNvPr>
          <p:cNvSpPr/>
          <p:nvPr/>
        </p:nvSpPr>
        <p:spPr>
          <a:xfrm>
            <a:off x="4550744" y="2694174"/>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FF0F0D-D204-4C70-A386-20EF4706CBA3}"/>
              </a:ext>
            </a:extLst>
          </p:cNvPr>
          <p:cNvSpPr/>
          <p:nvPr/>
        </p:nvSpPr>
        <p:spPr>
          <a:xfrm>
            <a:off x="6755424" y="2694174"/>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C295B6-F85F-4B27-B370-90B84F378943}"/>
              </a:ext>
            </a:extLst>
          </p:cNvPr>
          <p:cNvSpPr/>
          <p:nvPr/>
        </p:nvSpPr>
        <p:spPr>
          <a:xfrm>
            <a:off x="7308304" y="3429000"/>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7CBC36F-6F63-4AC2-A75E-5963E00B84F3}"/>
              </a:ext>
            </a:extLst>
          </p:cNvPr>
          <p:cNvSpPr txBox="1"/>
          <p:nvPr/>
        </p:nvSpPr>
        <p:spPr>
          <a:xfrm>
            <a:off x="275426" y="1128351"/>
            <a:ext cx="8352928" cy="830997"/>
          </a:xfrm>
          <a:prstGeom prst="rect">
            <a:avLst/>
          </a:prstGeom>
          <a:noFill/>
        </p:spPr>
        <p:txBody>
          <a:bodyPr wrap="square" rtlCol="0">
            <a:spAutoFit/>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résultats du test (valeurs de F sont non significatifs)</a:t>
            </a:r>
            <a:endParaRPr lang="en-US" sz="2400" dirty="0"/>
          </a:p>
        </p:txBody>
      </p:sp>
      <p:grpSp>
        <p:nvGrpSpPr>
          <p:cNvPr id="17" name="Group 23">
            <a:extLst>
              <a:ext uri="{FF2B5EF4-FFF2-40B4-BE49-F238E27FC236}">
                <a16:creationId xmlns:a16="http://schemas.microsoft.com/office/drawing/2014/main" id="{F3AD3E06-3735-4121-8FA1-7528103625B4}"/>
              </a:ext>
            </a:extLst>
          </p:cNvPr>
          <p:cNvGrpSpPr>
            <a:grpSpLocks/>
          </p:cNvGrpSpPr>
          <p:nvPr/>
        </p:nvGrpSpPr>
        <p:grpSpPr bwMode="auto">
          <a:xfrm>
            <a:off x="4946787" y="5029200"/>
            <a:ext cx="1641437" cy="1828800"/>
            <a:chOff x="1440" y="2832"/>
            <a:chExt cx="1536" cy="1152"/>
          </a:xfrm>
        </p:grpSpPr>
        <p:sp>
          <p:nvSpPr>
            <p:cNvPr id="18" name="Text Box 20">
              <a:extLst>
                <a:ext uri="{FF2B5EF4-FFF2-40B4-BE49-F238E27FC236}">
                  <a16:creationId xmlns:a16="http://schemas.microsoft.com/office/drawing/2014/main" id="{8BF5329D-078A-4236-A431-D38E501DA4A7}"/>
                </a:ext>
              </a:extLst>
            </p:cNvPr>
            <p:cNvSpPr txBox="1">
              <a:spLocks noChangeArrowheads="1"/>
            </p:cNvSpPr>
            <p:nvPr/>
          </p:nvSpPr>
          <p:spPr bwMode="auto">
            <a:xfrm>
              <a:off x="1440" y="2880"/>
              <a:ext cx="1511" cy="98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600" dirty="0"/>
                <a:t>Somme</a:t>
              </a:r>
            </a:p>
            <a:p>
              <a:r>
                <a:rPr lang="fr-FR" altLang="en-US" sz="1600" dirty="0"/>
                <a:t>des carrés</a:t>
              </a:r>
            </a:p>
            <a:p>
              <a:r>
                <a:rPr lang="fr-FR" altLang="en-US" sz="1600" dirty="0"/>
                <a:t>divisée par</a:t>
              </a:r>
            </a:p>
            <a:p>
              <a:r>
                <a:rPr lang="fr-FR" altLang="en-US" sz="1600" dirty="0"/>
                <a:t>ddl. = variabilité</a:t>
              </a:r>
            </a:p>
            <a:p>
              <a:r>
                <a:rPr lang="fr-FR" altLang="en-US" sz="1600" dirty="0"/>
                <a:t>inter et intra.</a:t>
              </a:r>
            </a:p>
            <a:p>
              <a:r>
                <a:rPr lang="fr-FR" altLang="en-US" sz="1600" dirty="0"/>
                <a:t>Inter/intra</a:t>
              </a:r>
            </a:p>
          </p:txBody>
        </p:sp>
        <p:sp>
          <p:nvSpPr>
            <p:cNvPr id="19" name="Rectangle 22">
              <a:extLst>
                <a:ext uri="{FF2B5EF4-FFF2-40B4-BE49-F238E27FC236}">
                  <a16:creationId xmlns:a16="http://schemas.microsoft.com/office/drawing/2014/main" id="{1BAFE32E-A2F1-44B1-BE62-879ECEC5A22E}"/>
                </a:ext>
              </a:extLst>
            </p:cNvPr>
            <p:cNvSpPr>
              <a:spLocks noChangeArrowheads="1"/>
            </p:cNvSpPr>
            <p:nvPr/>
          </p:nvSpPr>
          <p:spPr bwMode="auto">
            <a:xfrm>
              <a:off x="1488" y="2832"/>
              <a:ext cx="1488" cy="1152"/>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39066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sz="2800" dirty="0">
              <a:solidFill>
                <a:srgbClr val="00B050"/>
              </a:solidFill>
            </a:endParaRPr>
          </a:p>
        </p:txBody>
      </p:sp>
      <p:pic>
        <p:nvPicPr>
          <p:cNvPr id="5" name="Picture 4">
            <a:extLst>
              <a:ext uri="{FF2B5EF4-FFF2-40B4-BE49-F238E27FC236}">
                <a16:creationId xmlns:a16="http://schemas.microsoft.com/office/drawing/2014/main" id="{D9238DCC-5B74-4BF5-9E5D-43F717FE2F40}"/>
              </a:ext>
            </a:extLst>
          </p:cNvPr>
          <p:cNvPicPr>
            <a:picLocks noChangeAspect="1"/>
          </p:cNvPicPr>
          <p:nvPr/>
        </p:nvPicPr>
        <p:blipFill>
          <a:blip r:embed="rId3"/>
          <a:stretch>
            <a:fillRect/>
          </a:stretch>
        </p:blipFill>
        <p:spPr>
          <a:xfrm>
            <a:off x="899592" y="2401089"/>
            <a:ext cx="8419083" cy="3910930"/>
          </a:xfrm>
          <a:prstGeom prst="rect">
            <a:avLst/>
          </a:prstGeom>
        </p:spPr>
      </p:pic>
      <p:sp>
        <p:nvSpPr>
          <p:cNvPr id="8" name="TextBox 7">
            <a:extLst>
              <a:ext uri="{FF2B5EF4-FFF2-40B4-BE49-F238E27FC236}">
                <a16:creationId xmlns:a16="http://schemas.microsoft.com/office/drawing/2014/main" id="{6C6DB62C-251C-42F5-B732-72CEEF51D52B}"/>
              </a:ext>
            </a:extLst>
          </p:cNvPr>
          <p:cNvSpPr txBox="1"/>
          <p:nvPr/>
        </p:nvSpPr>
        <p:spPr>
          <a:xfrm>
            <a:off x="801070" y="1267509"/>
            <a:ext cx="8019402" cy="1133580"/>
          </a:xfrm>
          <a:prstGeom prst="rect">
            <a:avLst/>
          </a:prstGeom>
          <a:noFill/>
        </p:spPr>
        <p:txBody>
          <a:bodyPr wrap="square">
            <a:spAutoFit/>
          </a:bodyPr>
          <a:lstStyle/>
          <a:p>
            <a:pPr>
              <a:lnSpc>
                <a:spcPct val="150000"/>
              </a:lnSpc>
            </a:pP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résultats du test (valeurs de F sont significatifs : un test post hoc est exigé)</a:t>
            </a:r>
            <a:endParaRPr lang="en-US" sz="2400" dirty="0"/>
          </a:p>
        </p:txBody>
      </p:sp>
      <p:cxnSp>
        <p:nvCxnSpPr>
          <p:cNvPr id="9" name="Straight Connector 8">
            <a:extLst>
              <a:ext uri="{FF2B5EF4-FFF2-40B4-BE49-F238E27FC236}">
                <a16:creationId xmlns:a16="http://schemas.microsoft.com/office/drawing/2014/main" id="{43C9B8FE-F4BF-4512-88A0-D0A72CD85D50}"/>
              </a:ext>
            </a:extLst>
          </p:cNvPr>
          <p:cNvCxnSpPr/>
          <p:nvPr/>
        </p:nvCxnSpPr>
        <p:spPr>
          <a:xfrm>
            <a:off x="7740352" y="4149080"/>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44C0B7-93E7-46FD-AB9F-9DF0C2F1877D}"/>
              </a:ext>
            </a:extLst>
          </p:cNvPr>
          <p:cNvCxnSpPr/>
          <p:nvPr/>
        </p:nvCxnSpPr>
        <p:spPr>
          <a:xfrm>
            <a:off x="7740352" y="5301208"/>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277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 présentation des différences</a:t>
            </a:r>
            <a:endParaRPr lang="fr-FR" dirty="0"/>
          </a:p>
        </p:txBody>
      </p:sp>
      <p:pic>
        <p:nvPicPr>
          <p:cNvPr id="3" name="Picture 2">
            <a:extLst>
              <a:ext uri="{FF2B5EF4-FFF2-40B4-BE49-F238E27FC236}">
                <a16:creationId xmlns:a16="http://schemas.microsoft.com/office/drawing/2014/main" id="{6C01DD33-C4D3-4579-9C77-5BB7059B7055}"/>
              </a:ext>
            </a:extLst>
          </p:cNvPr>
          <p:cNvPicPr>
            <a:picLocks noChangeAspect="1"/>
          </p:cNvPicPr>
          <p:nvPr/>
        </p:nvPicPr>
        <p:blipFill>
          <a:blip r:embed="rId3"/>
          <a:stretch>
            <a:fillRect/>
          </a:stretch>
        </p:blipFill>
        <p:spPr>
          <a:xfrm>
            <a:off x="251520" y="980728"/>
            <a:ext cx="8892480" cy="5344786"/>
          </a:xfrm>
          <a:prstGeom prst="rect">
            <a:avLst/>
          </a:prstGeom>
        </p:spPr>
      </p:pic>
      <p:sp>
        <p:nvSpPr>
          <p:cNvPr id="4" name="TextBox 3">
            <a:extLst>
              <a:ext uri="{FF2B5EF4-FFF2-40B4-BE49-F238E27FC236}">
                <a16:creationId xmlns:a16="http://schemas.microsoft.com/office/drawing/2014/main" id="{E7550DE1-0055-423E-BABB-035D7F495DCE}"/>
              </a:ext>
            </a:extLst>
          </p:cNvPr>
          <p:cNvSpPr txBox="1"/>
          <p:nvPr/>
        </p:nvSpPr>
        <p:spPr>
          <a:xfrm>
            <a:off x="3251393" y="1923673"/>
            <a:ext cx="576064" cy="400110"/>
          </a:xfrm>
          <a:prstGeom prst="rect">
            <a:avLst/>
          </a:prstGeom>
          <a:noFill/>
        </p:spPr>
        <p:txBody>
          <a:bodyPr wrap="square" rtlCol="0">
            <a:spAutoFit/>
          </a:bodyPr>
          <a:lstStyle/>
          <a:p>
            <a:pPr algn="ctr"/>
            <a:r>
              <a:rPr lang="en-US" sz="2000" dirty="0"/>
              <a:t>*</a:t>
            </a:r>
          </a:p>
        </p:txBody>
      </p:sp>
      <p:sp>
        <p:nvSpPr>
          <p:cNvPr id="10" name="TextBox 9">
            <a:extLst>
              <a:ext uri="{FF2B5EF4-FFF2-40B4-BE49-F238E27FC236}">
                <a16:creationId xmlns:a16="http://schemas.microsoft.com/office/drawing/2014/main" id="{CF7BB128-BA43-40C7-83C1-4AFCD2B34838}"/>
              </a:ext>
            </a:extLst>
          </p:cNvPr>
          <p:cNvSpPr txBox="1"/>
          <p:nvPr/>
        </p:nvSpPr>
        <p:spPr>
          <a:xfrm>
            <a:off x="5652120" y="1628800"/>
            <a:ext cx="576064" cy="400110"/>
          </a:xfrm>
          <a:prstGeom prst="rect">
            <a:avLst/>
          </a:prstGeom>
          <a:noFill/>
        </p:spPr>
        <p:txBody>
          <a:bodyPr wrap="square" rtlCol="0">
            <a:spAutoFit/>
          </a:bodyPr>
          <a:lstStyle/>
          <a:p>
            <a:r>
              <a:rPr lang="en-US" sz="2000" dirty="0"/>
              <a:t>**</a:t>
            </a:r>
          </a:p>
        </p:txBody>
      </p:sp>
      <p:cxnSp>
        <p:nvCxnSpPr>
          <p:cNvPr id="7" name="Straight Connector 6">
            <a:extLst>
              <a:ext uri="{FF2B5EF4-FFF2-40B4-BE49-F238E27FC236}">
                <a16:creationId xmlns:a16="http://schemas.microsoft.com/office/drawing/2014/main" id="{30854BFD-DEA7-4ED2-BA04-BDAC72D4E824}"/>
              </a:ext>
            </a:extLst>
          </p:cNvPr>
          <p:cNvCxnSpPr/>
          <p:nvPr/>
        </p:nvCxnSpPr>
        <p:spPr>
          <a:xfrm flipV="1">
            <a:off x="6732240" y="1764994"/>
            <a:ext cx="0" cy="422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573565-AA2D-46C9-A5D4-D53AFCDD8562}"/>
              </a:ext>
            </a:extLst>
          </p:cNvPr>
          <p:cNvCxnSpPr/>
          <p:nvPr/>
        </p:nvCxnSpPr>
        <p:spPr>
          <a:xfrm flipH="1">
            <a:off x="6084168" y="1772816"/>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338DC5-1372-4550-94F4-AE8F27D16DE9}"/>
              </a:ext>
            </a:extLst>
          </p:cNvPr>
          <p:cNvCxnSpPr>
            <a:cxnSpLocks/>
          </p:cNvCxnSpPr>
          <p:nvPr/>
        </p:nvCxnSpPr>
        <p:spPr>
          <a:xfrm flipH="1">
            <a:off x="2483768" y="1828855"/>
            <a:ext cx="316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A23E93-7A3B-40A4-BC9F-B2A0FB590B3B}"/>
              </a:ext>
            </a:extLst>
          </p:cNvPr>
          <p:cNvCxnSpPr/>
          <p:nvPr/>
        </p:nvCxnSpPr>
        <p:spPr>
          <a:xfrm>
            <a:off x="2483768" y="1828855"/>
            <a:ext cx="0" cy="825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FC14D3-31EF-411F-9F82-8002810DE0D4}"/>
              </a:ext>
            </a:extLst>
          </p:cNvPr>
          <p:cNvCxnSpPr>
            <a:cxnSpLocks/>
            <a:stCxn id="4" idx="1"/>
          </p:cNvCxnSpPr>
          <p:nvPr/>
        </p:nvCxnSpPr>
        <p:spPr>
          <a:xfrm flipH="1">
            <a:off x="2483768" y="2123728"/>
            <a:ext cx="767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9ABDB0-0A99-4DC8-BA55-5B6C8D266C17}"/>
              </a:ext>
            </a:extLst>
          </p:cNvPr>
          <p:cNvCxnSpPr/>
          <p:nvPr/>
        </p:nvCxnSpPr>
        <p:spPr>
          <a:xfrm>
            <a:off x="3923928" y="2123728"/>
            <a:ext cx="2808312"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453B85-9E2D-479A-A575-81CA0D53F6F2}"/>
              </a:ext>
            </a:extLst>
          </p:cNvPr>
          <p:cNvSpPr txBox="1"/>
          <p:nvPr/>
        </p:nvSpPr>
        <p:spPr>
          <a:xfrm>
            <a:off x="1403648" y="6325514"/>
            <a:ext cx="3456384" cy="369332"/>
          </a:xfrm>
          <a:prstGeom prst="rect">
            <a:avLst/>
          </a:prstGeom>
          <a:noFill/>
        </p:spPr>
        <p:txBody>
          <a:bodyPr wrap="square" rtlCol="0">
            <a:spAutoFit/>
          </a:bodyPr>
          <a:lstStyle/>
          <a:p>
            <a:r>
              <a:rPr lang="en-US" dirty="0"/>
              <a:t>* p&lt;0.05; ** p&lt;0.01</a:t>
            </a:r>
          </a:p>
        </p:txBody>
      </p:sp>
    </p:spTree>
    <p:extLst>
      <p:ext uri="{BB962C8B-B14F-4D97-AF65-F5344CB8AC3E}">
        <p14:creationId xmlns:p14="http://schemas.microsoft.com/office/powerpoint/2010/main" val="376973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1883D30C-57B7-423C-A0FF-D30A63D1E733}"/>
              </a:ext>
            </a:extLst>
          </p:cNvPr>
          <p:cNvSpPr txBox="1"/>
          <p:nvPr/>
        </p:nvSpPr>
        <p:spPr>
          <a:xfrm>
            <a:off x="323528" y="1412776"/>
            <a:ext cx="8208912" cy="5784660"/>
          </a:xfrm>
          <a:prstGeom prst="rect">
            <a:avLst/>
          </a:prstGeom>
          <a:noFill/>
        </p:spPr>
        <p:txBody>
          <a:bodyPr wrap="square" rtlCol="0">
            <a:spAutoFit/>
          </a:bodyPr>
          <a:lstStyle/>
          <a:p>
            <a:pPr marL="0" marR="0" algn="just">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Least Significative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Difference</a:t>
            </a:r>
            <a:r>
              <a:rPr lang="fr-FR" sz="2400" b="1" dirty="0">
                <a:effectLst/>
                <a:latin typeface="Times New Roman" panose="02020603050405020304" pitchFamily="18" charset="0"/>
                <a:ea typeface="Calibri" panose="020F0502020204030204" pitchFamily="34" charset="0"/>
                <a:cs typeface="Arial" panose="020B0604020202020204" pitchFamily="34" charset="0"/>
              </a:rPr>
              <a:t> (LSD)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Cette méthode simple permet de comparer  les moyennes deux à deux grâce au test de </a:t>
            </a:r>
            <a:r>
              <a:rPr lang="fr-FR" sz="2400" dirty="0" err="1">
                <a:effectLst/>
                <a:latin typeface="TimesNewRomanPSMT"/>
                <a:ea typeface="Calibri" panose="020F0502020204030204" pitchFamily="34" charset="0"/>
                <a:cs typeface="TimesNewRomanPSMT"/>
              </a:rPr>
              <a:t>Student</a:t>
            </a:r>
            <a:r>
              <a:rPr lang="fr-FR" sz="2400" dirty="0">
                <a:effectLst/>
                <a:latin typeface="TimesNewRomanPSMT"/>
                <a:ea typeface="Calibri" panose="020F0502020204030204" pitchFamily="34" charset="0"/>
                <a:cs typeface="TimesNewRomanPSMT"/>
              </a:rPr>
              <a:t>.</a:t>
            </a:r>
          </a:p>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Méthode de Newman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Keuls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L'essentiel de ce test réside dans une approche séquentielle ou l'on teste les comparaisons entre paires en choisissant la valeur critique en se basant sur l'étendue de la comparaison.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Tukey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 test de </a:t>
            </a:r>
            <a:r>
              <a:rPr lang="fr-FR" sz="2400" dirty="0" err="1">
                <a:effectLst/>
                <a:latin typeface="TimesNewRomanPSMT"/>
                <a:ea typeface="Calibri" panose="020F0502020204030204" pitchFamily="34" charset="0"/>
                <a:cs typeface="TimesNewRomanPSMT"/>
              </a:rPr>
              <a:t>Tukey</a:t>
            </a:r>
            <a:r>
              <a:rPr lang="fr-FR" sz="2400" dirty="0">
                <a:effectLst/>
                <a:latin typeface="TimesNewRomanPSMT"/>
                <a:ea typeface="Calibri" panose="020F0502020204030204" pitchFamily="34" charset="0"/>
                <a:cs typeface="TimesNewRomanPSMT"/>
              </a:rPr>
              <a:t> utilise la même procédure du test de Newman-</a:t>
            </a:r>
            <a:r>
              <a:rPr lang="fr-FR" sz="2400" dirty="0" err="1">
                <a:effectLst/>
                <a:latin typeface="TimesNewRomanPSMT"/>
                <a:ea typeface="Calibri" panose="020F0502020204030204" pitchFamily="34" charset="0"/>
                <a:cs typeface="TimesNewRomanPSMT"/>
              </a:rPr>
              <a:t>Keuls</a:t>
            </a:r>
            <a:r>
              <a:rPr lang="fr-FR" sz="2400" dirty="0">
                <a:effectLst/>
                <a:latin typeface="TimesNewRomanPSMT"/>
                <a:ea typeface="Calibri" panose="020F0502020204030204" pitchFamily="34" charset="0"/>
                <a:cs typeface="TimesNewRomanPSMT"/>
              </a:rPr>
              <a:t>, mais la valeur critique choisie pour une étendue reste considérée pour les autres comparaisons.</a:t>
            </a:r>
          </a:p>
          <a:p>
            <a:pPr marL="0" marR="0" algn="just">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26550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6DDCE40-1AC2-4816-8316-8F21794D7276}"/>
              </a:ext>
            </a:extLst>
          </p:cNvPr>
          <p:cNvPicPr>
            <a:picLocks noChangeAspect="1"/>
          </p:cNvPicPr>
          <p:nvPr/>
        </p:nvPicPr>
        <p:blipFill>
          <a:blip r:embed="rId3"/>
          <a:stretch>
            <a:fillRect/>
          </a:stretch>
        </p:blipFill>
        <p:spPr>
          <a:xfrm>
            <a:off x="107504" y="2060848"/>
            <a:ext cx="9144000" cy="3779070"/>
          </a:xfrm>
          <a:prstGeom prst="rect">
            <a:avLst/>
          </a:prstGeom>
        </p:spPr>
      </p:pic>
      <p:sp>
        <p:nvSpPr>
          <p:cNvPr id="5" name="TextBox 4">
            <a:extLst>
              <a:ext uri="{FF2B5EF4-FFF2-40B4-BE49-F238E27FC236}">
                <a16:creationId xmlns:a16="http://schemas.microsoft.com/office/drawing/2014/main" id="{6434EB7E-F491-41D0-8AE8-7BB56C31240C}"/>
              </a:ext>
            </a:extLst>
          </p:cNvPr>
          <p:cNvSpPr txBox="1"/>
          <p:nvPr/>
        </p:nvSpPr>
        <p:spPr>
          <a:xfrm>
            <a:off x="1115616" y="1340768"/>
            <a:ext cx="6768752" cy="369332"/>
          </a:xfrm>
          <a:prstGeom prst="rect">
            <a:avLst/>
          </a:prstGeom>
          <a:noFill/>
        </p:spPr>
        <p:txBody>
          <a:bodyPr wrap="square" rtlCol="0">
            <a:spAutoFit/>
          </a:bodyPr>
          <a:lstStyle/>
          <a:p>
            <a:r>
              <a:rPr lang="en-US" dirty="0" err="1"/>
              <a:t>Plusieurs</a:t>
            </a:r>
            <a:r>
              <a:rPr lang="en-US" dirty="0"/>
              <a:t> </a:t>
            </a:r>
            <a:r>
              <a:rPr lang="en-US" dirty="0" err="1"/>
              <a:t>choix</a:t>
            </a:r>
            <a:r>
              <a:rPr lang="en-US" dirty="0"/>
              <a:t> </a:t>
            </a:r>
          </a:p>
        </p:txBody>
      </p:sp>
      <p:cxnSp>
        <p:nvCxnSpPr>
          <p:cNvPr id="7" name="Straight Arrow Connector 6">
            <a:extLst>
              <a:ext uri="{FF2B5EF4-FFF2-40B4-BE49-F238E27FC236}">
                <a16:creationId xmlns:a16="http://schemas.microsoft.com/office/drawing/2014/main" id="{285C4092-77D0-4317-9106-567951407AED}"/>
              </a:ext>
            </a:extLst>
          </p:cNvPr>
          <p:cNvCxnSpPr>
            <a:stCxn id="5" idx="2"/>
          </p:cNvCxnSpPr>
          <p:nvPr/>
        </p:nvCxnSpPr>
        <p:spPr>
          <a:xfrm>
            <a:off x="4499992" y="1710100"/>
            <a:ext cx="1800200" cy="1286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063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Illustration graphique : 3 groupes</a:t>
            </a:r>
            <a:endParaRPr lang="en-US" sz="2400" b="1" dirty="0">
              <a:latin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0C8AEABB-089C-44F1-9AB1-5D8BA4FABFB4}"/>
              </a:ext>
            </a:extLst>
          </p:cNvPr>
          <p:cNvPicPr>
            <a:picLocks noChangeAspect="1"/>
          </p:cNvPicPr>
          <p:nvPr/>
        </p:nvPicPr>
        <p:blipFill>
          <a:blip r:embed="rId3"/>
          <a:stretch>
            <a:fillRect/>
          </a:stretch>
        </p:blipFill>
        <p:spPr>
          <a:xfrm>
            <a:off x="0" y="1578369"/>
            <a:ext cx="9144000" cy="4874967"/>
          </a:xfrm>
          <a:prstGeom prst="rect">
            <a:avLst/>
          </a:prstGeom>
        </p:spPr>
      </p:pic>
    </p:spTree>
    <p:extLst>
      <p:ext uri="{BB962C8B-B14F-4D97-AF65-F5344CB8AC3E}">
        <p14:creationId xmlns:p14="http://schemas.microsoft.com/office/powerpoint/2010/main" val="1476809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Illustration graphique : trois groupes</a:t>
            </a:r>
            <a:endParaRPr lang="fr-FR" dirty="0"/>
          </a:p>
        </p:txBody>
      </p:sp>
      <p:pic>
        <p:nvPicPr>
          <p:cNvPr id="3" name="Picture 2">
            <a:extLst>
              <a:ext uri="{FF2B5EF4-FFF2-40B4-BE49-F238E27FC236}">
                <a16:creationId xmlns:a16="http://schemas.microsoft.com/office/drawing/2014/main" id="{97507265-C513-49D8-B779-F2B7DD7BA45C}"/>
              </a:ext>
            </a:extLst>
          </p:cNvPr>
          <p:cNvPicPr>
            <a:picLocks noChangeAspect="1"/>
          </p:cNvPicPr>
          <p:nvPr/>
        </p:nvPicPr>
        <p:blipFill>
          <a:blip r:embed="rId3"/>
          <a:stretch>
            <a:fillRect/>
          </a:stretch>
        </p:blipFill>
        <p:spPr>
          <a:xfrm>
            <a:off x="0" y="1518206"/>
            <a:ext cx="9144000" cy="5511194"/>
          </a:xfrm>
          <a:prstGeom prst="rect">
            <a:avLst/>
          </a:prstGeom>
        </p:spPr>
      </p:pic>
    </p:spTree>
    <p:extLst>
      <p:ext uri="{BB962C8B-B14F-4D97-AF65-F5344CB8AC3E}">
        <p14:creationId xmlns:p14="http://schemas.microsoft.com/office/powerpoint/2010/main" val="2553619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9507"/>
            <a:ext cx="9144000" cy="1143000"/>
          </a:xfrm>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4" name="Picture 3">
            <a:extLst>
              <a:ext uri="{FF2B5EF4-FFF2-40B4-BE49-F238E27FC236}">
                <a16:creationId xmlns:a16="http://schemas.microsoft.com/office/drawing/2014/main" id="{86DDCF2A-0882-47E4-AC51-F4577FB88C93}"/>
              </a:ext>
            </a:extLst>
          </p:cNvPr>
          <p:cNvPicPr>
            <a:picLocks noChangeAspect="1"/>
          </p:cNvPicPr>
          <p:nvPr/>
        </p:nvPicPr>
        <p:blipFill>
          <a:blip r:embed="rId3"/>
          <a:stretch>
            <a:fillRect/>
          </a:stretch>
        </p:blipFill>
        <p:spPr>
          <a:xfrm>
            <a:off x="0" y="1562817"/>
            <a:ext cx="9144000" cy="3732366"/>
          </a:xfrm>
          <a:prstGeom prst="rect">
            <a:avLst/>
          </a:prstGeom>
        </p:spPr>
      </p:pic>
    </p:spTree>
    <p:extLst>
      <p:ext uri="{BB962C8B-B14F-4D97-AF65-F5344CB8AC3E}">
        <p14:creationId xmlns:p14="http://schemas.microsoft.com/office/powerpoint/2010/main" val="4285703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7E1A8AD5-3377-4D50-AF9C-E9038036CDF8}"/>
              </a:ext>
            </a:extLst>
          </p:cNvPr>
          <p:cNvPicPr>
            <a:picLocks noChangeAspect="1"/>
          </p:cNvPicPr>
          <p:nvPr/>
        </p:nvPicPr>
        <p:blipFill>
          <a:blip r:embed="rId3"/>
          <a:stretch>
            <a:fillRect/>
          </a:stretch>
        </p:blipFill>
        <p:spPr>
          <a:xfrm>
            <a:off x="0" y="1417188"/>
            <a:ext cx="9144000" cy="4023624"/>
          </a:xfrm>
          <a:prstGeom prst="rect">
            <a:avLst/>
          </a:prstGeom>
        </p:spPr>
      </p:pic>
    </p:spTree>
    <p:extLst>
      <p:ext uri="{BB962C8B-B14F-4D97-AF65-F5344CB8AC3E}">
        <p14:creationId xmlns:p14="http://schemas.microsoft.com/office/powerpoint/2010/main" val="3077249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Introduction </a:t>
            </a:r>
          </a:p>
        </p:txBody>
      </p:sp>
      <p:sp>
        <p:nvSpPr>
          <p:cNvPr id="4" name="Rectangle 3"/>
          <p:cNvSpPr/>
          <p:nvPr/>
        </p:nvSpPr>
        <p:spPr>
          <a:xfrm>
            <a:off x="467544" y="1340768"/>
            <a:ext cx="8208912" cy="3903954"/>
          </a:xfrm>
          <a:prstGeom prst="rect">
            <a:avLst/>
          </a:prstGeom>
        </p:spPr>
        <p:txBody>
          <a:bodyPr wrap="square">
            <a:spAutoFit/>
          </a:bodyPr>
          <a:lstStyle/>
          <a:p>
            <a:pPr algn="just">
              <a:lnSpc>
                <a:spcPct val="150000"/>
              </a:lnSpc>
            </a:pPr>
            <a:r>
              <a:rPr lang="fr-FR" sz="2400" b="1" dirty="0">
                <a:latin typeface="Times New Roman" pitchFamily="18" charset="0"/>
                <a:cs typeface="Times New Roman" pitchFamily="18" charset="0"/>
              </a:rPr>
              <a:t>Par une mesure, on affecte un nombre ou un chiffre </a:t>
            </a:r>
            <a:r>
              <a:rPr lang="fr-FR" sz="2400" b="1" dirty="0">
                <a:solidFill>
                  <a:srgbClr val="FF0000"/>
                </a:solidFill>
                <a:latin typeface="Times New Roman" pitchFamily="18" charset="0"/>
                <a:cs typeface="Times New Roman" pitchFamily="18" charset="0"/>
              </a:rPr>
              <a:t>à la propriété  d'un concept.</a:t>
            </a:r>
          </a:p>
          <a:p>
            <a:pPr algn="just">
              <a:lnSpc>
                <a:spcPct val="150000"/>
              </a:lnSpc>
            </a:pPr>
            <a:r>
              <a:rPr lang="fr-FR" sz="2400" b="1" dirty="0">
                <a:latin typeface="Times New Roman" pitchFamily="18" charset="0"/>
                <a:cs typeface="Times New Roman" pitchFamily="18" charset="0"/>
              </a:rPr>
              <a:t>La portée et l'application de la mesure dépendent du contexte et de la discipline.</a:t>
            </a:r>
          </a:p>
          <a:p>
            <a:pPr algn="just">
              <a:lnSpc>
                <a:spcPct val="150000"/>
              </a:lnSpc>
            </a:pPr>
            <a:r>
              <a:rPr lang="fr-FR" sz="2400" b="1" dirty="0">
                <a:latin typeface="Times New Roman" pitchFamily="18" charset="0"/>
                <a:cs typeface="Times New Roman" pitchFamily="18" charset="0"/>
              </a:rPr>
              <a:t>Ainsi s'opérationnalisent, par des mesures, </a:t>
            </a:r>
            <a:r>
              <a:rPr lang="fr-FR" sz="2400" b="1" dirty="0">
                <a:solidFill>
                  <a:srgbClr val="FF0000"/>
                </a:solidFill>
                <a:latin typeface="Times New Roman" pitchFamily="18" charset="0"/>
                <a:cs typeface="Times New Roman" pitchFamily="18" charset="0"/>
              </a:rPr>
              <a:t>des concepts (ou des construits) </a:t>
            </a:r>
            <a:r>
              <a:rPr lang="fr-FR" sz="2400" b="1" dirty="0">
                <a:latin typeface="Times New Roman" pitchFamily="18" charset="0"/>
                <a:cs typeface="Times New Roman" pitchFamily="18" charset="0"/>
              </a:rPr>
              <a:t>abstraits (le concept de soi physique, la motivation, le Burnout, le « </a:t>
            </a:r>
            <a:r>
              <a:rPr lang="fr-FR" sz="2400" b="1" dirty="0" err="1">
                <a:latin typeface="Times New Roman" pitchFamily="18" charset="0"/>
                <a:cs typeface="Times New Roman" pitchFamily="18" charset="0"/>
              </a:rPr>
              <a:t>Grit</a:t>
            </a:r>
            <a:r>
              <a:rPr lang="fr-FR" sz="2400" b="1" dirty="0">
                <a:latin typeface="Times New Roman" pitchFamily="18" charset="0"/>
                <a:cs typeface="Times New Roman" pitchFamily="18" charset="0"/>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5" name="Picture 4">
            <a:extLst>
              <a:ext uri="{FF2B5EF4-FFF2-40B4-BE49-F238E27FC236}">
                <a16:creationId xmlns:a16="http://schemas.microsoft.com/office/drawing/2014/main" id="{0FFB4271-B47B-4D49-83ED-0A48EE9BEA51}"/>
              </a:ext>
            </a:extLst>
          </p:cNvPr>
          <p:cNvPicPr>
            <a:picLocks noChangeAspect="1"/>
          </p:cNvPicPr>
          <p:nvPr/>
        </p:nvPicPr>
        <p:blipFill>
          <a:blip r:embed="rId3"/>
          <a:stretch>
            <a:fillRect/>
          </a:stretch>
        </p:blipFill>
        <p:spPr>
          <a:xfrm>
            <a:off x="1403648" y="2132856"/>
            <a:ext cx="7128792" cy="4536504"/>
          </a:xfrm>
          <a:prstGeom prst="rect">
            <a:avLst/>
          </a:prstGeom>
        </p:spPr>
      </p:pic>
      <p:sp>
        <p:nvSpPr>
          <p:cNvPr id="6" name="TextBox 5">
            <a:extLst>
              <a:ext uri="{FF2B5EF4-FFF2-40B4-BE49-F238E27FC236}">
                <a16:creationId xmlns:a16="http://schemas.microsoft.com/office/drawing/2014/main" id="{23596E28-8A5E-4446-AEA9-CDFD72643C13}"/>
              </a:ext>
            </a:extLst>
          </p:cNvPr>
          <p:cNvSpPr txBox="1"/>
          <p:nvPr/>
        </p:nvSpPr>
        <p:spPr>
          <a:xfrm>
            <a:off x="827584" y="1412776"/>
            <a:ext cx="6984776" cy="369332"/>
          </a:xfrm>
          <a:prstGeom prst="rect">
            <a:avLst/>
          </a:prstGeom>
          <a:noFill/>
        </p:spPr>
        <p:txBody>
          <a:bodyPr wrap="square" rtlCol="0">
            <a:spAutoFit/>
          </a:bodyPr>
          <a:lstStyle/>
          <a:p>
            <a:r>
              <a:rPr lang="en-US" dirty="0"/>
              <a:t>Sortie SPSS Pour les </a:t>
            </a:r>
            <a:r>
              <a:rPr lang="en-US" dirty="0" err="1"/>
              <a:t>statistiques</a:t>
            </a:r>
            <a:r>
              <a:rPr lang="en-US" dirty="0"/>
              <a:t> </a:t>
            </a:r>
            <a:r>
              <a:rPr lang="en-US" dirty="0" err="1"/>
              <a:t>descriptives</a:t>
            </a:r>
            <a:endParaRPr lang="en-US" dirty="0"/>
          </a:p>
        </p:txBody>
      </p:sp>
    </p:spTree>
    <p:extLst>
      <p:ext uri="{BB962C8B-B14F-4D97-AF65-F5344CB8AC3E}">
        <p14:creationId xmlns:p14="http://schemas.microsoft.com/office/powerpoint/2010/main" val="2666534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E3649E38-F4E3-4BA5-AD43-8C618A794F76}"/>
              </a:ext>
            </a:extLst>
          </p:cNvPr>
          <p:cNvPicPr>
            <a:picLocks noChangeAspect="1"/>
          </p:cNvPicPr>
          <p:nvPr/>
        </p:nvPicPr>
        <p:blipFill>
          <a:blip r:embed="rId3"/>
          <a:stretch>
            <a:fillRect/>
          </a:stretch>
        </p:blipFill>
        <p:spPr>
          <a:xfrm>
            <a:off x="371475" y="2132856"/>
            <a:ext cx="8401050" cy="3895725"/>
          </a:xfrm>
          <a:prstGeom prst="rect">
            <a:avLst/>
          </a:prstGeom>
        </p:spPr>
      </p:pic>
    </p:spTree>
    <p:extLst>
      <p:ext uri="{BB962C8B-B14F-4D97-AF65-F5344CB8AC3E}">
        <p14:creationId xmlns:p14="http://schemas.microsoft.com/office/powerpoint/2010/main" val="4142592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B894944E-1507-4862-A018-6AD260AB6D27}"/>
              </a:ext>
            </a:extLst>
          </p:cNvPr>
          <p:cNvPicPr>
            <a:picLocks noChangeAspect="1"/>
          </p:cNvPicPr>
          <p:nvPr/>
        </p:nvPicPr>
        <p:blipFill>
          <a:blip r:embed="rId3"/>
          <a:stretch>
            <a:fillRect/>
          </a:stretch>
        </p:blipFill>
        <p:spPr>
          <a:xfrm>
            <a:off x="0" y="2420888"/>
            <a:ext cx="9144000" cy="3227886"/>
          </a:xfrm>
          <a:prstGeom prst="rect">
            <a:avLst/>
          </a:prstGeom>
        </p:spPr>
      </p:pic>
    </p:spTree>
    <p:extLst>
      <p:ext uri="{BB962C8B-B14F-4D97-AF65-F5344CB8AC3E}">
        <p14:creationId xmlns:p14="http://schemas.microsoft.com/office/powerpoint/2010/main" val="675765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3" name="Picture 2">
            <a:extLst>
              <a:ext uri="{FF2B5EF4-FFF2-40B4-BE49-F238E27FC236}">
                <a16:creationId xmlns:a16="http://schemas.microsoft.com/office/drawing/2014/main" id="{6850FAD5-9DA1-424A-9B74-DFB66CE2B2A1}"/>
              </a:ext>
            </a:extLst>
          </p:cNvPr>
          <p:cNvPicPr>
            <a:picLocks noChangeAspect="1"/>
          </p:cNvPicPr>
          <p:nvPr/>
        </p:nvPicPr>
        <p:blipFill>
          <a:blip r:embed="rId3"/>
          <a:stretch>
            <a:fillRect/>
          </a:stretch>
        </p:blipFill>
        <p:spPr>
          <a:xfrm>
            <a:off x="2195736" y="1556792"/>
            <a:ext cx="5667375" cy="4876800"/>
          </a:xfrm>
          <a:prstGeom prst="rect">
            <a:avLst/>
          </a:prstGeom>
        </p:spPr>
      </p:pic>
    </p:spTree>
    <p:extLst>
      <p:ext uri="{BB962C8B-B14F-4D97-AF65-F5344CB8AC3E}">
        <p14:creationId xmlns:p14="http://schemas.microsoft.com/office/powerpoint/2010/main" val="907006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7" name="Picture 6">
            <a:extLst>
              <a:ext uri="{FF2B5EF4-FFF2-40B4-BE49-F238E27FC236}">
                <a16:creationId xmlns:a16="http://schemas.microsoft.com/office/drawing/2014/main" id="{D59DAAB6-FA48-468E-88EE-668EB098313B}"/>
              </a:ext>
            </a:extLst>
          </p:cNvPr>
          <p:cNvPicPr>
            <a:picLocks noChangeAspect="1"/>
          </p:cNvPicPr>
          <p:nvPr/>
        </p:nvPicPr>
        <p:blipFill>
          <a:blip r:embed="rId3"/>
          <a:stretch>
            <a:fillRect/>
          </a:stretch>
        </p:blipFill>
        <p:spPr>
          <a:xfrm>
            <a:off x="1000125" y="1952625"/>
            <a:ext cx="7143750" cy="2952750"/>
          </a:xfrm>
          <a:prstGeom prst="rect">
            <a:avLst/>
          </a:prstGeom>
        </p:spPr>
      </p:pic>
    </p:spTree>
    <p:extLst>
      <p:ext uri="{BB962C8B-B14F-4D97-AF65-F5344CB8AC3E}">
        <p14:creationId xmlns:p14="http://schemas.microsoft.com/office/powerpoint/2010/main" val="1336507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5" name="Picture 4">
            <a:extLst>
              <a:ext uri="{FF2B5EF4-FFF2-40B4-BE49-F238E27FC236}">
                <a16:creationId xmlns:a16="http://schemas.microsoft.com/office/drawing/2014/main" id="{8E668888-2872-414B-8F14-0A01488AC1AE}"/>
              </a:ext>
            </a:extLst>
          </p:cNvPr>
          <p:cNvPicPr>
            <a:picLocks noChangeAspect="1"/>
          </p:cNvPicPr>
          <p:nvPr/>
        </p:nvPicPr>
        <p:blipFill>
          <a:blip r:embed="rId3"/>
          <a:stretch>
            <a:fillRect/>
          </a:stretch>
        </p:blipFill>
        <p:spPr>
          <a:xfrm>
            <a:off x="683568" y="2060848"/>
            <a:ext cx="8220075" cy="3952875"/>
          </a:xfrm>
          <a:prstGeom prst="rect">
            <a:avLst/>
          </a:prstGeom>
        </p:spPr>
      </p:pic>
    </p:spTree>
    <p:extLst>
      <p:ext uri="{BB962C8B-B14F-4D97-AF65-F5344CB8AC3E}">
        <p14:creationId xmlns:p14="http://schemas.microsoft.com/office/powerpoint/2010/main" val="3311748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F8797977-F610-4416-9518-1A68905DEB5F}"/>
              </a:ext>
            </a:extLst>
          </p:cNvPr>
          <p:cNvPicPr>
            <a:picLocks noChangeAspect="1"/>
          </p:cNvPicPr>
          <p:nvPr/>
        </p:nvPicPr>
        <p:blipFill>
          <a:blip r:embed="rId3"/>
          <a:stretch>
            <a:fillRect/>
          </a:stretch>
        </p:blipFill>
        <p:spPr>
          <a:xfrm>
            <a:off x="1547664" y="1700808"/>
            <a:ext cx="5676900" cy="4495800"/>
          </a:xfrm>
          <a:prstGeom prst="rect">
            <a:avLst/>
          </a:prstGeom>
        </p:spPr>
      </p:pic>
      <p:sp>
        <p:nvSpPr>
          <p:cNvPr id="4" name="Oval 3">
            <a:extLst>
              <a:ext uri="{FF2B5EF4-FFF2-40B4-BE49-F238E27FC236}">
                <a16:creationId xmlns:a16="http://schemas.microsoft.com/office/drawing/2014/main" id="{28EEF5FB-0B07-4459-A4F0-0858212F2751}"/>
              </a:ext>
            </a:extLst>
          </p:cNvPr>
          <p:cNvSpPr/>
          <p:nvPr/>
        </p:nvSpPr>
        <p:spPr>
          <a:xfrm>
            <a:off x="3995936" y="1844824"/>
            <a:ext cx="1872208"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68B8795-7790-4C65-B2E2-649826E2449F}"/>
              </a:ext>
            </a:extLst>
          </p:cNvPr>
          <p:cNvSpPr/>
          <p:nvPr/>
        </p:nvSpPr>
        <p:spPr>
          <a:xfrm>
            <a:off x="3851920" y="3372644"/>
            <a:ext cx="1872208"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132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4CB78F8C-AF0A-41F0-B99E-D71504C574C0}"/>
              </a:ext>
            </a:extLst>
          </p:cNvPr>
          <p:cNvPicPr>
            <a:picLocks noChangeAspect="1"/>
          </p:cNvPicPr>
          <p:nvPr/>
        </p:nvPicPr>
        <p:blipFill>
          <a:blip r:embed="rId3"/>
          <a:stretch>
            <a:fillRect/>
          </a:stretch>
        </p:blipFill>
        <p:spPr>
          <a:xfrm>
            <a:off x="3059832" y="980728"/>
            <a:ext cx="5591175" cy="5715000"/>
          </a:xfrm>
          <a:prstGeom prst="rect">
            <a:avLst/>
          </a:prstGeom>
        </p:spPr>
      </p:pic>
    </p:spTree>
    <p:extLst>
      <p:ext uri="{BB962C8B-B14F-4D97-AF65-F5344CB8AC3E}">
        <p14:creationId xmlns:p14="http://schemas.microsoft.com/office/powerpoint/2010/main" val="3728935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7" name="Picture 6">
            <a:extLst>
              <a:ext uri="{FF2B5EF4-FFF2-40B4-BE49-F238E27FC236}">
                <a16:creationId xmlns:a16="http://schemas.microsoft.com/office/drawing/2014/main" id="{0E92B4E8-49A8-4757-B8B2-820288D9A84B}"/>
              </a:ext>
            </a:extLst>
          </p:cNvPr>
          <p:cNvPicPr>
            <a:picLocks noChangeAspect="1"/>
          </p:cNvPicPr>
          <p:nvPr/>
        </p:nvPicPr>
        <p:blipFill>
          <a:blip r:embed="rId3"/>
          <a:stretch>
            <a:fillRect/>
          </a:stretch>
        </p:blipFill>
        <p:spPr>
          <a:xfrm>
            <a:off x="61912" y="599382"/>
            <a:ext cx="9020175" cy="5895975"/>
          </a:xfrm>
          <a:prstGeom prst="rect">
            <a:avLst/>
          </a:prstGeom>
        </p:spPr>
      </p:pic>
    </p:spTree>
    <p:extLst>
      <p:ext uri="{BB962C8B-B14F-4D97-AF65-F5344CB8AC3E}">
        <p14:creationId xmlns:p14="http://schemas.microsoft.com/office/powerpoint/2010/main" val="2856815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B3D67FDE-E47D-4C26-A346-CA5F4779EDC9}"/>
              </a:ext>
            </a:extLst>
          </p:cNvPr>
          <p:cNvPicPr>
            <a:picLocks noChangeAspect="1"/>
          </p:cNvPicPr>
          <p:nvPr/>
        </p:nvPicPr>
        <p:blipFill>
          <a:blip r:embed="rId3"/>
          <a:stretch>
            <a:fillRect/>
          </a:stretch>
        </p:blipFill>
        <p:spPr>
          <a:xfrm>
            <a:off x="0" y="852514"/>
            <a:ext cx="9144000" cy="5152972"/>
          </a:xfrm>
          <a:prstGeom prst="rect">
            <a:avLst/>
          </a:prstGeom>
        </p:spPr>
      </p:pic>
    </p:spTree>
    <p:extLst>
      <p:ext uri="{BB962C8B-B14F-4D97-AF65-F5344CB8AC3E}">
        <p14:creationId xmlns:p14="http://schemas.microsoft.com/office/powerpoint/2010/main" val="4237845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A67DA4CA-BAE2-4ECA-A98B-817FE14BF597}"/>
              </a:ext>
            </a:extLst>
          </p:cNvPr>
          <p:cNvSpPr txBox="1"/>
          <p:nvPr/>
        </p:nvSpPr>
        <p:spPr>
          <a:xfrm>
            <a:off x="431540" y="1339512"/>
            <a:ext cx="8280920" cy="2795958"/>
          </a:xfrm>
          <a:prstGeom prst="rect">
            <a:avLst/>
          </a:prstGeom>
          <a:noFill/>
        </p:spPr>
        <p:txBody>
          <a:bodyPr wrap="square" rtlCol="0">
            <a:spAutoFit/>
          </a:bodyPr>
          <a:lstStyle/>
          <a:p>
            <a:pPr algn="just">
              <a:lnSpc>
                <a:spcPct val="150000"/>
              </a:lnSpc>
            </a:pPr>
            <a:r>
              <a:rPr lang="fr-FR" sz="2400" b="1" i="0" dirty="0">
                <a:solidFill>
                  <a:srgbClr val="000000"/>
                </a:solidFill>
                <a:effectLst/>
                <a:latin typeface="Times New Roman" panose="02020603050405020304" pitchFamily="18" charset="0"/>
                <a:cs typeface="Times New Roman" panose="02020603050405020304" pitchFamily="18" charset="0"/>
              </a:rPr>
              <a:t>Loi normale </a:t>
            </a:r>
            <a:r>
              <a:rPr lang="fr-FR" sz="2400" b="0" i="0" dirty="0">
                <a:solidFill>
                  <a:srgbClr val="000000"/>
                </a:solidFill>
                <a:effectLst/>
                <a:latin typeface="Times New Roman" panose="02020603050405020304" pitchFamily="18" charset="0"/>
                <a:cs typeface="Times New Roman" panose="02020603050405020304" pitchFamily="18" charset="0"/>
              </a:rPr>
              <a:t>:distribution qui suit le modèle mathématique de la loi normale (loi de Gauss, ou de Laplace-Gauss). </a:t>
            </a:r>
          </a:p>
          <a:p>
            <a:pPr algn="just">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Dans la pratique, on considère souvent une distribution comme normale si elle comporte un seul "sommet" et qui est symétrique avec un aplatissement modéré de part et d'autre de ce sommet.</a:t>
            </a:r>
            <a:endParaRPr lang="en-US" sz="2400" dirty="0">
              <a:latin typeface="Times New Roman" panose="02020603050405020304" pitchFamily="18" charset="0"/>
              <a:cs typeface="Times New Roman" panose="02020603050405020304" pitchFamily="18" charset="0"/>
            </a:endParaRPr>
          </a:p>
        </p:txBody>
      </p:sp>
      <p:pic>
        <p:nvPicPr>
          <p:cNvPr id="11266" name="Picture 2" descr="See the source image">
            <a:extLst>
              <a:ext uri="{FF2B5EF4-FFF2-40B4-BE49-F238E27FC236}">
                <a16:creationId xmlns:a16="http://schemas.microsoft.com/office/drawing/2014/main" id="{42CEE0E7-BD5B-4CDF-80B2-11B7A1C5B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246900"/>
            <a:ext cx="49149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63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Multivariée (</a:t>
            </a:r>
            <a:r>
              <a:rPr lang="fr-FR" sz="2400" b="1" dirty="0" err="1">
                <a:latin typeface="Times New Roman" panose="02020603050405020304" pitchFamily="18" charset="0"/>
                <a:cs typeface="Arial" panose="020B0604020202020204" pitchFamily="34" charset="0"/>
              </a:rPr>
              <a:t>Mancova</a:t>
            </a:r>
            <a:r>
              <a:rPr lang="fr-FR" sz="2400" b="1" dirty="0">
                <a:latin typeface="Times New Roman" panose="02020603050405020304" pitchFamily="18" charset="0"/>
                <a:cs typeface="Arial" panose="020B0604020202020204" pitchFamily="34" charset="0"/>
              </a:rPr>
              <a:t>)</a:t>
            </a:r>
            <a:endParaRPr lang="fr-FR" dirty="0"/>
          </a:p>
        </p:txBody>
      </p:sp>
      <p:pic>
        <p:nvPicPr>
          <p:cNvPr id="3" name="Picture 2">
            <a:extLst>
              <a:ext uri="{FF2B5EF4-FFF2-40B4-BE49-F238E27FC236}">
                <a16:creationId xmlns:a16="http://schemas.microsoft.com/office/drawing/2014/main" id="{4842E9F1-D722-417A-B5B1-4D4469F68DA5}"/>
              </a:ext>
            </a:extLst>
          </p:cNvPr>
          <p:cNvPicPr>
            <a:picLocks noChangeAspect="1"/>
          </p:cNvPicPr>
          <p:nvPr/>
        </p:nvPicPr>
        <p:blipFill>
          <a:blip r:embed="rId3"/>
          <a:stretch>
            <a:fillRect/>
          </a:stretch>
        </p:blipFill>
        <p:spPr>
          <a:xfrm>
            <a:off x="1835696" y="1844824"/>
            <a:ext cx="5638800" cy="4476750"/>
          </a:xfrm>
          <a:prstGeom prst="rect">
            <a:avLst/>
          </a:prstGeom>
        </p:spPr>
      </p:pic>
      <p:sp>
        <p:nvSpPr>
          <p:cNvPr id="4" name="Oval 3">
            <a:extLst>
              <a:ext uri="{FF2B5EF4-FFF2-40B4-BE49-F238E27FC236}">
                <a16:creationId xmlns:a16="http://schemas.microsoft.com/office/drawing/2014/main" id="{CD80B9D7-A1CF-4880-817D-CD84F4B817D1}"/>
              </a:ext>
            </a:extLst>
          </p:cNvPr>
          <p:cNvSpPr/>
          <p:nvPr/>
        </p:nvSpPr>
        <p:spPr>
          <a:xfrm>
            <a:off x="4211960" y="4509120"/>
            <a:ext cx="129614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13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3" name="Picture 2">
            <a:extLst>
              <a:ext uri="{FF2B5EF4-FFF2-40B4-BE49-F238E27FC236}">
                <a16:creationId xmlns:a16="http://schemas.microsoft.com/office/drawing/2014/main" id="{38E71634-11AC-434E-A1CD-2CDB03CA752F}"/>
              </a:ext>
            </a:extLst>
          </p:cNvPr>
          <p:cNvPicPr>
            <a:picLocks noChangeAspect="1"/>
          </p:cNvPicPr>
          <p:nvPr/>
        </p:nvPicPr>
        <p:blipFill>
          <a:blip r:embed="rId3"/>
          <a:stretch>
            <a:fillRect/>
          </a:stretch>
        </p:blipFill>
        <p:spPr>
          <a:xfrm>
            <a:off x="3923928" y="1556792"/>
            <a:ext cx="4114800" cy="4772025"/>
          </a:xfrm>
          <a:prstGeom prst="rect">
            <a:avLst/>
          </a:prstGeom>
        </p:spPr>
      </p:pic>
      <p:sp>
        <p:nvSpPr>
          <p:cNvPr id="4" name="TextBox 3">
            <a:extLst>
              <a:ext uri="{FF2B5EF4-FFF2-40B4-BE49-F238E27FC236}">
                <a16:creationId xmlns:a16="http://schemas.microsoft.com/office/drawing/2014/main" id="{F548DE1D-91A7-4C0E-9243-EE4728019FFC}"/>
              </a:ext>
            </a:extLst>
          </p:cNvPr>
          <p:cNvSpPr txBox="1"/>
          <p:nvPr/>
        </p:nvSpPr>
        <p:spPr>
          <a:xfrm>
            <a:off x="179512" y="1556792"/>
            <a:ext cx="3096344" cy="646331"/>
          </a:xfrm>
          <a:prstGeom prst="rect">
            <a:avLst/>
          </a:prstGeom>
          <a:noFill/>
        </p:spPr>
        <p:txBody>
          <a:bodyPr wrap="square" rtlCol="0">
            <a:spAutoFit/>
          </a:bodyPr>
          <a:lstStyle/>
          <a:p>
            <a:r>
              <a:rPr lang="en-US" dirty="0"/>
              <a:t>3 </a:t>
            </a:r>
            <a:r>
              <a:rPr lang="en-US" dirty="0" err="1"/>
              <a:t>mesures</a:t>
            </a:r>
            <a:r>
              <a:rPr lang="en-US" dirty="0"/>
              <a:t> </a:t>
            </a:r>
            <a:r>
              <a:rPr lang="en-US" dirty="0" err="1"/>
              <a:t>répétées</a:t>
            </a:r>
            <a:r>
              <a:rPr lang="en-US" dirty="0"/>
              <a:t>  dans le temps pour le stress </a:t>
            </a:r>
          </a:p>
        </p:txBody>
      </p:sp>
    </p:spTree>
    <p:extLst>
      <p:ext uri="{BB962C8B-B14F-4D97-AF65-F5344CB8AC3E}">
        <p14:creationId xmlns:p14="http://schemas.microsoft.com/office/powerpoint/2010/main" val="822663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5" name="Picture 4">
            <a:extLst>
              <a:ext uri="{FF2B5EF4-FFF2-40B4-BE49-F238E27FC236}">
                <a16:creationId xmlns:a16="http://schemas.microsoft.com/office/drawing/2014/main" id="{11EA6932-F068-47D5-8CE9-61534A6335A9}"/>
              </a:ext>
            </a:extLst>
          </p:cNvPr>
          <p:cNvPicPr>
            <a:picLocks noChangeAspect="1"/>
          </p:cNvPicPr>
          <p:nvPr/>
        </p:nvPicPr>
        <p:blipFill>
          <a:blip r:embed="rId3"/>
          <a:stretch>
            <a:fillRect/>
          </a:stretch>
        </p:blipFill>
        <p:spPr>
          <a:xfrm>
            <a:off x="2123728" y="1340768"/>
            <a:ext cx="6067425" cy="5210175"/>
          </a:xfrm>
          <a:prstGeom prst="rect">
            <a:avLst/>
          </a:prstGeom>
        </p:spPr>
      </p:pic>
    </p:spTree>
    <p:extLst>
      <p:ext uri="{BB962C8B-B14F-4D97-AF65-F5344CB8AC3E}">
        <p14:creationId xmlns:p14="http://schemas.microsoft.com/office/powerpoint/2010/main" val="3783382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5" name="Picture 4">
            <a:extLst>
              <a:ext uri="{FF2B5EF4-FFF2-40B4-BE49-F238E27FC236}">
                <a16:creationId xmlns:a16="http://schemas.microsoft.com/office/drawing/2014/main" id="{1B5A499F-5E4C-438D-9597-185591699EEC}"/>
              </a:ext>
            </a:extLst>
          </p:cNvPr>
          <p:cNvPicPr>
            <a:picLocks noChangeAspect="1"/>
          </p:cNvPicPr>
          <p:nvPr/>
        </p:nvPicPr>
        <p:blipFill>
          <a:blip r:embed="rId3"/>
          <a:stretch>
            <a:fillRect/>
          </a:stretch>
        </p:blipFill>
        <p:spPr>
          <a:xfrm>
            <a:off x="1691680" y="1340768"/>
            <a:ext cx="6029325" cy="5153025"/>
          </a:xfrm>
          <a:prstGeom prst="rect">
            <a:avLst/>
          </a:prstGeom>
        </p:spPr>
      </p:pic>
    </p:spTree>
    <p:extLst>
      <p:ext uri="{BB962C8B-B14F-4D97-AF65-F5344CB8AC3E}">
        <p14:creationId xmlns:p14="http://schemas.microsoft.com/office/powerpoint/2010/main" val="22067466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7" name="Picture 6">
            <a:extLst>
              <a:ext uri="{FF2B5EF4-FFF2-40B4-BE49-F238E27FC236}">
                <a16:creationId xmlns:a16="http://schemas.microsoft.com/office/drawing/2014/main" id="{8FDEDFD5-377F-4533-8B2B-896106F1DF27}"/>
              </a:ext>
            </a:extLst>
          </p:cNvPr>
          <p:cNvPicPr>
            <a:picLocks noChangeAspect="1"/>
          </p:cNvPicPr>
          <p:nvPr/>
        </p:nvPicPr>
        <p:blipFill>
          <a:blip r:embed="rId3"/>
          <a:stretch>
            <a:fillRect/>
          </a:stretch>
        </p:blipFill>
        <p:spPr>
          <a:xfrm>
            <a:off x="251520" y="2492896"/>
            <a:ext cx="9144000" cy="2061112"/>
          </a:xfrm>
          <a:prstGeom prst="rect">
            <a:avLst/>
          </a:prstGeom>
        </p:spPr>
      </p:pic>
    </p:spTree>
    <p:extLst>
      <p:ext uri="{BB962C8B-B14F-4D97-AF65-F5344CB8AC3E}">
        <p14:creationId xmlns:p14="http://schemas.microsoft.com/office/powerpoint/2010/main" val="3380831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3" name="Picture 2">
            <a:extLst>
              <a:ext uri="{FF2B5EF4-FFF2-40B4-BE49-F238E27FC236}">
                <a16:creationId xmlns:a16="http://schemas.microsoft.com/office/drawing/2014/main" id="{BD4347DE-707E-42E9-8382-C89EF5B7DA04}"/>
              </a:ext>
            </a:extLst>
          </p:cNvPr>
          <p:cNvPicPr>
            <a:picLocks noChangeAspect="1"/>
          </p:cNvPicPr>
          <p:nvPr/>
        </p:nvPicPr>
        <p:blipFill>
          <a:blip r:embed="rId3"/>
          <a:stretch>
            <a:fillRect/>
          </a:stretch>
        </p:blipFill>
        <p:spPr>
          <a:xfrm>
            <a:off x="395536" y="2132856"/>
            <a:ext cx="8562975" cy="3133725"/>
          </a:xfrm>
          <a:prstGeom prst="rect">
            <a:avLst/>
          </a:prstGeom>
        </p:spPr>
      </p:pic>
    </p:spTree>
    <p:extLst>
      <p:ext uri="{BB962C8B-B14F-4D97-AF65-F5344CB8AC3E}">
        <p14:creationId xmlns:p14="http://schemas.microsoft.com/office/powerpoint/2010/main" val="4244459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4" name="Picture 3">
            <a:extLst>
              <a:ext uri="{FF2B5EF4-FFF2-40B4-BE49-F238E27FC236}">
                <a16:creationId xmlns:a16="http://schemas.microsoft.com/office/drawing/2014/main" id="{1E60AEA5-4B67-4361-9388-A1BEC9ADD7F0}"/>
              </a:ext>
            </a:extLst>
          </p:cNvPr>
          <p:cNvPicPr>
            <a:picLocks noChangeAspect="1"/>
          </p:cNvPicPr>
          <p:nvPr/>
        </p:nvPicPr>
        <p:blipFill>
          <a:blip r:embed="rId3"/>
          <a:stretch>
            <a:fillRect/>
          </a:stretch>
        </p:blipFill>
        <p:spPr>
          <a:xfrm>
            <a:off x="-7653" y="1988840"/>
            <a:ext cx="9144000" cy="3522539"/>
          </a:xfrm>
          <a:prstGeom prst="rect">
            <a:avLst/>
          </a:prstGeom>
        </p:spPr>
      </p:pic>
    </p:spTree>
    <p:extLst>
      <p:ext uri="{BB962C8B-B14F-4D97-AF65-F5344CB8AC3E}">
        <p14:creationId xmlns:p14="http://schemas.microsoft.com/office/powerpoint/2010/main" val="3955330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4" name="Picture 3">
            <a:extLst>
              <a:ext uri="{FF2B5EF4-FFF2-40B4-BE49-F238E27FC236}">
                <a16:creationId xmlns:a16="http://schemas.microsoft.com/office/drawing/2014/main" id="{45EC2E25-E8C6-402B-B128-1CFE2A24564B}"/>
              </a:ext>
            </a:extLst>
          </p:cNvPr>
          <p:cNvPicPr>
            <a:picLocks noChangeAspect="1"/>
          </p:cNvPicPr>
          <p:nvPr/>
        </p:nvPicPr>
        <p:blipFill>
          <a:blip r:embed="rId3"/>
          <a:stretch>
            <a:fillRect/>
          </a:stretch>
        </p:blipFill>
        <p:spPr>
          <a:xfrm>
            <a:off x="1907704" y="1340768"/>
            <a:ext cx="5972175" cy="5086350"/>
          </a:xfrm>
          <a:prstGeom prst="rect">
            <a:avLst/>
          </a:prstGeom>
        </p:spPr>
      </p:pic>
    </p:spTree>
    <p:extLst>
      <p:ext uri="{BB962C8B-B14F-4D97-AF65-F5344CB8AC3E}">
        <p14:creationId xmlns:p14="http://schemas.microsoft.com/office/powerpoint/2010/main" val="2693715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36B0C843-A854-4E88-BBD9-9D7D367E5CC0}"/>
              </a:ext>
            </a:extLst>
          </p:cNvPr>
          <p:cNvPicPr>
            <a:picLocks noChangeAspect="1"/>
          </p:cNvPicPr>
          <p:nvPr/>
        </p:nvPicPr>
        <p:blipFill>
          <a:blip r:embed="rId3"/>
          <a:stretch>
            <a:fillRect/>
          </a:stretch>
        </p:blipFill>
        <p:spPr>
          <a:xfrm>
            <a:off x="2051720" y="1143000"/>
            <a:ext cx="5934075" cy="5734050"/>
          </a:xfrm>
          <a:prstGeom prst="rect">
            <a:avLst/>
          </a:prstGeom>
        </p:spPr>
      </p:pic>
    </p:spTree>
    <p:extLst>
      <p:ext uri="{BB962C8B-B14F-4D97-AF65-F5344CB8AC3E}">
        <p14:creationId xmlns:p14="http://schemas.microsoft.com/office/powerpoint/2010/main" val="2119904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E9DE6D1C-DACA-419A-816A-0941EE7CA550}"/>
              </a:ext>
            </a:extLst>
          </p:cNvPr>
          <p:cNvPicPr>
            <a:picLocks noChangeAspect="1"/>
          </p:cNvPicPr>
          <p:nvPr/>
        </p:nvPicPr>
        <p:blipFill>
          <a:blip r:embed="rId3"/>
          <a:stretch>
            <a:fillRect/>
          </a:stretch>
        </p:blipFill>
        <p:spPr>
          <a:xfrm>
            <a:off x="1115616" y="1988840"/>
            <a:ext cx="6552728" cy="3537173"/>
          </a:xfrm>
          <a:prstGeom prst="rect">
            <a:avLst/>
          </a:prstGeom>
        </p:spPr>
      </p:pic>
    </p:spTree>
    <p:extLst>
      <p:ext uri="{BB962C8B-B14F-4D97-AF65-F5344CB8AC3E}">
        <p14:creationId xmlns:p14="http://schemas.microsoft.com/office/powerpoint/2010/main" val="118173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4" name="Picture 3">
            <a:extLst>
              <a:ext uri="{FF2B5EF4-FFF2-40B4-BE49-F238E27FC236}">
                <a16:creationId xmlns:a16="http://schemas.microsoft.com/office/drawing/2014/main" id="{3472639D-2728-4985-933C-3DF1790165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93" y="1817440"/>
            <a:ext cx="8891807" cy="5040560"/>
          </a:xfrm>
          <a:prstGeom prst="rect">
            <a:avLst/>
          </a:prstGeom>
          <a:noFill/>
          <a:ln>
            <a:noFill/>
          </a:ln>
        </p:spPr>
      </p:pic>
    </p:spTree>
    <p:extLst>
      <p:ext uri="{BB962C8B-B14F-4D97-AF65-F5344CB8AC3E}">
        <p14:creationId xmlns:p14="http://schemas.microsoft.com/office/powerpoint/2010/main" val="2851812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C24FF66E-5652-4B01-918C-FB8CD37C3360}"/>
              </a:ext>
            </a:extLst>
          </p:cNvPr>
          <p:cNvPicPr>
            <a:picLocks noChangeAspect="1"/>
          </p:cNvPicPr>
          <p:nvPr/>
        </p:nvPicPr>
        <p:blipFill>
          <a:blip r:embed="rId3"/>
          <a:stretch>
            <a:fillRect/>
          </a:stretch>
        </p:blipFill>
        <p:spPr>
          <a:xfrm>
            <a:off x="0" y="1826663"/>
            <a:ext cx="9144000" cy="3204673"/>
          </a:xfrm>
          <a:prstGeom prst="rect">
            <a:avLst/>
          </a:prstGeom>
        </p:spPr>
      </p:pic>
    </p:spTree>
    <p:extLst>
      <p:ext uri="{BB962C8B-B14F-4D97-AF65-F5344CB8AC3E}">
        <p14:creationId xmlns:p14="http://schemas.microsoft.com/office/powerpoint/2010/main" val="37862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E043828F-B3C4-40A3-A95E-864E3CF454A1}"/>
              </a:ext>
            </a:extLst>
          </p:cNvPr>
          <p:cNvPicPr>
            <a:picLocks noChangeAspect="1"/>
          </p:cNvPicPr>
          <p:nvPr/>
        </p:nvPicPr>
        <p:blipFill>
          <a:blip r:embed="rId3"/>
          <a:stretch>
            <a:fillRect/>
          </a:stretch>
        </p:blipFill>
        <p:spPr>
          <a:xfrm>
            <a:off x="0" y="1340768"/>
            <a:ext cx="9144000" cy="4913477"/>
          </a:xfrm>
          <a:prstGeom prst="rect">
            <a:avLst/>
          </a:prstGeom>
        </p:spPr>
      </p:pic>
    </p:spTree>
    <p:extLst>
      <p:ext uri="{BB962C8B-B14F-4D97-AF65-F5344CB8AC3E}">
        <p14:creationId xmlns:p14="http://schemas.microsoft.com/office/powerpoint/2010/main" val="1018082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2387B485-2672-4B68-901B-DB38040DEBC8}"/>
              </a:ext>
            </a:extLst>
          </p:cNvPr>
          <p:cNvPicPr>
            <a:picLocks noChangeAspect="1"/>
          </p:cNvPicPr>
          <p:nvPr/>
        </p:nvPicPr>
        <p:blipFill>
          <a:blip r:embed="rId3"/>
          <a:stretch>
            <a:fillRect/>
          </a:stretch>
        </p:blipFill>
        <p:spPr>
          <a:xfrm>
            <a:off x="3886" y="980728"/>
            <a:ext cx="9144000" cy="5674214"/>
          </a:xfrm>
          <a:prstGeom prst="rect">
            <a:avLst/>
          </a:prstGeom>
        </p:spPr>
      </p:pic>
    </p:spTree>
    <p:extLst>
      <p:ext uri="{BB962C8B-B14F-4D97-AF65-F5344CB8AC3E}">
        <p14:creationId xmlns:p14="http://schemas.microsoft.com/office/powerpoint/2010/main" val="426951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A99C420-9B6F-490B-B8BD-296534DB0DC4}"/>
              </a:ext>
            </a:extLst>
          </p:cNvPr>
          <p:cNvSpPr txBox="1"/>
          <p:nvPr/>
        </p:nvSpPr>
        <p:spPr>
          <a:xfrm>
            <a:off x="179512" y="1340768"/>
            <a:ext cx="8784976" cy="5909310"/>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coefficient de corrélation multiple r exprime l'intensité de l’association entre la variable à expliquer et la variable explicative.</a:t>
            </a:r>
          </a:p>
          <a:p>
            <a:pPr marL="0" marR="0" algn="just">
              <a:lnSpc>
                <a:spcPct val="150000"/>
              </a:lnSpc>
              <a:spcBef>
                <a:spcPts val="0"/>
              </a:spcBef>
              <a:spcAft>
                <a:spcPts val="0"/>
              </a:spcAft>
            </a:pP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Le coefficient r se situe entre -1 et 1.</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+1 montre une forte liaison positive.</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-1 montre également une forte liaison négative</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0 montre une absence de relation linéaire (un autre type de liaison peut être considéré)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FA9E7F78-C871-41B2-8A73-09BD72349BC9}"/>
              </a:ext>
            </a:extLst>
          </p:cNvPr>
          <p:cNvPicPr>
            <a:picLocks noChangeAspect="1"/>
          </p:cNvPicPr>
          <p:nvPr/>
        </p:nvPicPr>
        <p:blipFill>
          <a:blip r:embed="rId3"/>
          <a:stretch>
            <a:fillRect/>
          </a:stretch>
        </p:blipFill>
        <p:spPr>
          <a:xfrm>
            <a:off x="971600" y="2998218"/>
            <a:ext cx="2304256" cy="1145017"/>
          </a:xfrm>
          <a:prstGeom prst="rect">
            <a:avLst/>
          </a:prstGeom>
        </p:spPr>
      </p:pic>
      <p:pic>
        <p:nvPicPr>
          <p:cNvPr id="8" name="Picture 7">
            <a:extLst>
              <a:ext uri="{FF2B5EF4-FFF2-40B4-BE49-F238E27FC236}">
                <a16:creationId xmlns:a16="http://schemas.microsoft.com/office/drawing/2014/main" id="{4420B74E-2F1E-448A-B0CB-0B3F84EFA43E}"/>
              </a:ext>
            </a:extLst>
          </p:cNvPr>
          <p:cNvPicPr>
            <a:picLocks noChangeAspect="1"/>
          </p:cNvPicPr>
          <p:nvPr/>
        </p:nvPicPr>
        <p:blipFill>
          <a:blip r:embed="rId4"/>
          <a:stretch>
            <a:fillRect/>
          </a:stretch>
        </p:blipFill>
        <p:spPr>
          <a:xfrm>
            <a:off x="3383870" y="2959287"/>
            <a:ext cx="4968552" cy="1145017"/>
          </a:xfrm>
          <a:prstGeom prst="rect">
            <a:avLst/>
          </a:prstGeom>
        </p:spPr>
      </p:pic>
    </p:spTree>
    <p:extLst>
      <p:ext uri="{BB962C8B-B14F-4D97-AF65-F5344CB8AC3E}">
        <p14:creationId xmlns:p14="http://schemas.microsoft.com/office/powerpoint/2010/main" val="4206050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paramétriques</a:t>
            </a:r>
          </a:p>
        </p:txBody>
      </p:sp>
      <p:sp>
        <p:nvSpPr>
          <p:cNvPr id="2" name="TextBox 1">
            <a:extLst>
              <a:ext uri="{FF2B5EF4-FFF2-40B4-BE49-F238E27FC236}">
                <a16:creationId xmlns:a16="http://schemas.microsoft.com/office/drawing/2014/main" id="{5A99C420-9B6F-490B-B8BD-296534DB0DC4}"/>
              </a:ext>
            </a:extLst>
          </p:cNvPr>
          <p:cNvSpPr txBox="1"/>
          <p:nvPr/>
        </p:nvSpPr>
        <p:spPr>
          <a:xfrm>
            <a:off x="179512" y="1340768"/>
            <a:ext cx="8784976" cy="2795958"/>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latin typeface="Times New Roman" panose="02020603050405020304" pitchFamily="18" charset="0"/>
                <a:cs typeface="Times New Roman" panose="02020603050405020304" pitchFamily="18" charset="0"/>
              </a:rPr>
              <a:t>Le coefficient de détermination r² </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Ce coefficient est le carré du coefficient de corrélation. Il est généralement exprimé en pourcentage. </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Il traduit la qualité d'une régression en résumant la part de l'information totale prise en compte par le modèle de régression.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622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multiple et partielle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1358B6B-40B2-4FEF-8675-AE9A486D103F}"/>
              </a:ext>
            </a:extLst>
          </p:cNvPr>
          <p:cNvSpPr txBox="1"/>
          <p:nvPr/>
        </p:nvSpPr>
        <p:spPr>
          <a:xfrm>
            <a:off x="323528" y="1412776"/>
            <a:ext cx="8712968" cy="4531818"/>
          </a:xfrm>
          <a:prstGeom prst="rect">
            <a:avLst/>
          </a:prstGeom>
          <a:noFill/>
        </p:spPr>
        <p:txBody>
          <a:bodyPr wrap="square" rtlCol="0">
            <a:spAutoFit/>
          </a:bodyPr>
          <a:lstStyle/>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multiple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Les coefficients de corrélation multiples expriment l'intensité de </a:t>
            </a:r>
            <a:r>
              <a:rPr lang="fr-FR" sz="2400" dirty="0">
                <a:latin typeface="TimesNewRomanPSMT"/>
                <a:ea typeface="Calibri" panose="020F0502020204030204" pitchFamily="34" charset="0"/>
                <a:cs typeface="TimesNewRomanPSMT"/>
              </a:rPr>
              <a:t>la liaison </a:t>
            </a:r>
            <a:r>
              <a:rPr lang="fr-FR" sz="2400" dirty="0">
                <a:effectLst/>
                <a:latin typeface="TimesNewRomanPSMT"/>
                <a:ea typeface="Calibri" panose="020F0502020204030204" pitchFamily="34" charset="0"/>
                <a:cs typeface="TimesNewRomanPSMT"/>
              </a:rPr>
              <a:t>entre la variable dépendante à expliquer et l'ensemble des variables explicatives.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Les corrélations partielles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Cette corrélation consid</a:t>
            </a:r>
            <a:r>
              <a:rPr lang="fr-FR" sz="2400" dirty="0">
                <a:latin typeface="TimesNewRomanPSMT"/>
                <a:ea typeface="Calibri" panose="020F0502020204030204" pitchFamily="34" charset="0"/>
                <a:cs typeface="TimesNewRomanPSMT"/>
              </a:rPr>
              <a:t>ère</a:t>
            </a:r>
            <a:r>
              <a:rPr lang="fr-FR" sz="2400" dirty="0">
                <a:effectLst/>
                <a:latin typeface="TimesNewRomanPSMT"/>
                <a:ea typeface="Calibri" panose="020F0502020204030204" pitchFamily="34" charset="0"/>
                <a:cs typeface="TimesNewRomanPSMT"/>
              </a:rPr>
              <a:t> l’association entre deux variables , en contrôlant l'influence d’une troisième variable.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Par exemple, on peut rechercher la corrélation entre l’</a:t>
            </a:r>
            <a:r>
              <a:rPr lang="fr-FR" sz="2400" dirty="0">
                <a:latin typeface="TimesNewRomanPSMT"/>
                <a:ea typeface="Calibri" panose="020F0502020204030204" pitchFamily="34" charset="0"/>
                <a:cs typeface="TimesNewRomanPSMT"/>
              </a:rPr>
              <a:t>indice de masse corporelle </a:t>
            </a:r>
            <a:r>
              <a:rPr lang="fr-FR" sz="2400" dirty="0">
                <a:effectLst/>
                <a:latin typeface="TimesNewRomanPSMT"/>
                <a:ea typeface="Calibri" panose="020F0502020204030204" pitchFamily="34" charset="0"/>
                <a:cs typeface="TimesNewRomanPSMT"/>
              </a:rPr>
              <a:t>et l’habitude alimentaire pour une tranche d’âge donnée.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6550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3C36DCC-281B-40D3-85D6-BB83E1A664CA}"/>
              </a:ext>
            </a:extLst>
          </p:cNvPr>
          <p:cNvPicPr>
            <a:picLocks noChangeAspect="1"/>
          </p:cNvPicPr>
          <p:nvPr/>
        </p:nvPicPr>
        <p:blipFill>
          <a:blip r:embed="rId3"/>
          <a:stretch>
            <a:fillRect/>
          </a:stretch>
        </p:blipFill>
        <p:spPr>
          <a:xfrm>
            <a:off x="971600" y="1500187"/>
            <a:ext cx="6300737" cy="3857625"/>
          </a:xfrm>
          <a:prstGeom prst="rect">
            <a:avLst/>
          </a:prstGeom>
        </p:spPr>
      </p:pic>
      <p:sp>
        <p:nvSpPr>
          <p:cNvPr id="7" name="Oval 6">
            <a:extLst>
              <a:ext uri="{FF2B5EF4-FFF2-40B4-BE49-F238E27FC236}">
                <a16:creationId xmlns:a16="http://schemas.microsoft.com/office/drawing/2014/main" id="{CB168ED4-42A9-4F35-BA8D-73C9F4DAD77E}"/>
              </a:ext>
            </a:extLst>
          </p:cNvPr>
          <p:cNvSpPr/>
          <p:nvPr/>
        </p:nvSpPr>
        <p:spPr>
          <a:xfrm>
            <a:off x="5292080" y="2780928"/>
            <a:ext cx="720080"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0882B3-8C0F-4A2F-BD05-2E7B5158A6CA}"/>
              </a:ext>
            </a:extLst>
          </p:cNvPr>
          <p:cNvSpPr txBox="1"/>
          <p:nvPr/>
        </p:nvSpPr>
        <p:spPr>
          <a:xfrm>
            <a:off x="6300192" y="1950802"/>
            <a:ext cx="2664296" cy="2308324"/>
          </a:xfrm>
          <a:prstGeom prst="rect">
            <a:avLst/>
          </a:prstGeom>
          <a:noFill/>
        </p:spPr>
        <p:txBody>
          <a:bodyPr wrap="square" rtlCol="0">
            <a:spAutoFit/>
          </a:bodyPr>
          <a:lstStyle/>
          <a:p>
            <a:pPr algn="just"/>
            <a:r>
              <a:rPr lang="en-US" dirty="0" err="1"/>
              <a:t>Valeur</a:t>
            </a:r>
            <a:r>
              <a:rPr lang="en-US" dirty="0"/>
              <a:t> de r et signification : attention </a:t>
            </a:r>
            <a:r>
              <a:rPr lang="en-US" dirty="0" err="1"/>
              <a:t>une</a:t>
            </a:r>
            <a:r>
              <a:rPr lang="en-US" dirty="0"/>
              <a:t> </a:t>
            </a:r>
            <a:r>
              <a:rPr lang="en-US" dirty="0" err="1"/>
              <a:t>valeur</a:t>
            </a:r>
            <a:r>
              <a:rPr lang="en-US" dirty="0"/>
              <a:t> </a:t>
            </a:r>
            <a:r>
              <a:rPr lang="en-US" dirty="0" err="1"/>
              <a:t>trés</a:t>
            </a:r>
            <a:r>
              <a:rPr lang="en-US" dirty="0"/>
              <a:t> significative ne </a:t>
            </a:r>
            <a:r>
              <a:rPr lang="en-US" dirty="0" err="1"/>
              <a:t>présente</a:t>
            </a:r>
            <a:r>
              <a:rPr lang="en-US" dirty="0"/>
              <a:t> pas </a:t>
            </a:r>
            <a:r>
              <a:rPr lang="en-US" dirty="0" err="1"/>
              <a:t>une</a:t>
            </a:r>
            <a:r>
              <a:rPr lang="en-US" dirty="0"/>
              <a:t> correlation forte   (se </a:t>
            </a:r>
            <a:r>
              <a:rPr lang="en-US" dirty="0" err="1"/>
              <a:t>référer</a:t>
            </a:r>
            <a:r>
              <a:rPr lang="en-US" dirty="0"/>
              <a:t> à la </a:t>
            </a:r>
            <a:r>
              <a:rPr lang="en-US" dirty="0" err="1"/>
              <a:t>littérature</a:t>
            </a:r>
            <a:r>
              <a:rPr lang="en-US" dirty="0"/>
              <a:t> pour les </a:t>
            </a:r>
            <a:r>
              <a:rPr lang="en-US" dirty="0" err="1"/>
              <a:t>seuils</a:t>
            </a:r>
            <a:r>
              <a:rPr lang="en-US" dirty="0"/>
              <a:t> :</a:t>
            </a:r>
            <a:r>
              <a:rPr lang="en-US" dirty="0" err="1"/>
              <a:t>faible</a:t>
            </a:r>
            <a:r>
              <a:rPr lang="en-US" dirty="0"/>
              <a:t> </a:t>
            </a:r>
            <a:r>
              <a:rPr lang="en-US" dirty="0" err="1"/>
              <a:t>modéré</a:t>
            </a:r>
            <a:r>
              <a:rPr lang="en-US" dirty="0"/>
              <a:t> et fort))</a:t>
            </a:r>
          </a:p>
        </p:txBody>
      </p:sp>
    </p:spTree>
    <p:extLst>
      <p:ext uri="{BB962C8B-B14F-4D97-AF65-F5344CB8AC3E}">
        <p14:creationId xmlns:p14="http://schemas.microsoft.com/office/powerpoint/2010/main" val="15505294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Illustration graphique de la corrélation de Pearson </a:t>
            </a:r>
            <a:endParaRPr lang="fr-FR" dirty="0"/>
          </a:p>
        </p:txBody>
      </p:sp>
      <p:pic>
        <p:nvPicPr>
          <p:cNvPr id="3" name="Picture 2">
            <a:extLst>
              <a:ext uri="{FF2B5EF4-FFF2-40B4-BE49-F238E27FC236}">
                <a16:creationId xmlns:a16="http://schemas.microsoft.com/office/drawing/2014/main" id="{D8B89A84-F14B-4ECF-AAD0-3B1D49B3F2F2}"/>
              </a:ext>
            </a:extLst>
          </p:cNvPr>
          <p:cNvPicPr>
            <a:picLocks noChangeAspect="1"/>
          </p:cNvPicPr>
          <p:nvPr/>
        </p:nvPicPr>
        <p:blipFill>
          <a:blip r:embed="rId3"/>
          <a:stretch>
            <a:fillRect/>
          </a:stretch>
        </p:blipFill>
        <p:spPr>
          <a:xfrm>
            <a:off x="251520" y="1749944"/>
            <a:ext cx="8892480" cy="5108056"/>
          </a:xfrm>
          <a:prstGeom prst="rect">
            <a:avLst/>
          </a:prstGeom>
        </p:spPr>
      </p:pic>
    </p:spTree>
    <p:extLst>
      <p:ext uri="{BB962C8B-B14F-4D97-AF65-F5344CB8AC3E}">
        <p14:creationId xmlns:p14="http://schemas.microsoft.com/office/powerpoint/2010/main" val="3502156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Illustration graphique de la corrélation de Pearson </a:t>
            </a:r>
            <a:endParaRPr lang="fr-FR" dirty="0"/>
          </a:p>
        </p:txBody>
      </p:sp>
      <p:pic>
        <p:nvPicPr>
          <p:cNvPr id="4" name="Picture 3">
            <a:extLst>
              <a:ext uri="{FF2B5EF4-FFF2-40B4-BE49-F238E27FC236}">
                <a16:creationId xmlns:a16="http://schemas.microsoft.com/office/drawing/2014/main" id="{9C64F370-9652-4F04-81CB-0E0E1D69DF46}"/>
              </a:ext>
            </a:extLst>
          </p:cNvPr>
          <p:cNvPicPr>
            <a:picLocks noChangeAspect="1"/>
          </p:cNvPicPr>
          <p:nvPr/>
        </p:nvPicPr>
        <p:blipFill>
          <a:blip r:embed="rId3"/>
          <a:stretch>
            <a:fillRect/>
          </a:stretch>
        </p:blipFill>
        <p:spPr>
          <a:xfrm>
            <a:off x="0" y="1467836"/>
            <a:ext cx="9144000" cy="4985500"/>
          </a:xfrm>
          <a:prstGeom prst="rect">
            <a:avLst/>
          </a:prstGeom>
        </p:spPr>
      </p:pic>
    </p:spTree>
    <p:extLst>
      <p:ext uri="{BB962C8B-B14F-4D97-AF65-F5344CB8AC3E}">
        <p14:creationId xmlns:p14="http://schemas.microsoft.com/office/powerpoint/2010/main" val="4223772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610F72B0-79CC-4301-965B-92C8F3B87465}"/>
              </a:ext>
            </a:extLst>
          </p:cNvPr>
          <p:cNvSpPr txBox="1"/>
          <p:nvPr/>
        </p:nvSpPr>
        <p:spPr>
          <a:xfrm>
            <a:off x="179512" y="1340768"/>
            <a:ext cx="8856984" cy="3160673"/>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Mann Whitney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un test non-paramétrique qui permet de tester les moyennes de deux échantillons indépendants.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L’exécution du test est fondée sur le classement des sujets dans un ordre croissant de l'ensemble des observations.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898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E66AC851-4270-4956-8A62-5F0F0F4B80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16832"/>
            <a:ext cx="8964488" cy="2664296"/>
          </a:xfrm>
          <a:prstGeom prst="rect">
            <a:avLst/>
          </a:prstGeom>
          <a:noFill/>
        </p:spPr>
      </p:pic>
      <p:sp>
        <p:nvSpPr>
          <p:cNvPr id="3" name="Oval 2">
            <a:extLst>
              <a:ext uri="{FF2B5EF4-FFF2-40B4-BE49-F238E27FC236}">
                <a16:creationId xmlns:a16="http://schemas.microsoft.com/office/drawing/2014/main" id="{F5C39E3D-2BD5-478C-BD11-3FB344D7F775}"/>
              </a:ext>
            </a:extLst>
          </p:cNvPr>
          <p:cNvSpPr/>
          <p:nvPr/>
        </p:nvSpPr>
        <p:spPr>
          <a:xfrm>
            <a:off x="7812360" y="213285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393147B-5D77-4FCE-9ED0-9E96836BDCC8}"/>
              </a:ext>
            </a:extLst>
          </p:cNvPr>
          <p:cNvSpPr/>
          <p:nvPr/>
        </p:nvSpPr>
        <p:spPr>
          <a:xfrm>
            <a:off x="6012160" y="213285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0D4836EB-1F99-44F3-BF6F-4C9F20A7D92F}"/>
              </a:ext>
            </a:extLst>
          </p:cNvPr>
          <p:cNvCxnSpPr/>
          <p:nvPr/>
        </p:nvCxnSpPr>
        <p:spPr>
          <a:xfrm>
            <a:off x="6336196" y="2708920"/>
            <a:ext cx="684076" cy="27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FB07A7F-54FC-4132-8F3F-4854F2E90A29}"/>
              </a:ext>
            </a:extLst>
          </p:cNvPr>
          <p:cNvCxnSpPr/>
          <p:nvPr/>
        </p:nvCxnSpPr>
        <p:spPr>
          <a:xfrm flipH="1">
            <a:off x="7452320" y="2708920"/>
            <a:ext cx="684076" cy="27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EDF8574-8C08-4428-875A-76B1725CA0A9}"/>
              </a:ext>
            </a:extLst>
          </p:cNvPr>
          <p:cNvSpPr/>
          <p:nvPr/>
        </p:nvSpPr>
        <p:spPr>
          <a:xfrm>
            <a:off x="6714238" y="5445224"/>
            <a:ext cx="2178242"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Coefficients pour tester la </a:t>
            </a:r>
            <a:r>
              <a:rPr lang="en-US" dirty="0" err="1">
                <a:solidFill>
                  <a:schemeClr val="tx1"/>
                </a:solidFill>
              </a:rPr>
              <a:t>normalité</a:t>
            </a:r>
            <a:endParaRPr lang="en-US" dirty="0">
              <a:solidFill>
                <a:schemeClr val="tx1"/>
              </a:solidFill>
            </a:endParaRPr>
          </a:p>
        </p:txBody>
      </p:sp>
    </p:spTree>
    <p:extLst>
      <p:ext uri="{BB962C8B-B14F-4D97-AF65-F5344CB8AC3E}">
        <p14:creationId xmlns:p14="http://schemas.microsoft.com/office/powerpoint/2010/main" val="1813408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6" name="Picture 5">
            <a:extLst>
              <a:ext uri="{FF2B5EF4-FFF2-40B4-BE49-F238E27FC236}">
                <a16:creationId xmlns:a16="http://schemas.microsoft.com/office/drawing/2014/main" id="{A1964FC9-0B02-44FC-9AE4-9891625EFAE9}"/>
              </a:ext>
            </a:extLst>
          </p:cNvPr>
          <p:cNvPicPr>
            <a:picLocks noChangeAspect="1"/>
          </p:cNvPicPr>
          <p:nvPr/>
        </p:nvPicPr>
        <p:blipFill>
          <a:blip r:embed="rId3"/>
          <a:stretch>
            <a:fillRect/>
          </a:stretch>
        </p:blipFill>
        <p:spPr>
          <a:xfrm>
            <a:off x="0" y="1477602"/>
            <a:ext cx="9144000" cy="5119750"/>
          </a:xfrm>
          <a:prstGeom prst="rect">
            <a:avLst/>
          </a:prstGeom>
        </p:spPr>
      </p:pic>
    </p:spTree>
    <p:extLst>
      <p:ext uri="{BB962C8B-B14F-4D97-AF65-F5344CB8AC3E}">
        <p14:creationId xmlns:p14="http://schemas.microsoft.com/office/powerpoint/2010/main" val="615670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3" name="Picture 2">
            <a:extLst>
              <a:ext uri="{FF2B5EF4-FFF2-40B4-BE49-F238E27FC236}">
                <a16:creationId xmlns:a16="http://schemas.microsoft.com/office/drawing/2014/main" id="{5703C302-9778-41DF-9C64-F0963A25ED8D}"/>
              </a:ext>
            </a:extLst>
          </p:cNvPr>
          <p:cNvPicPr>
            <a:picLocks noChangeAspect="1"/>
          </p:cNvPicPr>
          <p:nvPr/>
        </p:nvPicPr>
        <p:blipFill>
          <a:blip r:embed="rId3"/>
          <a:stretch>
            <a:fillRect/>
          </a:stretch>
        </p:blipFill>
        <p:spPr>
          <a:xfrm>
            <a:off x="971600" y="1700808"/>
            <a:ext cx="6768752" cy="4464496"/>
          </a:xfrm>
          <a:prstGeom prst="rect">
            <a:avLst/>
          </a:prstGeom>
        </p:spPr>
      </p:pic>
      <p:pic>
        <p:nvPicPr>
          <p:cNvPr id="4" name="Picture 3" descr="A picture containing light, outdoor, traffic, lit&#10;&#10;Description automatically generated">
            <a:extLst>
              <a:ext uri="{FF2B5EF4-FFF2-40B4-BE49-F238E27FC236}">
                <a16:creationId xmlns:a16="http://schemas.microsoft.com/office/drawing/2014/main" id="{6D7A7A25-D358-4F0D-A642-8193C3D3C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284" y="1340768"/>
            <a:ext cx="1224136" cy="1224136"/>
          </a:xfrm>
          <a:prstGeom prst="rect">
            <a:avLst/>
          </a:prstGeom>
        </p:spPr>
      </p:pic>
    </p:spTree>
    <p:extLst>
      <p:ext uri="{BB962C8B-B14F-4D97-AF65-F5344CB8AC3E}">
        <p14:creationId xmlns:p14="http://schemas.microsoft.com/office/powerpoint/2010/main" val="481867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5" name="Picture 4">
            <a:extLst>
              <a:ext uri="{FF2B5EF4-FFF2-40B4-BE49-F238E27FC236}">
                <a16:creationId xmlns:a16="http://schemas.microsoft.com/office/drawing/2014/main" id="{1D9C0392-0454-47EC-89F0-0240DA0E541A}"/>
              </a:ext>
            </a:extLst>
          </p:cNvPr>
          <p:cNvPicPr>
            <a:picLocks noChangeAspect="1"/>
          </p:cNvPicPr>
          <p:nvPr/>
        </p:nvPicPr>
        <p:blipFill>
          <a:blip r:embed="rId3"/>
          <a:stretch>
            <a:fillRect/>
          </a:stretch>
        </p:blipFill>
        <p:spPr>
          <a:xfrm>
            <a:off x="1314450" y="1396926"/>
            <a:ext cx="6515100" cy="5416450"/>
          </a:xfrm>
          <a:prstGeom prst="rect">
            <a:avLst/>
          </a:prstGeom>
        </p:spPr>
      </p:pic>
    </p:spTree>
    <p:extLst>
      <p:ext uri="{BB962C8B-B14F-4D97-AF65-F5344CB8AC3E}">
        <p14:creationId xmlns:p14="http://schemas.microsoft.com/office/powerpoint/2010/main" val="1245775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610F72B0-79CC-4301-965B-92C8F3B87465}"/>
              </a:ext>
            </a:extLst>
          </p:cNvPr>
          <p:cNvSpPr txBox="1"/>
          <p:nvPr/>
        </p:nvSpPr>
        <p:spPr>
          <a:xfrm>
            <a:off x="143508" y="1340768"/>
            <a:ext cx="8856984" cy="3457870"/>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aussi un test qui se base sur les rangs. Cependant, il permet de tester les moyennes de deux échantillons qui sont liés.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généralement utilisé pour des petits échantillons ou pour distributions qui ne suivent pas le théorème de Gauss.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19379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4" name="Picture 3">
            <a:extLst>
              <a:ext uri="{FF2B5EF4-FFF2-40B4-BE49-F238E27FC236}">
                <a16:creationId xmlns:a16="http://schemas.microsoft.com/office/drawing/2014/main" id="{5D2ED4AE-776C-428E-8A51-8756A178BB65}"/>
              </a:ext>
            </a:extLst>
          </p:cNvPr>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34158839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44C3C3B-625B-415B-9EC8-A8AF54F1718C}"/>
              </a:ext>
            </a:extLst>
          </p:cNvPr>
          <p:cNvPicPr>
            <a:picLocks noChangeAspect="1"/>
          </p:cNvPicPr>
          <p:nvPr/>
        </p:nvPicPr>
        <p:blipFill>
          <a:blip r:embed="rId3"/>
          <a:stretch>
            <a:fillRect/>
          </a:stretch>
        </p:blipFill>
        <p:spPr>
          <a:xfrm>
            <a:off x="876300" y="1609724"/>
            <a:ext cx="7800156" cy="4627587"/>
          </a:xfrm>
          <a:prstGeom prst="rect">
            <a:avLst/>
          </a:prstGeom>
        </p:spPr>
      </p:pic>
    </p:spTree>
    <p:extLst>
      <p:ext uri="{BB962C8B-B14F-4D97-AF65-F5344CB8AC3E}">
        <p14:creationId xmlns:p14="http://schemas.microsoft.com/office/powerpoint/2010/main" val="4763712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D6E86F1-C9AE-4B0F-A0FB-FB7628550035}"/>
              </a:ext>
            </a:extLst>
          </p:cNvPr>
          <p:cNvSpPr txBox="1"/>
          <p:nvPr/>
        </p:nvSpPr>
        <p:spPr>
          <a:xfrm>
            <a:off x="215516" y="1340768"/>
            <a:ext cx="8712968"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92059760-FBA2-4662-A02E-03A7B8B983EC}"/>
              </a:ext>
            </a:extLst>
          </p:cNvPr>
          <p:cNvPicPr>
            <a:picLocks noChangeAspect="1"/>
          </p:cNvPicPr>
          <p:nvPr/>
        </p:nvPicPr>
        <p:blipFill>
          <a:blip r:embed="rId3"/>
          <a:stretch>
            <a:fillRect/>
          </a:stretch>
        </p:blipFill>
        <p:spPr>
          <a:xfrm>
            <a:off x="1979712" y="1525434"/>
            <a:ext cx="4987825" cy="4791075"/>
          </a:xfrm>
          <a:prstGeom prst="rect">
            <a:avLst/>
          </a:prstGeom>
        </p:spPr>
      </p:pic>
    </p:spTree>
    <p:extLst>
      <p:ext uri="{BB962C8B-B14F-4D97-AF65-F5344CB8AC3E}">
        <p14:creationId xmlns:p14="http://schemas.microsoft.com/office/powerpoint/2010/main" val="3988457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10F72B0-79CC-4301-965B-92C8F3B87465}"/>
              </a:ext>
            </a:extLst>
          </p:cNvPr>
          <p:cNvSpPr txBox="1"/>
          <p:nvPr/>
        </p:nvSpPr>
        <p:spPr>
          <a:xfrm>
            <a:off x="143508" y="1268760"/>
            <a:ext cx="8856984" cy="3457870"/>
          </a:xfrm>
          <a:prstGeom prst="rect">
            <a:avLst/>
          </a:prstGeom>
          <a:noFill/>
        </p:spPr>
        <p:txBody>
          <a:bodyPr wrap="square" rtlCol="0">
            <a:spAutoFit/>
          </a:bodyPr>
          <a:lstStyle/>
          <a:p>
            <a:pPr marL="0" marR="0" algn="just">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 test est préféré à l'analyse de variance à un facteur lorsque les hypothèses de normalité des différents échantillons sont violés.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vise à tester l'égalité de plusieurs échantillons indépendantes.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toujours un test qui est basé sur les rangs.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60487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fr-FR" dirty="0"/>
          </a:p>
        </p:txBody>
      </p:sp>
      <p:pic>
        <p:nvPicPr>
          <p:cNvPr id="3" name="Picture 2">
            <a:extLst>
              <a:ext uri="{FF2B5EF4-FFF2-40B4-BE49-F238E27FC236}">
                <a16:creationId xmlns:a16="http://schemas.microsoft.com/office/drawing/2014/main" id="{5F583299-A192-4C34-8BA9-684EEC1B3336}"/>
              </a:ext>
            </a:extLst>
          </p:cNvPr>
          <p:cNvPicPr>
            <a:picLocks noChangeAspect="1"/>
          </p:cNvPicPr>
          <p:nvPr/>
        </p:nvPicPr>
        <p:blipFill>
          <a:blip r:embed="rId3"/>
          <a:stretch>
            <a:fillRect/>
          </a:stretch>
        </p:blipFill>
        <p:spPr>
          <a:xfrm>
            <a:off x="0" y="1534140"/>
            <a:ext cx="9144000" cy="3789719"/>
          </a:xfrm>
          <a:prstGeom prst="rect">
            <a:avLst/>
          </a:prstGeom>
        </p:spPr>
      </p:pic>
    </p:spTree>
    <p:extLst>
      <p:ext uri="{BB962C8B-B14F-4D97-AF65-F5344CB8AC3E}">
        <p14:creationId xmlns:p14="http://schemas.microsoft.com/office/powerpoint/2010/main" val="23038411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 non paramétrique </a:t>
            </a:r>
            <a:r>
              <a:rPr lang="fr-FR" dirty="0" err="1"/>
              <a:t>Kruskal</a:t>
            </a:r>
            <a:r>
              <a:rPr lang="fr-FR" dirty="0"/>
              <a:t>-Wallis</a:t>
            </a:r>
          </a:p>
        </p:txBody>
      </p:sp>
      <p:pic>
        <p:nvPicPr>
          <p:cNvPr id="4" name="Picture 3">
            <a:extLst>
              <a:ext uri="{FF2B5EF4-FFF2-40B4-BE49-F238E27FC236}">
                <a16:creationId xmlns:a16="http://schemas.microsoft.com/office/drawing/2014/main" id="{134FC038-2B05-4F54-A94E-3482305F8DE5}"/>
              </a:ext>
            </a:extLst>
          </p:cNvPr>
          <p:cNvPicPr>
            <a:picLocks noChangeAspect="1"/>
          </p:cNvPicPr>
          <p:nvPr/>
        </p:nvPicPr>
        <p:blipFill>
          <a:blip r:embed="rId3"/>
          <a:stretch>
            <a:fillRect/>
          </a:stretch>
        </p:blipFill>
        <p:spPr>
          <a:xfrm>
            <a:off x="899592" y="1143000"/>
            <a:ext cx="8064895" cy="5500687"/>
          </a:xfrm>
          <a:prstGeom prst="rect">
            <a:avLst/>
          </a:prstGeom>
        </p:spPr>
      </p:pic>
    </p:spTree>
    <p:extLst>
      <p:ext uri="{BB962C8B-B14F-4D97-AF65-F5344CB8AC3E}">
        <p14:creationId xmlns:p14="http://schemas.microsoft.com/office/powerpoint/2010/main" val="2272325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Normalité </a:t>
            </a:r>
          </a:p>
        </p:txBody>
      </p:sp>
      <p:pic>
        <p:nvPicPr>
          <p:cNvPr id="4" name="Picture 3">
            <a:extLst>
              <a:ext uri="{FF2B5EF4-FFF2-40B4-BE49-F238E27FC236}">
                <a16:creationId xmlns:a16="http://schemas.microsoft.com/office/drawing/2014/main" id="{44243FB5-8CFF-4A5C-8D92-D8926C8FE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548" y="2276872"/>
            <a:ext cx="8136904" cy="3401541"/>
          </a:xfrm>
          <a:prstGeom prst="rect">
            <a:avLst/>
          </a:prstGeom>
          <a:noFill/>
        </p:spPr>
      </p:pic>
      <p:sp>
        <p:nvSpPr>
          <p:cNvPr id="3" name="TextBox 2">
            <a:extLst>
              <a:ext uri="{FF2B5EF4-FFF2-40B4-BE49-F238E27FC236}">
                <a16:creationId xmlns:a16="http://schemas.microsoft.com/office/drawing/2014/main" id="{1E57DB66-1C3A-4EC7-991F-E21894CA38F0}"/>
              </a:ext>
            </a:extLst>
          </p:cNvPr>
          <p:cNvSpPr txBox="1"/>
          <p:nvPr/>
        </p:nvSpPr>
        <p:spPr>
          <a:xfrm>
            <a:off x="503548" y="1484784"/>
            <a:ext cx="4212468" cy="584775"/>
          </a:xfrm>
          <a:prstGeom prst="rect">
            <a:avLst/>
          </a:prstGeom>
          <a:noFill/>
        </p:spPr>
        <p:txBody>
          <a:bodyPr wrap="square" rtlCol="0">
            <a:spAutoFit/>
          </a:bodyPr>
          <a:lstStyle/>
          <a:p>
            <a:r>
              <a:rPr lang="en-US" sz="3200" b="1" dirty="0"/>
              <a:t>Test de </a:t>
            </a:r>
            <a:r>
              <a:rPr lang="en-US" sz="3200" b="1" dirty="0" err="1"/>
              <a:t>normalité</a:t>
            </a:r>
            <a:endParaRPr lang="en-US" sz="3200" b="1" dirty="0"/>
          </a:p>
        </p:txBody>
      </p:sp>
    </p:spTree>
    <p:extLst>
      <p:ext uri="{BB962C8B-B14F-4D97-AF65-F5344CB8AC3E}">
        <p14:creationId xmlns:p14="http://schemas.microsoft.com/office/powerpoint/2010/main" val="3094106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D787D529-9DAC-41EF-BCF4-44F134ACAAB4}"/>
              </a:ext>
            </a:extLst>
          </p:cNvPr>
          <p:cNvSpPr txBox="1"/>
          <p:nvPr/>
        </p:nvSpPr>
        <p:spPr>
          <a:xfrm>
            <a:off x="251520" y="1412776"/>
            <a:ext cx="8640960" cy="4465133"/>
          </a:xfrm>
          <a:prstGeom prst="rect">
            <a:avLst/>
          </a:prstGeom>
          <a:noFill/>
        </p:spPr>
        <p:txBody>
          <a:bodyPr wrap="square" rtlCol="0">
            <a:spAutoFit/>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du coefficient de corrélation de Spearman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fr-FR" sz="2400" dirty="0">
                <a:effectLst/>
                <a:latin typeface="TimesNewRomanPSMT"/>
                <a:ea typeface="Calibri" panose="020F0502020204030204" pitchFamily="34" charset="0"/>
                <a:cs typeface="TimesNewRomanPSMT"/>
              </a:rPr>
              <a:t>C’est un test non-paramétrique équivalent au le coefficient de corrélation de</a:t>
            </a:r>
            <a:r>
              <a:rPr lang="en-US" sz="2400" dirty="0">
                <a:latin typeface="Calibri" panose="020F0502020204030204" pitchFamily="34" charset="0"/>
                <a:ea typeface="Calibri" panose="020F0502020204030204" pitchFamily="34" charset="0"/>
                <a:cs typeface="Arial" panose="020B0604020202020204" pitchFamily="34" charset="0"/>
              </a:rPr>
              <a:t> </a:t>
            </a:r>
            <a:r>
              <a:rPr lang="fr-FR" sz="2400" dirty="0">
                <a:effectLst/>
                <a:latin typeface="TimesNewRomanPSMT"/>
                <a:ea typeface="Calibri" panose="020F0502020204030204" pitchFamily="34" charset="0"/>
                <a:cs typeface="TimesNewRomanPSMT"/>
              </a:rPr>
              <a:t>Pearson. Les coefficients de corrélation des rangs sont très utiles pour tester l'indépendance de deux variables non gaussiennes ou lorsque l'échantillon est réduit.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corrélation des rangs de Kendall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dirty="0">
                <a:effectLst/>
                <a:latin typeface="TimesNewRomanPSMT"/>
                <a:ea typeface="Calibri" panose="020F0502020204030204" pitchFamily="34" charset="0"/>
                <a:cs typeface="TimesNewRomanPSMT"/>
              </a:rPr>
              <a:t>C'est l'équivalent du test du coefficient de corrélation de Spearman mais pour des observations appariées.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24538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du coefficient de corrélation de Spearman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B0218AB-9CD0-4DF1-BB26-7783FEE0EEE3}"/>
              </a:ext>
            </a:extLst>
          </p:cNvPr>
          <p:cNvPicPr>
            <a:picLocks noChangeAspect="1"/>
          </p:cNvPicPr>
          <p:nvPr/>
        </p:nvPicPr>
        <p:blipFill>
          <a:blip r:embed="rId3"/>
          <a:stretch>
            <a:fillRect/>
          </a:stretch>
        </p:blipFill>
        <p:spPr>
          <a:xfrm>
            <a:off x="1123949" y="1804987"/>
            <a:ext cx="7881717" cy="3712245"/>
          </a:xfrm>
          <a:prstGeom prst="rect">
            <a:avLst/>
          </a:prstGeom>
        </p:spPr>
      </p:pic>
    </p:spTree>
    <p:extLst>
      <p:ext uri="{BB962C8B-B14F-4D97-AF65-F5344CB8AC3E}">
        <p14:creationId xmlns:p14="http://schemas.microsoft.com/office/powerpoint/2010/main" val="29280396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corrélation des rangs de Kendall</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B89FC5-2067-4187-A377-76948ED556CB}"/>
              </a:ext>
            </a:extLst>
          </p:cNvPr>
          <p:cNvPicPr>
            <a:picLocks noChangeAspect="1"/>
          </p:cNvPicPr>
          <p:nvPr/>
        </p:nvPicPr>
        <p:blipFill>
          <a:blip r:embed="rId3"/>
          <a:stretch>
            <a:fillRect/>
          </a:stretch>
        </p:blipFill>
        <p:spPr>
          <a:xfrm>
            <a:off x="755576" y="2060848"/>
            <a:ext cx="7848872" cy="3476625"/>
          </a:xfrm>
          <a:prstGeom prst="rect">
            <a:avLst/>
          </a:prstGeom>
        </p:spPr>
      </p:pic>
    </p:spTree>
    <p:extLst>
      <p:ext uri="{BB962C8B-B14F-4D97-AF65-F5344CB8AC3E}">
        <p14:creationId xmlns:p14="http://schemas.microsoft.com/office/powerpoint/2010/main" val="3822579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5" name="Picture 4">
            <a:extLst>
              <a:ext uri="{FF2B5EF4-FFF2-40B4-BE49-F238E27FC236}">
                <a16:creationId xmlns:a16="http://schemas.microsoft.com/office/drawing/2014/main" id="{FDAE2F02-EAC9-45F9-B7B3-27BBE6C12313}"/>
              </a:ext>
            </a:extLst>
          </p:cNvPr>
          <p:cNvPicPr>
            <a:picLocks noChangeAspect="1"/>
          </p:cNvPicPr>
          <p:nvPr/>
        </p:nvPicPr>
        <p:blipFill>
          <a:blip r:embed="rId3"/>
          <a:stretch>
            <a:fillRect/>
          </a:stretch>
        </p:blipFill>
        <p:spPr>
          <a:xfrm>
            <a:off x="1331640" y="2996952"/>
            <a:ext cx="6000750" cy="2247900"/>
          </a:xfrm>
          <a:prstGeom prst="rect">
            <a:avLst/>
          </a:prstGeom>
        </p:spPr>
      </p:pic>
      <p:sp>
        <p:nvSpPr>
          <p:cNvPr id="7" name="Oval 6">
            <a:extLst>
              <a:ext uri="{FF2B5EF4-FFF2-40B4-BE49-F238E27FC236}">
                <a16:creationId xmlns:a16="http://schemas.microsoft.com/office/drawing/2014/main" id="{E7518A2C-D41C-48CC-AB29-6A6AD3015C79}"/>
              </a:ext>
            </a:extLst>
          </p:cNvPr>
          <p:cNvSpPr/>
          <p:nvPr/>
        </p:nvSpPr>
        <p:spPr>
          <a:xfrm flipH="1">
            <a:off x="2483768" y="4365104"/>
            <a:ext cx="288032" cy="3526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C7CFD5-4AE6-4322-B5CD-F4EC7B63AC8D}"/>
              </a:ext>
            </a:extLst>
          </p:cNvPr>
          <p:cNvSpPr txBox="1"/>
          <p:nvPr/>
        </p:nvSpPr>
        <p:spPr>
          <a:xfrm>
            <a:off x="1187624" y="5244852"/>
            <a:ext cx="2376264" cy="646331"/>
          </a:xfrm>
          <a:prstGeom prst="rect">
            <a:avLst/>
          </a:prstGeom>
          <a:noFill/>
        </p:spPr>
        <p:txBody>
          <a:bodyPr wrap="square" rtlCol="0">
            <a:spAutoFit/>
          </a:bodyPr>
          <a:lstStyle/>
          <a:p>
            <a:r>
              <a:rPr lang="en-US" dirty="0"/>
              <a:t>Coefficient de correlation r</a:t>
            </a:r>
          </a:p>
        </p:txBody>
      </p:sp>
      <p:sp>
        <p:nvSpPr>
          <p:cNvPr id="9" name="TextBox 8">
            <a:extLst>
              <a:ext uri="{FF2B5EF4-FFF2-40B4-BE49-F238E27FC236}">
                <a16:creationId xmlns:a16="http://schemas.microsoft.com/office/drawing/2014/main" id="{551185AA-7322-4582-8717-6E2274BC59E0}"/>
              </a:ext>
            </a:extLst>
          </p:cNvPr>
          <p:cNvSpPr txBox="1"/>
          <p:nvPr/>
        </p:nvSpPr>
        <p:spPr>
          <a:xfrm>
            <a:off x="3383868" y="5382245"/>
            <a:ext cx="2376264" cy="1200329"/>
          </a:xfrm>
          <a:prstGeom prst="rect">
            <a:avLst/>
          </a:prstGeom>
          <a:noFill/>
        </p:spPr>
        <p:txBody>
          <a:bodyPr wrap="square" rtlCol="0">
            <a:spAutoFit/>
          </a:bodyPr>
          <a:lstStyle/>
          <a:p>
            <a:r>
              <a:rPr lang="en-US" dirty="0"/>
              <a:t>Le r deux </a:t>
            </a:r>
            <a:r>
              <a:rPr lang="en-US" dirty="0" err="1"/>
              <a:t>ajusté</a:t>
            </a:r>
            <a:r>
              <a:rPr lang="en-US" dirty="0"/>
              <a:t> </a:t>
            </a:r>
            <a:r>
              <a:rPr lang="en-US" dirty="0" err="1"/>
              <a:t>permet</a:t>
            </a:r>
            <a:r>
              <a:rPr lang="en-US" dirty="0"/>
              <a:t> de </a:t>
            </a:r>
            <a:r>
              <a:rPr lang="en-US" dirty="0" err="1"/>
              <a:t>corriger</a:t>
            </a:r>
            <a:r>
              <a:rPr lang="en-US" dirty="0"/>
              <a:t> le </a:t>
            </a:r>
            <a:r>
              <a:rPr lang="en-US" dirty="0" err="1"/>
              <a:t>rdeux</a:t>
            </a:r>
            <a:r>
              <a:rPr lang="en-US" dirty="0"/>
              <a:t> </a:t>
            </a:r>
            <a:r>
              <a:rPr lang="en-US" dirty="0" err="1"/>
              <a:t>en</a:t>
            </a:r>
            <a:r>
              <a:rPr lang="en-US" dirty="0"/>
              <a:t> function de </a:t>
            </a:r>
            <a:r>
              <a:rPr lang="en-US" dirty="0" err="1"/>
              <a:t>nombre</a:t>
            </a:r>
            <a:r>
              <a:rPr lang="en-US" dirty="0"/>
              <a:t> de variables</a:t>
            </a:r>
          </a:p>
        </p:txBody>
      </p:sp>
      <p:cxnSp>
        <p:nvCxnSpPr>
          <p:cNvPr id="10" name="Straight Arrow Connector 9">
            <a:extLst>
              <a:ext uri="{FF2B5EF4-FFF2-40B4-BE49-F238E27FC236}">
                <a16:creationId xmlns:a16="http://schemas.microsoft.com/office/drawing/2014/main" id="{7BA630FA-77E0-416B-8559-6E77CB7BF21B}"/>
              </a:ext>
            </a:extLst>
          </p:cNvPr>
          <p:cNvCxnSpPr/>
          <p:nvPr/>
        </p:nvCxnSpPr>
        <p:spPr>
          <a:xfrm flipV="1">
            <a:off x="3779912" y="4541407"/>
            <a:ext cx="648072" cy="831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6C0B60-5775-4090-A129-C461775897BB}"/>
              </a:ext>
            </a:extLst>
          </p:cNvPr>
          <p:cNvCxnSpPr>
            <a:cxnSpLocks/>
          </p:cNvCxnSpPr>
          <p:nvPr/>
        </p:nvCxnSpPr>
        <p:spPr>
          <a:xfrm flipV="1">
            <a:off x="1907704" y="4717710"/>
            <a:ext cx="576064" cy="527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257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42F5F947-82A9-4BF7-8ACC-30AD0C0C379D}"/>
              </a:ext>
            </a:extLst>
          </p:cNvPr>
          <p:cNvPicPr>
            <a:picLocks noChangeAspect="1"/>
          </p:cNvPicPr>
          <p:nvPr/>
        </p:nvPicPr>
        <p:blipFill>
          <a:blip r:embed="rId3"/>
          <a:stretch>
            <a:fillRect/>
          </a:stretch>
        </p:blipFill>
        <p:spPr>
          <a:xfrm>
            <a:off x="0" y="2639830"/>
            <a:ext cx="9144000" cy="2157322"/>
          </a:xfrm>
          <a:prstGeom prst="rect">
            <a:avLst/>
          </a:prstGeom>
        </p:spPr>
      </p:pic>
      <p:sp>
        <p:nvSpPr>
          <p:cNvPr id="4" name="Oval 3">
            <a:extLst>
              <a:ext uri="{FF2B5EF4-FFF2-40B4-BE49-F238E27FC236}">
                <a16:creationId xmlns:a16="http://schemas.microsoft.com/office/drawing/2014/main" id="{19ACC72A-2B76-4BAB-9ACE-480A7D1DAED0}"/>
              </a:ext>
            </a:extLst>
          </p:cNvPr>
          <p:cNvSpPr/>
          <p:nvPr/>
        </p:nvSpPr>
        <p:spPr>
          <a:xfrm>
            <a:off x="5220072" y="4221088"/>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E6E0588-2344-4119-A034-C00C46CE0405}"/>
              </a:ext>
            </a:extLst>
          </p:cNvPr>
          <p:cNvSpPr/>
          <p:nvPr/>
        </p:nvSpPr>
        <p:spPr>
          <a:xfrm>
            <a:off x="2177988" y="4221088"/>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F74E6-04A4-48DA-8A94-458BFECA76A3}"/>
              </a:ext>
            </a:extLst>
          </p:cNvPr>
          <p:cNvSpPr txBox="1"/>
          <p:nvPr/>
        </p:nvSpPr>
        <p:spPr>
          <a:xfrm>
            <a:off x="755576" y="1628800"/>
            <a:ext cx="6120680" cy="369332"/>
          </a:xfrm>
          <a:prstGeom prst="rect">
            <a:avLst/>
          </a:prstGeom>
          <a:noFill/>
        </p:spPr>
        <p:txBody>
          <a:bodyPr wrap="square" rtlCol="0">
            <a:spAutoFit/>
          </a:bodyPr>
          <a:lstStyle/>
          <a:p>
            <a:r>
              <a:rPr lang="en-US" dirty="0" err="1"/>
              <a:t>Paramètre</a:t>
            </a:r>
            <a:r>
              <a:rPr lang="en-US" dirty="0"/>
              <a:t> du </a:t>
            </a:r>
            <a:r>
              <a:rPr lang="en-US" dirty="0" err="1"/>
              <a:t>modèle</a:t>
            </a:r>
            <a:r>
              <a:rPr lang="en-US" dirty="0"/>
              <a:t> de </a:t>
            </a:r>
            <a:r>
              <a:rPr lang="en-US" dirty="0" err="1"/>
              <a:t>corrélation</a:t>
            </a:r>
            <a:endParaRPr lang="en-US" dirty="0"/>
          </a:p>
        </p:txBody>
      </p:sp>
    </p:spTree>
    <p:extLst>
      <p:ext uri="{BB962C8B-B14F-4D97-AF65-F5344CB8AC3E}">
        <p14:creationId xmlns:p14="http://schemas.microsoft.com/office/powerpoint/2010/main" val="869998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E101FF38-3FE6-4497-B8CA-3F20BAFD5448}"/>
              </a:ext>
            </a:extLst>
          </p:cNvPr>
          <p:cNvPicPr>
            <a:picLocks noChangeAspect="1"/>
          </p:cNvPicPr>
          <p:nvPr/>
        </p:nvPicPr>
        <p:blipFill>
          <a:blip r:embed="rId3"/>
          <a:stretch>
            <a:fillRect/>
          </a:stretch>
        </p:blipFill>
        <p:spPr>
          <a:xfrm>
            <a:off x="0" y="2639830"/>
            <a:ext cx="9144000" cy="2013306"/>
          </a:xfrm>
          <a:prstGeom prst="rect">
            <a:avLst/>
          </a:prstGeom>
        </p:spPr>
      </p:pic>
      <p:sp>
        <p:nvSpPr>
          <p:cNvPr id="4" name="TextBox 3">
            <a:extLst>
              <a:ext uri="{FF2B5EF4-FFF2-40B4-BE49-F238E27FC236}">
                <a16:creationId xmlns:a16="http://schemas.microsoft.com/office/drawing/2014/main" id="{3CCA6A31-D9FC-4B8A-8999-EBE0E4D3A73A}"/>
              </a:ext>
            </a:extLst>
          </p:cNvPr>
          <p:cNvSpPr txBox="1"/>
          <p:nvPr/>
        </p:nvSpPr>
        <p:spPr>
          <a:xfrm>
            <a:off x="6300192" y="4797152"/>
            <a:ext cx="2520280" cy="646331"/>
          </a:xfrm>
          <a:prstGeom prst="rect">
            <a:avLst/>
          </a:prstGeom>
          <a:noFill/>
        </p:spPr>
        <p:txBody>
          <a:bodyPr wrap="square" rtlCol="0">
            <a:spAutoFit/>
          </a:bodyPr>
          <a:lstStyle/>
          <a:p>
            <a:pPr algn="ctr"/>
            <a:r>
              <a:rPr lang="en-US" dirty="0" err="1"/>
              <a:t>Paramètres</a:t>
            </a:r>
            <a:r>
              <a:rPr lang="en-US" dirty="0"/>
              <a:t> de </a:t>
            </a:r>
            <a:r>
              <a:rPr lang="en-US" dirty="0" err="1"/>
              <a:t>colinéarlité</a:t>
            </a:r>
            <a:endParaRPr lang="en-US" dirty="0"/>
          </a:p>
        </p:txBody>
      </p:sp>
      <p:cxnSp>
        <p:nvCxnSpPr>
          <p:cNvPr id="6" name="Straight Arrow Connector 5">
            <a:extLst>
              <a:ext uri="{FF2B5EF4-FFF2-40B4-BE49-F238E27FC236}">
                <a16:creationId xmlns:a16="http://schemas.microsoft.com/office/drawing/2014/main" id="{48DDB667-CC90-4736-96C2-CB3186CEF3DC}"/>
              </a:ext>
            </a:extLst>
          </p:cNvPr>
          <p:cNvCxnSpPr>
            <a:stCxn id="4" idx="0"/>
          </p:cNvCxnSpPr>
          <p:nvPr/>
        </p:nvCxnSpPr>
        <p:spPr>
          <a:xfrm flipV="1">
            <a:off x="7560332" y="4437112"/>
            <a:ext cx="468052"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F6D1318-E0E1-447A-A8A4-179F38DE3473}"/>
              </a:ext>
            </a:extLst>
          </p:cNvPr>
          <p:cNvSpPr/>
          <p:nvPr/>
        </p:nvSpPr>
        <p:spPr>
          <a:xfrm>
            <a:off x="7308304" y="3510136"/>
            <a:ext cx="1728192" cy="9989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2357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6" name="Picture 5">
            <a:extLst>
              <a:ext uri="{FF2B5EF4-FFF2-40B4-BE49-F238E27FC236}">
                <a16:creationId xmlns:a16="http://schemas.microsoft.com/office/drawing/2014/main" id="{22A4B59A-8F1C-4EF6-A97F-E0904078110A}"/>
              </a:ext>
            </a:extLst>
          </p:cNvPr>
          <p:cNvPicPr>
            <a:picLocks noChangeAspect="1"/>
          </p:cNvPicPr>
          <p:nvPr/>
        </p:nvPicPr>
        <p:blipFill>
          <a:blip r:embed="rId3"/>
          <a:stretch>
            <a:fillRect/>
          </a:stretch>
        </p:blipFill>
        <p:spPr>
          <a:xfrm>
            <a:off x="0" y="2708920"/>
            <a:ext cx="9144000" cy="1989707"/>
          </a:xfrm>
          <a:prstGeom prst="rect">
            <a:avLst/>
          </a:prstGeom>
        </p:spPr>
      </p:pic>
    </p:spTree>
    <p:extLst>
      <p:ext uri="{BB962C8B-B14F-4D97-AF65-F5344CB8AC3E}">
        <p14:creationId xmlns:p14="http://schemas.microsoft.com/office/powerpoint/2010/main" val="19633042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 multiple</a:t>
            </a:r>
          </a:p>
        </p:txBody>
      </p:sp>
      <p:pic>
        <p:nvPicPr>
          <p:cNvPr id="3" name="Picture 2">
            <a:extLst>
              <a:ext uri="{FF2B5EF4-FFF2-40B4-BE49-F238E27FC236}">
                <a16:creationId xmlns:a16="http://schemas.microsoft.com/office/drawing/2014/main" id="{24EBFC16-160F-4437-B9F9-201BFEF87713}"/>
              </a:ext>
            </a:extLst>
          </p:cNvPr>
          <p:cNvPicPr>
            <a:picLocks noChangeAspect="1"/>
          </p:cNvPicPr>
          <p:nvPr/>
        </p:nvPicPr>
        <p:blipFill>
          <a:blip r:embed="rId3"/>
          <a:stretch>
            <a:fillRect/>
          </a:stretch>
        </p:blipFill>
        <p:spPr>
          <a:xfrm>
            <a:off x="1259632" y="1412776"/>
            <a:ext cx="7115175" cy="5114925"/>
          </a:xfrm>
          <a:prstGeom prst="rect">
            <a:avLst/>
          </a:prstGeom>
        </p:spPr>
      </p:pic>
    </p:spTree>
    <p:extLst>
      <p:ext uri="{BB962C8B-B14F-4D97-AF65-F5344CB8AC3E}">
        <p14:creationId xmlns:p14="http://schemas.microsoft.com/office/powerpoint/2010/main" val="3433183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3" name="Picture 2">
            <a:extLst>
              <a:ext uri="{FF2B5EF4-FFF2-40B4-BE49-F238E27FC236}">
                <a16:creationId xmlns:a16="http://schemas.microsoft.com/office/drawing/2014/main" id="{5F1240C6-E0C8-4BDD-A292-0D752FED5CCF}"/>
              </a:ext>
            </a:extLst>
          </p:cNvPr>
          <p:cNvPicPr>
            <a:picLocks noChangeAspect="1"/>
          </p:cNvPicPr>
          <p:nvPr/>
        </p:nvPicPr>
        <p:blipFill>
          <a:blip r:embed="rId3"/>
          <a:stretch>
            <a:fillRect/>
          </a:stretch>
        </p:blipFill>
        <p:spPr>
          <a:xfrm>
            <a:off x="0" y="1656183"/>
            <a:ext cx="9144000" cy="4437113"/>
          </a:xfrm>
          <a:prstGeom prst="rect">
            <a:avLst/>
          </a:prstGeom>
        </p:spPr>
      </p:pic>
    </p:spTree>
    <p:extLst>
      <p:ext uri="{BB962C8B-B14F-4D97-AF65-F5344CB8AC3E}">
        <p14:creationId xmlns:p14="http://schemas.microsoft.com/office/powerpoint/2010/main" val="1088374971"/>
      </p:ext>
    </p:extLst>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7564</TotalTime>
  <Words>1815</Words>
  <Application>Microsoft Office PowerPoint</Application>
  <PresentationFormat>On-screen Show (4:3)</PresentationFormat>
  <Paragraphs>346</Paragraphs>
  <Slides>87</Slides>
  <Notes>87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Arial</vt:lpstr>
      <vt:lpstr>Assimilation</vt:lpstr>
      <vt:lpstr>Calibri</vt:lpstr>
      <vt:lpstr>Times New Roman</vt:lpstr>
      <vt:lpstr>TimesNewRomanPSMT</vt:lpstr>
      <vt:lpstr>Wingdings</vt:lpstr>
      <vt:lpstr>Modèle par défaut</vt:lpstr>
      <vt:lpstr>PowerPoint Presentation</vt:lpstr>
      <vt:lpstr>PowerPoint Presentation</vt:lpstr>
      <vt:lpstr>Introduction </vt:lpstr>
      <vt:lpstr>Introduction </vt:lpstr>
      <vt:lpstr>Statistiques descriptives </vt:lpstr>
      <vt:lpstr>Statistiques descriptives </vt:lpstr>
      <vt:lpstr>Statistiques descriptives </vt:lpstr>
      <vt:lpstr>Normalité </vt:lpstr>
      <vt:lpstr>Statistiques descriptives </vt:lpstr>
      <vt:lpstr>Statistiques descriptives </vt:lpstr>
      <vt:lpstr>Statistiques descriptives </vt:lpstr>
      <vt:lpstr>Statistiques descriptives </vt:lpstr>
      <vt:lpstr>Statistiques de première génération</vt:lpstr>
      <vt:lpstr>Statistiques inférentielles</vt:lpstr>
      <vt:lpstr>Statistiques inférentielles</vt:lpstr>
      <vt:lpstr>Statistiques inférentielles</vt:lpstr>
      <vt:lpstr>Statistiques inférentielles</vt:lpstr>
      <vt:lpstr>Statistiques inférentielles</vt:lpstr>
      <vt:lpstr>Le test-t de Student pour échantillon unique</vt:lpstr>
      <vt:lpstr>Le test-t de Student pour échantillon unique</vt:lpstr>
      <vt:lpstr>Le test-t de Student pour deux groupes  indépendants</vt:lpstr>
      <vt:lpstr>Le test-t de Student pour deux groupes  indépendants</vt:lpstr>
      <vt:lpstr>Le test-t de Student comparant deux groupes appariés.</vt:lpstr>
      <vt:lpstr>Le test-t de Student pour deux groupes appariés</vt:lpstr>
      <vt:lpstr>Le test-t de Student pour deux groupes  appariés</vt:lpstr>
      <vt:lpstr>Le test-t de Student pour deux groupes  appariés</vt:lpstr>
      <vt:lpstr>Le test-t de Student pour deux groupes  appariés</vt:lpstr>
      <vt:lpstr>L'analyse de variance à un facteur</vt:lpstr>
      <vt:lpstr>L'analyse de variance à un facteur : (Anova à un facteur)</vt:lpstr>
      <vt:lpstr>L'analyse de variance à un facteur : (Anova à un facteur)</vt:lpstr>
      <vt:lpstr>Anova à un facteur</vt:lpstr>
      <vt:lpstr>Anova à un facteur</vt:lpstr>
      <vt:lpstr>Anova à un facteur : présentation des différences</vt:lpstr>
      <vt:lpstr>Les tests post-hoc</vt:lpstr>
      <vt:lpstr>Les tests post-hoc</vt:lpstr>
      <vt:lpstr>Illustration graphique : 3 groupes</vt:lpstr>
      <vt:lpstr>Illustration graphique : trois groupes</vt:lpstr>
      <vt:lpstr>Analyse univariée</vt:lpstr>
      <vt:lpstr>Analyse univariée</vt:lpstr>
      <vt:lpstr>Analyse univariée</vt:lpstr>
      <vt:lpstr>Analyse univariée</vt:lpstr>
      <vt:lpstr>Analyse univariée</vt:lpstr>
      <vt:lpstr>Analyse de covariance Ancova</vt:lpstr>
      <vt:lpstr>Analyse de covariance Ancova</vt:lpstr>
      <vt:lpstr>Analyse de covariance Ancova</vt:lpstr>
      <vt:lpstr>Analyse Multivariée</vt:lpstr>
      <vt:lpstr>Analyse Multivariée</vt:lpstr>
      <vt:lpstr>Analyse Multivariée</vt:lpstr>
      <vt:lpstr>Analyse Multivariée</vt:lpstr>
      <vt:lpstr>Analyse de covariance Multivariée (Mancova)</vt:lpstr>
      <vt:lpstr>Analyse de variance mesures répétées</vt:lpstr>
      <vt:lpstr>Analyse de variance mesures répétées</vt:lpstr>
      <vt:lpstr>Analyse de variance mesures répétées</vt:lpstr>
      <vt:lpstr>Analyse de variance mesures répétées</vt:lpstr>
      <vt:lpstr>Analyse de variance mesures répétées</vt:lpstr>
      <vt:lpstr>Analyse de variance mesures répétées</vt:lpstr>
      <vt:lpstr>Analyse de variance mesures factorielle</vt:lpstr>
      <vt:lpstr>Analyse de variance mesures factorielle</vt:lpstr>
      <vt:lpstr>Analyse de variance mesures factorielle</vt:lpstr>
      <vt:lpstr>Analyse de variance mesures factorielle</vt:lpstr>
      <vt:lpstr>Analyse de variance mesures factorielle</vt:lpstr>
      <vt:lpstr>Analyse de variance mesures factorielle</vt:lpstr>
      <vt:lpstr>La corrélation de Pearson </vt:lpstr>
      <vt:lpstr>Tests paramétriques</vt:lpstr>
      <vt:lpstr>La corrélation multiple et partielle</vt:lpstr>
      <vt:lpstr>La corrélation de Pearson </vt:lpstr>
      <vt:lpstr>Illustration graphique de la corrélation de Pearson </vt:lpstr>
      <vt:lpstr>Illustration graphique de la corrélation de Pearson </vt:lpstr>
      <vt:lpstr>Tests non paramétriques</vt:lpstr>
      <vt:lpstr>Tests non paramétriques</vt:lpstr>
      <vt:lpstr>Tests non paramétriques</vt:lpstr>
      <vt:lpstr>Tests non paramétriques</vt:lpstr>
      <vt:lpstr>Tests non paramétriques</vt:lpstr>
      <vt:lpstr>Tests non paramétriques</vt:lpstr>
      <vt:lpstr>Le test de Wilcoxon</vt:lpstr>
      <vt:lpstr>Le test de Wilcoxon</vt:lpstr>
      <vt:lpstr>Le test de Kruskall Wallis</vt:lpstr>
      <vt:lpstr>Le test de Kruskall Wallis</vt:lpstr>
      <vt:lpstr>Test non paramétrique Kruskal-Wallis</vt:lpstr>
      <vt:lpstr>Tests non paramétriques</vt:lpstr>
      <vt:lpstr>Le test du coefficient de corrélation de Spearman</vt:lpstr>
      <vt:lpstr>Le test de corrélation des rangs de Kendall</vt:lpstr>
      <vt:lpstr>Régression linéaire</vt:lpstr>
      <vt:lpstr>Régression linéaire</vt:lpstr>
      <vt:lpstr>Régression linéaire</vt:lpstr>
      <vt:lpstr>Régression linéaire</vt:lpstr>
      <vt:lpstr>Régression linéaire multiple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Gérald Olivier</dc:creator>
  <cp:lastModifiedBy>Noomen Gualmemi</cp:lastModifiedBy>
  <cp:revision>291</cp:revision>
  <dcterms:created xsi:type="dcterms:W3CDTF">2006-10-17T07:07:57Z</dcterms:created>
  <dcterms:modified xsi:type="dcterms:W3CDTF">2022-01-29T21:07:11Z</dcterms:modified>
</cp:coreProperties>
</file>