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1.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handoutMasterIdLst>
    <p:handoutMasterId r:id="rId98"/>
  </p:handoutMasterIdLst>
  <p:sldIdLst>
    <p:sldId id="435" r:id="rId2"/>
    <p:sldId id="474" r:id="rId3"/>
    <p:sldId id="458" r:id="rId4"/>
    <p:sldId id="465" r:id="rId5"/>
    <p:sldId id="539" r:id="rId6"/>
    <p:sldId id="541" r:id="rId7"/>
    <p:sldId id="529" r:id="rId8"/>
    <p:sldId id="524" r:id="rId9"/>
    <p:sldId id="523" r:id="rId10"/>
    <p:sldId id="572" r:id="rId11"/>
    <p:sldId id="521" r:id="rId12"/>
    <p:sldId id="491" r:id="rId13"/>
    <p:sldId id="544" r:id="rId14"/>
    <p:sldId id="547" r:id="rId15"/>
    <p:sldId id="616" r:id="rId16"/>
    <p:sldId id="549" r:id="rId17"/>
    <p:sldId id="548" r:id="rId18"/>
    <p:sldId id="556" r:id="rId19"/>
    <p:sldId id="557" r:id="rId20"/>
    <p:sldId id="558" r:id="rId21"/>
    <p:sldId id="520" r:id="rId22"/>
    <p:sldId id="552" r:id="rId23"/>
    <p:sldId id="551" r:id="rId24"/>
    <p:sldId id="600" r:id="rId25"/>
    <p:sldId id="553" r:id="rId26"/>
    <p:sldId id="573" r:id="rId27"/>
    <p:sldId id="519" r:id="rId28"/>
    <p:sldId id="559" r:id="rId29"/>
    <p:sldId id="560" r:id="rId30"/>
    <p:sldId id="561" r:id="rId31"/>
    <p:sldId id="574" r:id="rId32"/>
    <p:sldId id="575" r:id="rId33"/>
    <p:sldId id="576" r:id="rId34"/>
    <p:sldId id="577" r:id="rId35"/>
    <p:sldId id="578" r:id="rId36"/>
    <p:sldId id="579" r:id="rId37"/>
    <p:sldId id="582" r:id="rId38"/>
    <p:sldId id="584" r:id="rId39"/>
    <p:sldId id="581" r:id="rId40"/>
    <p:sldId id="585" r:id="rId41"/>
    <p:sldId id="580" r:id="rId42"/>
    <p:sldId id="583" r:id="rId43"/>
    <p:sldId id="586" r:id="rId44"/>
    <p:sldId id="588" r:id="rId45"/>
    <p:sldId id="589" r:id="rId46"/>
    <p:sldId id="591" r:id="rId47"/>
    <p:sldId id="590" r:id="rId48"/>
    <p:sldId id="592" r:id="rId49"/>
    <p:sldId id="594" r:id="rId50"/>
    <p:sldId id="593" r:id="rId51"/>
    <p:sldId id="587" r:id="rId52"/>
    <p:sldId id="595" r:id="rId53"/>
    <p:sldId id="598" r:id="rId54"/>
    <p:sldId id="597" r:id="rId55"/>
    <p:sldId id="596" r:id="rId56"/>
    <p:sldId id="563" r:id="rId57"/>
    <p:sldId id="565" r:id="rId58"/>
    <p:sldId id="567" r:id="rId59"/>
    <p:sldId id="566" r:id="rId60"/>
    <p:sldId id="569" r:id="rId61"/>
    <p:sldId id="514" r:id="rId62"/>
    <p:sldId id="568" r:id="rId63"/>
    <p:sldId id="512" r:id="rId64"/>
    <p:sldId id="515" r:id="rId65"/>
    <p:sldId id="570" r:id="rId66"/>
    <p:sldId id="571" r:id="rId67"/>
    <p:sldId id="509" r:id="rId68"/>
    <p:sldId id="513" r:id="rId69"/>
    <p:sldId id="510" r:id="rId70"/>
    <p:sldId id="613" r:id="rId71"/>
    <p:sldId id="610" r:id="rId72"/>
    <p:sldId id="609" r:id="rId73"/>
    <p:sldId id="466" r:id="rId74"/>
    <p:sldId id="608" r:id="rId75"/>
    <p:sldId id="604" r:id="rId76"/>
    <p:sldId id="603" r:id="rId77"/>
    <p:sldId id="605" r:id="rId78"/>
    <p:sldId id="606" r:id="rId79"/>
    <p:sldId id="482" r:id="rId80"/>
    <p:sldId id="639" r:id="rId81"/>
    <p:sldId id="647" r:id="rId82"/>
    <p:sldId id="645" r:id="rId83"/>
    <p:sldId id="650" r:id="rId84"/>
    <p:sldId id="648" r:id="rId85"/>
    <p:sldId id="640" r:id="rId86"/>
    <p:sldId id="641" r:id="rId87"/>
    <p:sldId id="644" r:id="rId88"/>
    <p:sldId id="643" r:id="rId89"/>
    <p:sldId id="652" r:id="rId90"/>
    <p:sldId id="646" r:id="rId91"/>
    <p:sldId id="599" r:id="rId92"/>
    <p:sldId id="654" r:id="rId93"/>
    <p:sldId id="638" r:id="rId94"/>
    <p:sldId id="665" r:id="rId95"/>
    <p:sldId id="459" r:id="rId96"/>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BFDEDF"/>
    <a:srgbClr val="006600"/>
    <a:srgbClr val="BBEDE3"/>
    <a:srgbClr val="339966"/>
    <a:srgbClr val="FF0066"/>
    <a:srgbClr val="FF6600"/>
    <a:srgbClr val="FEFC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1" autoAdjust="0"/>
    <p:restoredTop sz="94638" autoAdjust="0"/>
  </p:normalViewPr>
  <p:slideViewPr>
    <p:cSldViewPr>
      <p:cViewPr varScale="1">
        <p:scale>
          <a:sx n="111" d="100"/>
          <a:sy n="111" d="100"/>
        </p:scale>
        <p:origin x="1650" y="96"/>
      </p:cViewPr>
      <p:guideLst>
        <p:guide orient="horz" pos="2160"/>
        <p:guide pos="2880"/>
      </p:guideLst>
    </p:cSldViewPr>
  </p:slideViewPr>
  <p:outlineViewPr>
    <p:cViewPr>
      <p:scale>
        <a:sx n="33" d="100"/>
        <a:sy n="33" d="100"/>
      </p:scale>
      <p:origin x="0" y="24072"/>
    </p:cViewPr>
  </p:outlineViewPr>
  <p:notesTextViewPr>
    <p:cViewPr>
      <p:scale>
        <a:sx n="100" d="100"/>
        <a:sy n="100" d="100"/>
      </p:scale>
      <p:origin x="0" y="0"/>
    </p:cViewPr>
  </p:notesTextViewPr>
  <p:sorterViewPr>
    <p:cViewPr>
      <p:scale>
        <a:sx n="75" d="100"/>
        <a:sy n="75" d="100"/>
      </p:scale>
      <p:origin x="0" y="7866"/>
    </p:cViewPr>
  </p:sorterViewPr>
  <p:notesViewPr>
    <p:cSldViewPr>
      <p:cViewPr varScale="1">
        <p:scale>
          <a:sx n="61" d="100"/>
          <a:sy n="61" d="100"/>
        </p:scale>
        <p:origin x="-1698"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fr-FR"/>
          </a:p>
        </p:txBody>
      </p:sp>
      <p:sp>
        <p:nvSpPr>
          <p:cNvPr id="12288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fr-FR"/>
          </a:p>
        </p:txBody>
      </p:sp>
      <p:sp>
        <p:nvSpPr>
          <p:cNvPr id="12288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fr-FR"/>
          </a:p>
        </p:txBody>
      </p:sp>
      <p:sp>
        <p:nvSpPr>
          <p:cNvPr id="12288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63C0449-15DB-46CD-92A1-A8DDF05668E7}" type="slidenum">
              <a:rPr lang="fr-FR"/>
              <a:pPr/>
              <a:t>‹#›</a:t>
            </a:fld>
            <a:endParaRPr 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fr-FR"/>
          </a:p>
        </p:txBody>
      </p:sp>
      <p:sp>
        <p:nvSpPr>
          <p:cNvPr id="614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fr-FR"/>
          </a:p>
        </p:txBody>
      </p:sp>
      <p:sp>
        <p:nvSpPr>
          <p:cNvPr id="61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14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fr-FR"/>
          </a:p>
        </p:txBody>
      </p:sp>
      <p:sp>
        <p:nvSpPr>
          <p:cNvPr id="614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6F45340-604D-4514-8D7D-AF132FADC155}" type="slidenum">
              <a:rPr lang="fr-FR"/>
              <a:pPr/>
              <a:t>‹#›</a:t>
            </a:fld>
            <a:endParaRPr lang="fr-F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938415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782131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555203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42059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73545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684948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8921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635903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359440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836199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884562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614644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5923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705868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4246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343197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137352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087533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077171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594489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213756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633194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365577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77809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183169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39411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395152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955865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922333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9616975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589709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7109926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2326551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4902564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3782519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601899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5954901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0665263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689506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0801236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3943728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87546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649604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2671004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7088986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980458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3633852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3656651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5371037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618416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6972167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2896188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692109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2399941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7095651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7151429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311958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7323768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7727165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4652960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0745533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2453051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2988245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761167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303934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0708138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08031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575114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8621419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4182419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3199624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282805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8808248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4447877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380717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613541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7506149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effectLst/>
                <a:latin typeface="+mn-lt"/>
                <a:ea typeface="+mn-ea"/>
                <a:cs typeface="+mn-cs"/>
              </a:rPr>
              <a:t>La figure 1 présente les différentes relations du modèle de mesure généré par le logiciel SMARTPLS.  Les rectangles en couleur jaune présentent les différents items des échelles de mesure. Les cercles en bleu présentent les construits latents. Tandis que les flèches représentent les relations entre les variables. Le modèle était réflexif et l’échelle de la satisfaction au travail était de premier ordre. De ce fait un construit formatif a été construit pour cette échelle.</a:t>
            </a:r>
          </a:p>
          <a:p>
            <a:r>
              <a:rPr lang="fr-FR" sz="1200" kern="1200" dirty="0">
                <a:solidFill>
                  <a:schemeClr val="tx1"/>
                </a:solidFill>
                <a:effectLst/>
                <a:latin typeface="+mn-lt"/>
                <a:ea typeface="+mn-ea"/>
                <a:cs typeface="+mn-cs"/>
              </a:rPr>
              <a:t> Pour tester un modèle SMARTPLS trois étapes consécutives sont suggérés. La première étape consiste à tester le modèle de mesure. La deuxième étape consiste à tester le modèle structurel et la dernière étape consiste à tester les hypothèses de mesure. </a:t>
            </a:r>
          </a:p>
          <a:p>
            <a:endParaRPr lang="fr-FR" sz="4000" dirty="0"/>
          </a:p>
        </p:txBody>
      </p:sp>
      <p:sp>
        <p:nvSpPr>
          <p:cNvPr id="4" name="Espace réservé du numéro de diapositive 3"/>
          <p:cNvSpPr>
            <a:spLocks noGrp="1"/>
          </p:cNvSpPr>
          <p:nvPr>
            <p:ph type="sldNum" sz="quarter" idx="10"/>
          </p:nvPr>
        </p:nvSpPr>
        <p:spPr/>
        <p:txBody>
          <a:bodyPr/>
          <a:lstStyle/>
          <a:p>
            <a:fld id="{ABFC73C9-60A8-4D37-9E15-67622864AA42}" type="slidenum">
              <a:rPr lang="fr-FR" smtClean="0"/>
              <a:pPr/>
              <a:t>94</a:t>
            </a:fld>
            <a:endParaRPr lang="fr-F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88376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0"/>
            <a:ext cx="2286000" cy="6126163"/>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0" y="0"/>
            <a:ext cx="6705600" cy="61261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p:spPr>
        <p:txBody>
          <a:bodyPr/>
          <a:lstStyle/>
          <a:p>
            <a:r>
              <a:rPr lang="fr-FR"/>
              <a:t>Cliquez pour modifier le style du titre</a:t>
            </a:r>
          </a:p>
        </p:txBody>
      </p:sp>
      <p:sp>
        <p:nvSpPr>
          <p:cNvPr id="3" name="Espace réservé du graphique SmartArt 2"/>
          <p:cNvSpPr>
            <a:spLocks noGrp="1"/>
          </p:cNvSpPr>
          <p:nvPr>
            <p:ph type="dgm" idx="1"/>
          </p:nvPr>
        </p:nvSpPr>
        <p:spPr>
          <a:xfrm>
            <a:off x="457200" y="1600200"/>
            <a:ext cx="8229600" cy="4525963"/>
          </a:xfrm>
        </p:spPr>
        <p:txBody>
          <a:bodyPr/>
          <a:lstStyle/>
          <a:p>
            <a:endParaRPr lang="fr-FR"/>
          </a:p>
        </p:txBody>
      </p:sp>
      <p:sp>
        <p:nvSpPr>
          <p:cNvPr id="4" name="Espace réservé de la date 3"/>
          <p:cNvSpPr>
            <a:spLocks noGrp="1"/>
          </p:cNvSpPr>
          <p:nvPr>
            <p:ph type="dt" sz="half" idx="10"/>
          </p:nvPr>
        </p:nvSpPr>
        <p:spPr>
          <a:xfrm>
            <a:off x="457200" y="6245225"/>
            <a:ext cx="2133600" cy="476250"/>
          </a:xfr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5225"/>
            <a:ext cx="2895600" cy="476250"/>
          </a:xfr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245225"/>
            <a:ext cx="2133600" cy="476250"/>
          </a:xfrm>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a:lvl1pPr>
          </a:lstStyle>
          <a:p>
            <a:endParaRPr lang="fr-FR"/>
          </a:p>
        </p:txBody>
      </p:sp>
      <p:sp>
        <p:nvSpPr>
          <p:cNvPr id="8" name="Espace réservé du pied de page 7"/>
          <p:cNvSpPr>
            <a:spLocks noGrp="1"/>
          </p:cNvSpPr>
          <p:nvPr>
            <p:ph type="ftr" sz="quarter" idx="11"/>
          </p:nvPr>
        </p:nvSpPr>
        <p:spPr/>
        <p:txBody>
          <a:bodyPr/>
          <a:lstStyle>
            <a:lvl1pPr>
              <a:defRPr/>
            </a:lvl1pPr>
          </a:lstStyle>
          <a:p>
            <a:endParaRPr lang="fr-FR"/>
          </a:p>
        </p:txBody>
      </p:sp>
      <p:sp>
        <p:nvSpPr>
          <p:cNvPr id="9" name="Espace réservé du numéro de diapositive 8"/>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lvl1pPr>
              <a:defRPr/>
            </a:lvl1pPr>
          </a:lstStyle>
          <a:p>
            <a:endParaRPr lang="fr-FR"/>
          </a:p>
        </p:txBody>
      </p:sp>
      <p:sp>
        <p:nvSpPr>
          <p:cNvPr id="4" name="Espace réservé du pied de page 3"/>
          <p:cNvSpPr>
            <a:spLocks noGrp="1"/>
          </p:cNvSpPr>
          <p:nvPr>
            <p:ph type="ftr" sz="quarter" idx="11"/>
          </p:nvPr>
        </p:nvSpPr>
        <p:spPr/>
        <p:txBody>
          <a:bodyPr/>
          <a:lstStyle>
            <a:lvl1pPr>
              <a:defRPr/>
            </a:lvl1pPr>
          </a:lstStyle>
          <a:p>
            <a:endParaRPr lang="fr-FR"/>
          </a:p>
        </p:txBody>
      </p:sp>
      <p:sp>
        <p:nvSpPr>
          <p:cNvPr id="5" name="Espace réservé du numéro de diapositive 4"/>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p>
        </p:txBody>
      </p:sp>
      <p:sp>
        <p:nvSpPr>
          <p:cNvPr id="3" name="Espace réservé du pied de page 2"/>
          <p:cNvSpPr>
            <a:spLocks noGrp="1"/>
          </p:cNvSpPr>
          <p:nvPr>
            <p:ph type="ftr" sz="quarter" idx="11"/>
          </p:nvPr>
        </p:nvSpPr>
        <p:spPr/>
        <p:txBody>
          <a:bodyPr/>
          <a:lstStyle>
            <a:lvl1pPr>
              <a:defRPr/>
            </a:lvl1pPr>
          </a:lstStyle>
          <a:p>
            <a:endParaRPr lang="fr-FR"/>
          </a:p>
        </p:txBody>
      </p:sp>
      <p:sp>
        <p:nvSpPr>
          <p:cNvPr id="4" name="Espace réservé du numéro de diapositive 3"/>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gradFill rotWithShape="0">
            <a:gsLst>
              <a:gs pos="0">
                <a:srgbClr val="FFCC00"/>
              </a:gs>
              <a:gs pos="100000">
                <a:srgbClr val="FFFFCC"/>
              </a:gs>
            </a:gsLst>
            <a:lin ang="0" scaled="1"/>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US"/>
          </a:p>
        </p:txBody>
      </p:sp>
      <p:sp>
        <p:nvSpPr>
          <p:cNvPr id="1035" name="Text Box 11"/>
          <p:cNvSpPr txBox="1">
            <a:spLocks noChangeArrowheads="1"/>
          </p:cNvSpPr>
          <p:nvPr userDrawn="1"/>
        </p:nvSpPr>
        <p:spPr bwMode="auto">
          <a:xfrm>
            <a:off x="1066800" y="457200"/>
            <a:ext cx="7416800" cy="274638"/>
          </a:xfrm>
          <a:prstGeom prst="rect">
            <a:avLst/>
          </a:prstGeom>
          <a:noFill/>
          <a:ln w="9525">
            <a:noFill/>
            <a:miter lim="800000"/>
            <a:headEnd/>
            <a:tailEnd/>
          </a:ln>
          <a:effectLst/>
        </p:spPr>
        <p:txBody>
          <a:bodyPr>
            <a:spAutoFit/>
          </a:bodyPr>
          <a:lstStyle/>
          <a:p>
            <a:pPr>
              <a:spcBef>
                <a:spcPct val="50000"/>
              </a:spcBef>
            </a:pPr>
            <a:endParaRPr lang="en-US" sz="1200" b="1" i="1">
              <a:solidFill>
                <a:schemeClr val="accent2"/>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p:titleStyle>
    <p:bodyStyle>
      <a:lvl1pPr marL="342900" indent="-342900" algn="l" rtl="0" fontAlgn="base">
        <a:lnSpc>
          <a:spcPct val="120000"/>
        </a:lnSpc>
        <a:spcBef>
          <a:spcPct val="20000"/>
        </a:spcBef>
        <a:spcAft>
          <a:spcPct val="20000"/>
        </a:spcAft>
        <a:buChar char="•"/>
        <a:defRPr sz="2400" b="1">
          <a:solidFill>
            <a:schemeClr val="accent2"/>
          </a:solidFill>
          <a:latin typeface="+mn-lt"/>
          <a:ea typeface="+mn-ea"/>
          <a:cs typeface="+mn-cs"/>
        </a:defRPr>
      </a:lvl1pPr>
      <a:lvl2pPr marL="742950" indent="-285750" algn="l" rtl="0" fontAlgn="base">
        <a:lnSpc>
          <a:spcPct val="120000"/>
        </a:lnSpc>
        <a:spcBef>
          <a:spcPct val="20000"/>
        </a:spcBef>
        <a:spcAft>
          <a:spcPct val="20000"/>
        </a:spcAft>
        <a:buChar char="–"/>
        <a:defRPr sz="2400">
          <a:solidFill>
            <a:schemeClr val="accent2"/>
          </a:solidFill>
          <a:latin typeface="+mn-lt"/>
        </a:defRPr>
      </a:lvl2pPr>
      <a:lvl3pPr marL="1143000" indent="-228600" algn="l" rtl="0" fontAlgn="base">
        <a:lnSpc>
          <a:spcPct val="120000"/>
        </a:lnSpc>
        <a:spcBef>
          <a:spcPct val="20000"/>
        </a:spcBef>
        <a:spcAft>
          <a:spcPct val="20000"/>
        </a:spcAft>
        <a:buChar char="•"/>
        <a:defRPr sz="2400">
          <a:solidFill>
            <a:schemeClr val="accent2"/>
          </a:solidFill>
          <a:latin typeface="+mn-lt"/>
        </a:defRPr>
      </a:lvl3pPr>
      <a:lvl4pPr marL="1600200" indent="-228600" algn="l" rtl="0" fontAlgn="base">
        <a:lnSpc>
          <a:spcPct val="120000"/>
        </a:lnSpc>
        <a:spcBef>
          <a:spcPct val="20000"/>
        </a:spcBef>
        <a:spcAft>
          <a:spcPct val="20000"/>
        </a:spcAft>
        <a:buChar char="–"/>
        <a:defRPr sz="2400">
          <a:solidFill>
            <a:schemeClr val="accent2"/>
          </a:solidFill>
          <a:latin typeface="+mn-lt"/>
        </a:defRPr>
      </a:lvl4pPr>
      <a:lvl5pPr marL="2057400" indent="-228600" algn="l" rtl="0" fontAlgn="base">
        <a:lnSpc>
          <a:spcPct val="120000"/>
        </a:lnSpc>
        <a:spcBef>
          <a:spcPct val="20000"/>
        </a:spcBef>
        <a:spcAft>
          <a:spcPct val="20000"/>
        </a:spcAft>
        <a:buChar char="»"/>
        <a:defRPr sz="2400">
          <a:solidFill>
            <a:schemeClr val="accent2"/>
          </a:solidFill>
          <a:latin typeface="+mn-lt"/>
        </a:defRPr>
      </a:lvl5pPr>
      <a:lvl6pPr marL="2514600" indent="-228600" algn="l" rtl="0" fontAlgn="base">
        <a:lnSpc>
          <a:spcPct val="120000"/>
        </a:lnSpc>
        <a:spcBef>
          <a:spcPct val="20000"/>
        </a:spcBef>
        <a:spcAft>
          <a:spcPct val="20000"/>
        </a:spcAft>
        <a:buChar char="»"/>
        <a:defRPr sz="2400">
          <a:solidFill>
            <a:schemeClr val="accent2"/>
          </a:solidFill>
          <a:latin typeface="+mn-lt"/>
        </a:defRPr>
      </a:lvl6pPr>
      <a:lvl7pPr marL="2971800" indent="-228600" algn="l" rtl="0" fontAlgn="base">
        <a:lnSpc>
          <a:spcPct val="120000"/>
        </a:lnSpc>
        <a:spcBef>
          <a:spcPct val="20000"/>
        </a:spcBef>
        <a:spcAft>
          <a:spcPct val="20000"/>
        </a:spcAft>
        <a:buChar char="»"/>
        <a:defRPr sz="2400">
          <a:solidFill>
            <a:schemeClr val="accent2"/>
          </a:solidFill>
          <a:latin typeface="+mn-lt"/>
        </a:defRPr>
      </a:lvl7pPr>
      <a:lvl8pPr marL="3429000" indent="-228600" algn="l" rtl="0" fontAlgn="base">
        <a:lnSpc>
          <a:spcPct val="120000"/>
        </a:lnSpc>
        <a:spcBef>
          <a:spcPct val="20000"/>
        </a:spcBef>
        <a:spcAft>
          <a:spcPct val="20000"/>
        </a:spcAft>
        <a:buChar char="»"/>
        <a:defRPr sz="2400">
          <a:solidFill>
            <a:schemeClr val="accent2"/>
          </a:solidFill>
          <a:latin typeface="+mn-lt"/>
        </a:defRPr>
      </a:lvl8pPr>
      <a:lvl9pPr marL="3886200" indent="-228600" algn="l" rtl="0" fontAlgn="base">
        <a:lnSpc>
          <a:spcPct val="120000"/>
        </a:lnSpc>
        <a:spcBef>
          <a:spcPct val="20000"/>
        </a:spcBef>
        <a:spcAft>
          <a:spcPct val="20000"/>
        </a:spcAft>
        <a:buChar char="»"/>
        <a:defRPr sz="2400">
          <a:solidFill>
            <a:schemeClr val="accent2"/>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55.gif"/></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83.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115616" y="2599782"/>
            <a:ext cx="6696744" cy="2499467"/>
          </a:xfrm>
          <a:prstGeom prst="rect">
            <a:avLst/>
          </a:prstGeom>
          <a:noFill/>
        </p:spPr>
        <p:txBody>
          <a:bodyPr wrap="square" rtlCol="0">
            <a:spAutoFit/>
          </a:bodyPr>
          <a:lstStyle/>
          <a:p>
            <a:pPr algn="ctr">
              <a:lnSpc>
                <a:spcPct val="150000"/>
              </a:lnSpc>
            </a:pPr>
            <a:r>
              <a:rPr lang="fr-FR" sz="3600" b="1" dirty="0">
                <a:latin typeface="Assimilation" pitchFamily="2" charset="0"/>
              </a:rPr>
              <a:t>Cours statistiques</a:t>
            </a:r>
          </a:p>
          <a:p>
            <a:pPr algn="ctr">
              <a:lnSpc>
                <a:spcPct val="150000"/>
              </a:lnSpc>
            </a:pPr>
            <a:r>
              <a:rPr lang="fr-FR" sz="3600" b="1" dirty="0">
                <a:latin typeface="Assimilation" pitchFamily="2" charset="0"/>
              </a:rPr>
              <a:t>2</a:t>
            </a:r>
            <a:r>
              <a:rPr lang="fr-FR" sz="3600" b="1" baseline="30000" dirty="0">
                <a:latin typeface="Assimilation" pitchFamily="2" charset="0"/>
              </a:rPr>
              <a:t>ème</a:t>
            </a:r>
            <a:r>
              <a:rPr lang="fr-FR" sz="3600" b="1" dirty="0">
                <a:latin typeface="Assimilation" pitchFamily="2" charset="0"/>
              </a:rPr>
              <a:t> année mastère de recherche en Sciences humaines</a:t>
            </a:r>
          </a:p>
        </p:txBody>
      </p:sp>
      <p:pic>
        <p:nvPicPr>
          <p:cNvPr id="5122" name="Picture 2" descr="ISSEPGF - Institut Supérieur du Sport et de l&amp;#39;Education Physique de Gafsa">
            <a:extLst>
              <a:ext uri="{FF2B5EF4-FFF2-40B4-BE49-F238E27FC236}">
                <a16:creationId xmlns:a16="http://schemas.microsoft.com/office/drawing/2014/main" id="{3330CC06-061D-4510-83DE-78F12931A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844" y="312641"/>
            <a:ext cx="2592288" cy="22871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4" name="Picture 3">
            <a:extLst>
              <a:ext uri="{FF2B5EF4-FFF2-40B4-BE49-F238E27FC236}">
                <a16:creationId xmlns:a16="http://schemas.microsoft.com/office/drawing/2014/main" id="{5C4283F7-41DB-419C-93E0-2A29C6F829FC}"/>
              </a:ext>
            </a:extLst>
          </p:cNvPr>
          <p:cNvPicPr>
            <a:picLocks noChangeAspect="1"/>
          </p:cNvPicPr>
          <p:nvPr/>
        </p:nvPicPr>
        <p:blipFill>
          <a:blip r:embed="rId3"/>
          <a:stretch>
            <a:fillRect/>
          </a:stretch>
        </p:blipFill>
        <p:spPr>
          <a:xfrm>
            <a:off x="0" y="1730914"/>
            <a:ext cx="9144000" cy="4362382"/>
          </a:xfrm>
          <a:prstGeom prst="rect">
            <a:avLst/>
          </a:prstGeom>
        </p:spPr>
      </p:pic>
    </p:spTree>
    <p:extLst>
      <p:ext uri="{BB962C8B-B14F-4D97-AF65-F5344CB8AC3E}">
        <p14:creationId xmlns:p14="http://schemas.microsoft.com/office/powerpoint/2010/main" val="2295902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5" name="Picture 4">
            <a:extLst>
              <a:ext uri="{FF2B5EF4-FFF2-40B4-BE49-F238E27FC236}">
                <a16:creationId xmlns:a16="http://schemas.microsoft.com/office/drawing/2014/main" id="{E41189E5-01A1-4F6B-86DE-53C3BAE388E4}"/>
              </a:ext>
            </a:extLst>
          </p:cNvPr>
          <p:cNvPicPr>
            <a:picLocks noChangeAspect="1"/>
          </p:cNvPicPr>
          <p:nvPr/>
        </p:nvPicPr>
        <p:blipFill>
          <a:blip r:embed="rId3"/>
          <a:stretch>
            <a:fillRect/>
          </a:stretch>
        </p:blipFill>
        <p:spPr>
          <a:xfrm>
            <a:off x="107504" y="1867321"/>
            <a:ext cx="9036496" cy="4658023"/>
          </a:xfrm>
          <a:prstGeom prst="rect">
            <a:avLst/>
          </a:prstGeom>
        </p:spPr>
      </p:pic>
    </p:spTree>
    <p:extLst>
      <p:ext uri="{BB962C8B-B14F-4D97-AF65-F5344CB8AC3E}">
        <p14:creationId xmlns:p14="http://schemas.microsoft.com/office/powerpoint/2010/main" val="662856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 première génération</a:t>
            </a:r>
          </a:p>
        </p:txBody>
      </p:sp>
      <p:sp>
        <p:nvSpPr>
          <p:cNvPr id="2" name="TextBox 1">
            <a:extLst>
              <a:ext uri="{FF2B5EF4-FFF2-40B4-BE49-F238E27FC236}">
                <a16:creationId xmlns:a16="http://schemas.microsoft.com/office/drawing/2014/main" id="{4AA3B1AC-AB5C-4C80-934D-402EEF888C93}"/>
              </a:ext>
            </a:extLst>
          </p:cNvPr>
          <p:cNvSpPr txBox="1"/>
          <p:nvPr/>
        </p:nvSpPr>
        <p:spPr>
          <a:xfrm>
            <a:off x="107504" y="1268760"/>
            <a:ext cx="8856984" cy="4457952"/>
          </a:xfrm>
          <a:prstGeom prst="rect">
            <a:avLst/>
          </a:prstGeom>
          <a:noFill/>
        </p:spPr>
        <p:txBody>
          <a:bodyPr wrap="square" rtlCol="0">
            <a:spAutoFit/>
          </a:bodyPr>
          <a:lstStyle/>
          <a:p>
            <a:pPr marL="609600" indent="-609600" algn="ctr">
              <a:lnSpc>
                <a:spcPct val="150000"/>
              </a:lnSpc>
              <a:buClr>
                <a:srgbClr val="FF0000"/>
              </a:buClr>
              <a:buFont typeface="Wingdings" panose="05000000000000000000" pitchFamily="2" charset="2"/>
              <a:buNone/>
              <a:tabLst>
                <a:tab pos="566738" algn="l"/>
              </a:tabLst>
            </a:pPr>
            <a:r>
              <a:rPr lang="fr-CA" altLang="en-US" sz="2400" b="0" dirty="0">
                <a:latin typeface="Times New Roman" panose="02020603050405020304" pitchFamily="18" charset="0"/>
                <a:cs typeface="Times New Roman" panose="02020603050405020304" pitchFamily="18" charset="0"/>
              </a:rPr>
              <a:t>Les trois étapes de présentation des données statistiques:</a:t>
            </a:r>
          </a:p>
          <a:p>
            <a:pPr marL="609600" indent="-609600" algn="just">
              <a:lnSpc>
                <a:spcPct val="150000"/>
              </a:lnSpc>
              <a:buClr>
                <a:srgbClr val="0000FF"/>
              </a:buClr>
              <a:buSzPct val="90000"/>
              <a:buFont typeface="Wingdings" panose="05000000000000000000" pitchFamily="2" charset="2"/>
              <a:buAutoNum type="arabicParenR"/>
              <a:tabLst>
                <a:tab pos="566738" algn="l"/>
              </a:tabLst>
            </a:pPr>
            <a:r>
              <a:rPr lang="fr-CA" altLang="en-US" sz="2400" b="0" dirty="0">
                <a:latin typeface="Times New Roman" panose="02020603050405020304" pitchFamily="18" charset="0"/>
                <a:cs typeface="Times New Roman" panose="02020603050405020304" pitchFamily="18" charset="0"/>
              </a:rPr>
              <a:t>La représentation graphique du phénomène étudié s’il est possible.</a:t>
            </a:r>
          </a:p>
          <a:p>
            <a:pPr marL="609600" indent="-609600" algn="just">
              <a:lnSpc>
                <a:spcPct val="150000"/>
              </a:lnSpc>
              <a:buClr>
                <a:srgbClr val="0000FF"/>
              </a:buClr>
              <a:buSzPct val="90000"/>
              <a:buFont typeface="Wingdings" panose="05000000000000000000" pitchFamily="2" charset="2"/>
              <a:buAutoNum type="arabicParenR"/>
              <a:tabLst>
                <a:tab pos="566738" algn="l"/>
              </a:tabLst>
            </a:pPr>
            <a:r>
              <a:rPr lang="fr-CA" altLang="en-US" sz="2400" b="0" dirty="0">
                <a:latin typeface="Times New Roman" panose="02020603050405020304" pitchFamily="18" charset="0"/>
                <a:cs typeface="Times New Roman" panose="02020603050405020304" pitchFamily="18" charset="0"/>
              </a:rPr>
              <a:t>La synthèse des résultats obtenus à l’aide d’un tableau qui regroupes les catégories.</a:t>
            </a:r>
          </a:p>
          <a:p>
            <a:pPr marL="609600" indent="-609600" algn="just">
              <a:lnSpc>
                <a:spcPct val="150000"/>
              </a:lnSpc>
              <a:buClr>
                <a:srgbClr val="0000FF"/>
              </a:buClr>
              <a:buSzPct val="90000"/>
              <a:buFont typeface="Wingdings" panose="05000000000000000000" pitchFamily="2" charset="2"/>
              <a:buAutoNum type="arabicParenR"/>
              <a:tabLst>
                <a:tab pos="566738" algn="l"/>
              </a:tabLst>
            </a:pPr>
            <a:r>
              <a:rPr lang="fr-CA" altLang="en-US" sz="2400" dirty="0">
                <a:latin typeface="Times New Roman" panose="02020603050405020304" pitchFamily="18" charset="0"/>
                <a:cs typeface="Times New Roman" panose="02020603050405020304" pitchFamily="18" charset="0"/>
              </a:rPr>
              <a:t>L’analyse des résultats obtenus pour faciliter au lecteur du manuscrit la tâche.</a:t>
            </a:r>
            <a:endParaRPr lang="fr-CA" altLang="en-US" sz="2400" b="0" dirty="0">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3683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0" y="0"/>
            <a:ext cx="9144000" cy="1143000"/>
          </a:xfrm>
        </p:spPr>
        <p:txBody>
          <a:bodyPr wrap="square" anchor="ctr">
            <a:normAutofit/>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a:t>
            </a:r>
            <a:endParaRPr lang="fr-FR" dirty="0"/>
          </a:p>
        </p:txBody>
      </p:sp>
      <p:pic>
        <p:nvPicPr>
          <p:cNvPr id="4" name="Picture 3" descr="Table&#10;&#10;Description automatically generated">
            <a:extLst>
              <a:ext uri="{FF2B5EF4-FFF2-40B4-BE49-F238E27FC236}">
                <a16:creationId xmlns:a16="http://schemas.microsoft.com/office/drawing/2014/main" id="{2342EEB3-E492-4C07-B6C7-2D0842E2D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7544" y="2564904"/>
            <a:ext cx="7787208" cy="2978606"/>
          </a:xfrm>
          <a:prstGeom prst="rect">
            <a:avLst/>
          </a:prstGeom>
          <a:noFill/>
        </p:spPr>
      </p:pic>
      <p:sp>
        <p:nvSpPr>
          <p:cNvPr id="2" name="TextBox 1">
            <a:extLst>
              <a:ext uri="{FF2B5EF4-FFF2-40B4-BE49-F238E27FC236}">
                <a16:creationId xmlns:a16="http://schemas.microsoft.com/office/drawing/2014/main" id="{9216AC83-AC34-4B30-9382-09470FFDE4DC}"/>
              </a:ext>
            </a:extLst>
          </p:cNvPr>
          <p:cNvSpPr txBox="1"/>
          <p:nvPr/>
        </p:nvSpPr>
        <p:spPr>
          <a:xfrm>
            <a:off x="832756" y="1185037"/>
            <a:ext cx="7344816" cy="1569660"/>
          </a:xfrm>
          <a:prstGeom prst="rect">
            <a:avLst/>
          </a:prstGeom>
          <a:noFill/>
        </p:spPr>
        <p:txBody>
          <a:bodyPr wrap="square" rtlCol="0">
            <a:spAutoFit/>
          </a:bodyPr>
          <a:lstStyle/>
          <a:p>
            <a:pPr algn="just">
              <a:lnSpc>
                <a:spcPct val="150000"/>
              </a:lnSpc>
            </a:pPr>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  : comparaison du groupe à une valeur de référence de 2.5</a:t>
            </a:r>
          </a:p>
          <a:p>
            <a:pPr algn="just"/>
            <a:endParaRPr lang="en-US" sz="2400" dirty="0"/>
          </a:p>
        </p:txBody>
      </p:sp>
    </p:spTree>
    <p:extLst>
      <p:ext uri="{BB962C8B-B14F-4D97-AF65-F5344CB8AC3E}">
        <p14:creationId xmlns:p14="http://schemas.microsoft.com/office/powerpoint/2010/main" val="185230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indépendants</a:t>
            </a:r>
            <a:endParaRPr lang="fr-FR" dirty="0"/>
          </a:p>
        </p:txBody>
      </p:sp>
      <p:pic>
        <p:nvPicPr>
          <p:cNvPr id="3" name="Picture 2">
            <a:extLst>
              <a:ext uri="{FF2B5EF4-FFF2-40B4-BE49-F238E27FC236}">
                <a16:creationId xmlns:a16="http://schemas.microsoft.com/office/drawing/2014/main" id="{2E399BF6-755F-4ADA-B9BB-FBB8FBADD7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588" y="2060848"/>
            <a:ext cx="7416823" cy="3862164"/>
          </a:xfrm>
          <a:prstGeom prst="rect">
            <a:avLst/>
          </a:prstGeom>
          <a:noFill/>
        </p:spPr>
      </p:pic>
      <p:sp>
        <p:nvSpPr>
          <p:cNvPr id="2" name="TextBox 1">
            <a:extLst>
              <a:ext uri="{FF2B5EF4-FFF2-40B4-BE49-F238E27FC236}">
                <a16:creationId xmlns:a16="http://schemas.microsoft.com/office/drawing/2014/main" id="{13C51EEE-2F2A-4CB9-B518-03A2EC984CC6}"/>
              </a:ext>
            </a:extLst>
          </p:cNvPr>
          <p:cNvSpPr txBox="1"/>
          <p:nvPr/>
        </p:nvSpPr>
        <p:spPr>
          <a:xfrm>
            <a:off x="863588" y="1143000"/>
            <a:ext cx="7668852" cy="1287532"/>
          </a:xfrm>
          <a:prstGeom prst="rect">
            <a:avLst/>
          </a:prstGeom>
          <a:noFill/>
        </p:spPr>
        <p:txBody>
          <a:bodyPr wrap="square" rtlCol="0">
            <a:spAutoFit/>
          </a:bodyPr>
          <a:lstStyle/>
          <a:p>
            <a:pPr>
              <a:lnSpc>
                <a:spcPct val="150000"/>
              </a:lnSpc>
            </a:pPr>
            <a:r>
              <a:rPr lang="fr-FR" sz="1800" i="0" dirty="0">
                <a:solidFill>
                  <a:srgbClr val="021B34"/>
                </a:solidFill>
                <a:effectLst/>
                <a:latin typeface="Times New Roman" panose="02020603050405020304" pitchFamily="18" charset="0"/>
                <a:cs typeface="Times New Roman" panose="02020603050405020304" pitchFamily="18" charset="0"/>
              </a:rPr>
              <a:t>Le test-t de </a:t>
            </a:r>
            <a:r>
              <a:rPr lang="fr-FR" sz="1800" i="0" dirty="0" err="1">
                <a:solidFill>
                  <a:srgbClr val="021B34"/>
                </a:solidFill>
                <a:effectLst/>
                <a:latin typeface="Times New Roman" panose="02020603050405020304" pitchFamily="18" charset="0"/>
                <a:cs typeface="Times New Roman" panose="02020603050405020304" pitchFamily="18" charset="0"/>
              </a:rPr>
              <a:t>Student</a:t>
            </a:r>
            <a:r>
              <a:rPr lang="fr-FR" sz="1800" i="0" dirty="0">
                <a:solidFill>
                  <a:srgbClr val="021B34"/>
                </a:solidFill>
                <a:effectLst/>
                <a:latin typeface="Times New Roman" panose="02020603050405020304" pitchFamily="18" charset="0"/>
                <a:cs typeface="Times New Roman" panose="02020603050405020304" pitchFamily="18" charset="0"/>
              </a:rPr>
              <a:t> comparant deux groupes  indépendants: sortie SPSS 26 pour les statistiques descriptives</a:t>
            </a:r>
          </a:p>
          <a:p>
            <a:pPr>
              <a:lnSpc>
                <a:spcPct val="150000"/>
              </a:lnSpc>
            </a:pPr>
            <a:endParaRPr lang="en-US" dirty="0"/>
          </a:p>
        </p:txBody>
      </p:sp>
    </p:spTree>
    <p:extLst>
      <p:ext uri="{BB962C8B-B14F-4D97-AF65-F5344CB8AC3E}">
        <p14:creationId xmlns:p14="http://schemas.microsoft.com/office/powerpoint/2010/main" val="2464978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0" y="0"/>
            <a:ext cx="9144000" cy="1143000"/>
          </a:xfrm>
        </p:spPr>
        <p:txBody>
          <a:bodyPr wrap="square" anchor="ctr">
            <a:normAutofit/>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indépendants</a:t>
            </a:r>
            <a:endParaRPr lang="fr-FR" dirty="0"/>
          </a:p>
        </p:txBody>
      </p:sp>
      <p:graphicFrame>
        <p:nvGraphicFramePr>
          <p:cNvPr id="2" name="Table 1">
            <a:extLst>
              <a:ext uri="{FF2B5EF4-FFF2-40B4-BE49-F238E27FC236}">
                <a16:creationId xmlns:a16="http://schemas.microsoft.com/office/drawing/2014/main" id="{8BE896BE-B605-473A-BAE2-CD61253AD655}"/>
              </a:ext>
            </a:extLst>
          </p:cNvPr>
          <p:cNvGraphicFramePr>
            <a:graphicFrameLocks noGrp="1"/>
          </p:cNvGraphicFramePr>
          <p:nvPr/>
        </p:nvGraphicFramePr>
        <p:xfrm>
          <a:off x="2571" y="1412776"/>
          <a:ext cx="9144001" cy="5283200"/>
        </p:xfrm>
        <a:graphic>
          <a:graphicData uri="http://schemas.openxmlformats.org/drawingml/2006/table">
            <a:tbl>
              <a:tblPr firstRow="1" bandRow="1">
                <a:tableStyleId>{5C22544A-7EE6-4342-B048-85BDC9FD1C3A}</a:tableStyleId>
              </a:tblPr>
              <a:tblGrid>
                <a:gridCol w="677261">
                  <a:extLst>
                    <a:ext uri="{9D8B030D-6E8A-4147-A177-3AD203B41FA5}">
                      <a16:colId xmlns:a16="http://schemas.microsoft.com/office/drawing/2014/main" val="2261251095"/>
                    </a:ext>
                  </a:extLst>
                </a:gridCol>
                <a:gridCol w="1241108">
                  <a:extLst>
                    <a:ext uri="{9D8B030D-6E8A-4147-A177-3AD203B41FA5}">
                      <a16:colId xmlns:a16="http://schemas.microsoft.com/office/drawing/2014/main" val="927031775"/>
                    </a:ext>
                  </a:extLst>
                </a:gridCol>
                <a:gridCol w="781423">
                  <a:extLst>
                    <a:ext uri="{9D8B030D-6E8A-4147-A177-3AD203B41FA5}">
                      <a16:colId xmlns:a16="http://schemas.microsoft.com/office/drawing/2014/main" val="353353837"/>
                    </a:ext>
                  </a:extLst>
                </a:gridCol>
                <a:gridCol w="792088">
                  <a:extLst>
                    <a:ext uri="{9D8B030D-6E8A-4147-A177-3AD203B41FA5}">
                      <a16:colId xmlns:a16="http://schemas.microsoft.com/office/drawing/2014/main" val="902250974"/>
                    </a:ext>
                  </a:extLst>
                </a:gridCol>
                <a:gridCol w="671210">
                  <a:extLst>
                    <a:ext uri="{9D8B030D-6E8A-4147-A177-3AD203B41FA5}">
                      <a16:colId xmlns:a16="http://schemas.microsoft.com/office/drawing/2014/main" val="386931277"/>
                    </a:ext>
                  </a:extLst>
                </a:gridCol>
                <a:gridCol w="567400">
                  <a:extLst>
                    <a:ext uri="{9D8B030D-6E8A-4147-A177-3AD203B41FA5}">
                      <a16:colId xmlns:a16="http://schemas.microsoft.com/office/drawing/2014/main" val="4101071761"/>
                    </a:ext>
                  </a:extLst>
                </a:gridCol>
                <a:gridCol w="714421">
                  <a:extLst>
                    <a:ext uri="{9D8B030D-6E8A-4147-A177-3AD203B41FA5}">
                      <a16:colId xmlns:a16="http://schemas.microsoft.com/office/drawing/2014/main" val="950393466"/>
                    </a:ext>
                  </a:extLst>
                </a:gridCol>
                <a:gridCol w="769351">
                  <a:extLst>
                    <a:ext uri="{9D8B030D-6E8A-4147-A177-3AD203B41FA5}">
                      <a16:colId xmlns:a16="http://schemas.microsoft.com/office/drawing/2014/main" val="3825969451"/>
                    </a:ext>
                  </a:extLst>
                </a:gridCol>
                <a:gridCol w="1149019">
                  <a:extLst>
                    <a:ext uri="{9D8B030D-6E8A-4147-A177-3AD203B41FA5}">
                      <a16:colId xmlns:a16="http://schemas.microsoft.com/office/drawing/2014/main" val="2817766320"/>
                    </a:ext>
                  </a:extLst>
                </a:gridCol>
                <a:gridCol w="864511">
                  <a:extLst>
                    <a:ext uri="{9D8B030D-6E8A-4147-A177-3AD203B41FA5}">
                      <a16:colId xmlns:a16="http://schemas.microsoft.com/office/drawing/2014/main" val="2282265143"/>
                    </a:ext>
                  </a:extLst>
                </a:gridCol>
                <a:gridCol w="916209">
                  <a:extLst>
                    <a:ext uri="{9D8B030D-6E8A-4147-A177-3AD203B41FA5}">
                      <a16:colId xmlns:a16="http://schemas.microsoft.com/office/drawing/2014/main" val="4078374799"/>
                    </a:ext>
                  </a:extLst>
                </a:gridCol>
              </a:tblGrid>
              <a:tr h="180973">
                <a:tc gridSpan="11">
                  <a:txBody>
                    <a:bodyPr/>
                    <a:lstStyle/>
                    <a:p>
                      <a:pPr marL="38100" marR="38100" algn="ctr">
                        <a:lnSpc>
                          <a:spcPts val="1600"/>
                        </a:lnSpc>
                        <a:spcBef>
                          <a:spcPts val="0"/>
                        </a:spcBef>
                        <a:spcAft>
                          <a:spcPts val="0"/>
                        </a:spcAft>
                      </a:pPr>
                      <a:r>
                        <a:rPr lang="en-US" sz="1400" dirty="0">
                          <a:effectLst/>
                        </a:rPr>
                        <a:t>Test des </a:t>
                      </a:r>
                      <a:r>
                        <a:rPr lang="en-US" sz="1400" dirty="0" err="1">
                          <a:effectLst/>
                        </a:rPr>
                        <a:t>échantillons</a:t>
                      </a:r>
                      <a:r>
                        <a:rPr lang="en-US" sz="1400" dirty="0">
                          <a:effectLst/>
                        </a:rPr>
                        <a:t> </a:t>
                      </a:r>
                      <a:r>
                        <a:rPr lang="en-US" sz="1400" dirty="0" err="1">
                          <a:effectLst/>
                        </a:rPr>
                        <a:t>indépendants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07992041"/>
                  </a:ext>
                </a:extLst>
              </a:tr>
              <a:tr h="347002">
                <a:tc rowSpan="3" gridSpan="2">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3" hMerge="1">
                  <a:txBody>
                    <a:bodyPr/>
                    <a:lstStyle/>
                    <a:p>
                      <a:endParaRPr lang="en-US"/>
                    </a:p>
                  </a:txBody>
                  <a:tcPr/>
                </a:tc>
                <a:tc gridSpan="2">
                  <a:txBody>
                    <a:bodyPr/>
                    <a:lstStyle/>
                    <a:p>
                      <a:pPr marL="38100" marR="38100" algn="ctr">
                        <a:lnSpc>
                          <a:spcPts val="1600"/>
                        </a:lnSpc>
                        <a:spcBef>
                          <a:spcPts val="0"/>
                        </a:spcBef>
                        <a:spcAft>
                          <a:spcPts val="0"/>
                        </a:spcAft>
                      </a:pPr>
                      <a:r>
                        <a:rPr lang="fr-FR" sz="1400">
                          <a:effectLst/>
                        </a:rPr>
                        <a:t>Test de Levene sur l'égalité des variances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n-US"/>
                    </a:p>
                  </a:txBody>
                  <a:tcPr/>
                </a:tc>
                <a:tc gridSpan="7">
                  <a:txBody>
                    <a:bodyPr/>
                    <a:lstStyle/>
                    <a:p>
                      <a:pPr marL="38100" marR="38100" algn="ctr">
                        <a:lnSpc>
                          <a:spcPts val="1600"/>
                        </a:lnSpc>
                        <a:spcBef>
                          <a:spcPts val="0"/>
                        </a:spcBef>
                        <a:spcAft>
                          <a:spcPts val="0"/>
                        </a:spcAft>
                      </a:pPr>
                      <a:r>
                        <a:rPr lang="fr-FR" sz="1400">
                          <a:effectLst/>
                        </a:rPr>
                        <a:t>Test t pour égalité des moyennes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7974991"/>
                  </a:ext>
                </a:extLst>
              </a:tr>
              <a:tr h="347002">
                <a:tc gridSpan="2" vMerge="1">
                  <a:txBody>
                    <a:bodyPr/>
                    <a:lstStyle/>
                    <a:p>
                      <a:endParaRPr lang="en-US"/>
                    </a:p>
                  </a:txBody>
                  <a:tcPr/>
                </a:tc>
                <a:tc hMerge="1" vMerge="1">
                  <a:txBody>
                    <a:bodyPr/>
                    <a:lstStyle/>
                    <a:p>
                      <a:endParaRPr lang="en-US"/>
                    </a:p>
                  </a:txBody>
                  <a:tcPr/>
                </a:tc>
                <a:tc rowSpan="2">
                  <a:txBody>
                    <a:bodyPr/>
                    <a:lstStyle/>
                    <a:p>
                      <a:pPr marL="38100" marR="38100" algn="ctr">
                        <a:lnSpc>
                          <a:spcPts val="1600"/>
                        </a:lnSpc>
                        <a:spcBef>
                          <a:spcPts val="0"/>
                        </a:spcBef>
                        <a:spcAft>
                          <a:spcPts val="0"/>
                        </a:spcAft>
                      </a:pPr>
                      <a:r>
                        <a:rPr lang="en-US" sz="1400">
                          <a:effectLst/>
                        </a:rPr>
                        <a:t>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Sig.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ddl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Sig. (bilatéral)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Différence moyenne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Différence erreur standard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gridSpan="2">
                  <a:txBody>
                    <a:bodyPr/>
                    <a:lstStyle/>
                    <a:p>
                      <a:pPr marL="38100" marR="38100" algn="ctr">
                        <a:lnSpc>
                          <a:spcPts val="1600"/>
                        </a:lnSpc>
                        <a:spcBef>
                          <a:spcPts val="0"/>
                        </a:spcBef>
                        <a:spcAft>
                          <a:spcPts val="0"/>
                        </a:spcAft>
                      </a:pPr>
                      <a:r>
                        <a:rPr lang="fr-FR" sz="1400">
                          <a:effectLst/>
                        </a:rPr>
                        <a:t>Intervalle de confiance de la différence à 95 %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n-US"/>
                    </a:p>
                  </a:txBody>
                  <a:tcPr/>
                </a:tc>
                <a:extLst>
                  <a:ext uri="{0D108BD9-81ED-4DB2-BD59-A6C34878D82A}">
                    <a16:rowId xmlns:a16="http://schemas.microsoft.com/office/drawing/2014/main" val="3115489059"/>
                  </a:ext>
                </a:extLst>
              </a:tr>
              <a:tr h="180973">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8100" marR="38100" algn="ctr">
                        <a:lnSpc>
                          <a:spcPts val="1600"/>
                        </a:lnSpc>
                        <a:spcBef>
                          <a:spcPts val="0"/>
                        </a:spcBef>
                        <a:spcAft>
                          <a:spcPts val="0"/>
                        </a:spcAft>
                      </a:pPr>
                      <a:r>
                        <a:rPr lang="en-US" sz="1400">
                          <a:effectLst/>
                        </a:rPr>
                        <a:t>Inférieur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Bef>
                          <a:spcPts val="0"/>
                        </a:spcBef>
                        <a:spcAft>
                          <a:spcPts val="0"/>
                        </a:spcAft>
                      </a:pPr>
                      <a:r>
                        <a:rPr lang="en-US" sz="1400">
                          <a:effectLst/>
                        </a:rPr>
                        <a:t>Supérieur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2648172059"/>
                  </a:ext>
                </a:extLst>
              </a:tr>
              <a:tr h="347002">
                <a:tc rowSpan="2">
                  <a:txBody>
                    <a:bodyPr/>
                    <a:lstStyle/>
                    <a:p>
                      <a:pPr marL="38100" marR="38100">
                        <a:lnSpc>
                          <a:spcPts val="1600"/>
                        </a:lnSpc>
                        <a:spcBef>
                          <a:spcPts val="0"/>
                        </a:spcBef>
                        <a:spcAft>
                          <a:spcPts val="0"/>
                        </a:spcAft>
                      </a:pPr>
                      <a:r>
                        <a:rPr lang="en-US" sz="1400">
                          <a:effectLst/>
                        </a:rPr>
                        <a:t>Stress1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Bef>
                          <a:spcPts val="0"/>
                        </a:spcBef>
                        <a:spcAft>
                          <a:spcPts val="0"/>
                        </a:spcAft>
                      </a:pPr>
                      <a:r>
                        <a:rPr lang="en-US" sz="1400" dirty="0" err="1">
                          <a:effectLst/>
                        </a:rPr>
                        <a:t>Hypothèse</a:t>
                      </a:r>
                      <a:r>
                        <a:rPr lang="en-US" sz="1400" dirty="0">
                          <a:effectLst/>
                        </a:rPr>
                        <a:t> de variances </a:t>
                      </a:r>
                      <a:r>
                        <a:rPr lang="en-US" sz="1400" dirty="0" err="1">
                          <a:effectLst/>
                        </a:rPr>
                        <a:t>égales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2.300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dirty="0">
                          <a:effectLst/>
                        </a:rPr>
                        <a:t>.148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1.255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dirty="0">
                          <a:effectLst/>
                        </a:rPr>
                        <a:t>17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.38400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.30595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-.26150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1.02950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969183116"/>
                  </a:ext>
                </a:extLst>
              </a:tr>
              <a:tr h="347002">
                <a:tc vMerge="1">
                  <a:txBody>
                    <a:bodyPr/>
                    <a:lstStyle/>
                    <a:p>
                      <a:endParaRPr lang="en-US"/>
                    </a:p>
                  </a:txBody>
                  <a:tcPr/>
                </a:tc>
                <a:tc>
                  <a:txBody>
                    <a:bodyPr/>
                    <a:lstStyle/>
                    <a:p>
                      <a:pPr marL="38100" marR="38100">
                        <a:lnSpc>
                          <a:spcPts val="1600"/>
                        </a:lnSpc>
                        <a:spcBef>
                          <a:spcPts val="0"/>
                        </a:spcBef>
                        <a:spcAft>
                          <a:spcPts val="0"/>
                        </a:spcAft>
                      </a:pPr>
                      <a:r>
                        <a:rPr lang="en-US" sz="1400" dirty="0" err="1">
                          <a:effectLst/>
                        </a:rPr>
                        <a:t>Hypothèse</a:t>
                      </a:r>
                      <a:r>
                        <a:rPr lang="en-US" sz="1400" dirty="0">
                          <a:effectLst/>
                        </a:rPr>
                        <a:t> de variances </a:t>
                      </a:r>
                      <a:r>
                        <a:rPr lang="en-US" sz="1400" dirty="0" err="1">
                          <a:effectLst/>
                        </a:rPr>
                        <a:t>inégales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Bef>
                          <a:spcPts val="0"/>
                        </a:spcBef>
                        <a:spcAft>
                          <a:spcPts val="0"/>
                        </a:spcAft>
                      </a:pPr>
                      <a:r>
                        <a:rPr lang="en-US" sz="1400">
                          <a:effectLst/>
                        </a:rPr>
                        <a:t>1.199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9.471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.260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.38400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.32020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-.33488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1.10288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91641823"/>
                  </a:ext>
                </a:extLst>
              </a:tr>
              <a:tr h="347002">
                <a:tc rowSpan="2">
                  <a:txBody>
                    <a:bodyPr/>
                    <a:lstStyle/>
                    <a:p>
                      <a:pPr marL="38100" marR="38100">
                        <a:lnSpc>
                          <a:spcPts val="1600"/>
                        </a:lnSpc>
                        <a:spcBef>
                          <a:spcPts val="0"/>
                        </a:spcBef>
                        <a:spcAft>
                          <a:spcPts val="0"/>
                        </a:spcAft>
                      </a:pPr>
                      <a:r>
                        <a:rPr lang="en-US" sz="1400">
                          <a:effectLst/>
                        </a:rPr>
                        <a:t>Stress2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Bef>
                          <a:spcPts val="0"/>
                        </a:spcBef>
                        <a:spcAft>
                          <a:spcPts val="0"/>
                        </a:spcAft>
                      </a:pPr>
                      <a:r>
                        <a:rPr lang="en-US" sz="1400">
                          <a:effectLst/>
                        </a:rPr>
                        <a:t>Hypothèse de variances égales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2.467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1.502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.151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.37167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.24737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-.15023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.89357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315835628"/>
                  </a:ext>
                </a:extLst>
              </a:tr>
              <a:tr h="347002">
                <a:tc vMerge="1">
                  <a:txBody>
                    <a:bodyPr/>
                    <a:lstStyle/>
                    <a:p>
                      <a:endParaRPr lang="en-US"/>
                    </a:p>
                  </a:txBody>
                  <a:tcPr/>
                </a:tc>
                <a:tc>
                  <a:txBody>
                    <a:bodyPr/>
                    <a:lstStyle/>
                    <a:p>
                      <a:pPr marL="38100" marR="38100">
                        <a:lnSpc>
                          <a:spcPts val="1600"/>
                        </a:lnSpc>
                        <a:spcBef>
                          <a:spcPts val="0"/>
                        </a:spcBef>
                        <a:spcAft>
                          <a:spcPts val="0"/>
                        </a:spcAft>
                      </a:pPr>
                      <a:r>
                        <a:rPr lang="en-US" sz="1400">
                          <a:effectLst/>
                        </a:rPr>
                        <a:t>Hypothèse de variances inégales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Bef>
                          <a:spcPts val="0"/>
                        </a:spcBef>
                        <a:spcAft>
                          <a:spcPts val="0"/>
                        </a:spcAft>
                      </a:pPr>
                      <a:r>
                        <a:rPr lang="en-US" sz="1400">
                          <a:effectLst/>
                        </a:rPr>
                        <a:t>1.439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9.831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.181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.37167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.25829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-.20519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.94852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963699734"/>
                  </a:ext>
                </a:extLst>
              </a:tr>
              <a:tr h="347002">
                <a:tc rowSpan="2">
                  <a:txBody>
                    <a:bodyPr/>
                    <a:lstStyle/>
                    <a:p>
                      <a:pPr marL="38100" marR="38100">
                        <a:lnSpc>
                          <a:spcPts val="1600"/>
                        </a:lnSpc>
                        <a:spcBef>
                          <a:spcPts val="0"/>
                        </a:spcBef>
                        <a:spcAft>
                          <a:spcPts val="0"/>
                        </a:spcAft>
                      </a:pPr>
                      <a:r>
                        <a:rPr lang="en-US" sz="1400">
                          <a:effectLst/>
                        </a:rPr>
                        <a:t>Grit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Bef>
                          <a:spcPts val="0"/>
                        </a:spcBef>
                        <a:spcAft>
                          <a:spcPts val="0"/>
                        </a:spcAft>
                      </a:pPr>
                      <a:r>
                        <a:rPr lang="en-US" sz="1400">
                          <a:effectLst/>
                        </a:rPr>
                        <a:t>Hypothèse de variances égales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3.477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dirty="0">
                          <a:effectLst/>
                        </a:rPr>
                        <a:t>.080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1.521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.147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.37244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.24494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-.14434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.88923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879659403"/>
                  </a:ext>
                </a:extLst>
              </a:tr>
              <a:tr h="347002">
                <a:tc vMerge="1">
                  <a:txBody>
                    <a:bodyPr/>
                    <a:lstStyle/>
                    <a:p>
                      <a:endParaRPr lang="en-US"/>
                    </a:p>
                  </a:txBody>
                  <a:tcPr/>
                </a:tc>
                <a:tc>
                  <a:txBody>
                    <a:bodyPr/>
                    <a:lstStyle/>
                    <a:p>
                      <a:pPr marL="38100" marR="38100">
                        <a:lnSpc>
                          <a:spcPts val="1600"/>
                        </a:lnSpc>
                        <a:spcBef>
                          <a:spcPts val="0"/>
                        </a:spcBef>
                        <a:spcAft>
                          <a:spcPts val="0"/>
                        </a:spcAft>
                      </a:pPr>
                      <a:r>
                        <a:rPr lang="en-US" sz="1400">
                          <a:effectLst/>
                        </a:rPr>
                        <a:t>Hypothèse de variances inégales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Bef>
                          <a:spcPts val="0"/>
                        </a:spcBef>
                        <a:spcAft>
                          <a:spcPts val="0"/>
                        </a:spcAft>
                      </a:pPr>
                      <a:r>
                        <a:rPr lang="en-US" sz="1400">
                          <a:effectLst/>
                        </a:rPr>
                        <a:t>1.458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10.020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.175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.37244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dirty="0">
                          <a:effectLst/>
                        </a:rPr>
                        <a:t>.25546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-.19661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dirty="0">
                          <a:effectLst/>
                        </a:rPr>
                        <a:t>.94150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17429155"/>
                  </a:ext>
                </a:extLst>
              </a:tr>
            </a:tbl>
          </a:graphicData>
        </a:graphic>
      </p:graphicFrame>
    </p:spTree>
    <p:extLst>
      <p:ext uri="{BB962C8B-B14F-4D97-AF65-F5344CB8AC3E}">
        <p14:creationId xmlns:p14="http://schemas.microsoft.com/office/powerpoint/2010/main" val="980452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algn="just">
              <a:lnSpc>
                <a:spcPct val="150000"/>
              </a:lnSpc>
              <a:buFont typeface="Arial" panose="020B0604020202020204" pitchFamily="34" charset="0"/>
              <a:buChar char="•"/>
            </a:pPr>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comparant deux groupes apparié</a:t>
            </a:r>
            <a:r>
              <a:rPr lang="fr-FR" sz="2400" dirty="0">
                <a:solidFill>
                  <a:srgbClr val="021B34"/>
                </a:solidFill>
                <a:latin typeface="Times New Roman" panose="02020603050405020304" pitchFamily="18" charset="0"/>
                <a:cs typeface="Times New Roman" panose="02020603050405020304" pitchFamily="18" charset="0"/>
              </a:rPr>
              <a:t>s</a:t>
            </a:r>
            <a:r>
              <a:rPr lang="fr-FR" sz="2400" i="0" dirty="0">
                <a:solidFill>
                  <a:srgbClr val="021B34"/>
                </a:solidFill>
                <a:effectLst/>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9B17C56F-295D-41B4-B2BC-45D68694D5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781300"/>
            <a:ext cx="7488832" cy="2735932"/>
          </a:xfrm>
          <a:prstGeom prst="rect">
            <a:avLst/>
          </a:prstGeom>
          <a:noFill/>
        </p:spPr>
      </p:pic>
      <p:sp>
        <p:nvSpPr>
          <p:cNvPr id="4" name="TextBox 3">
            <a:extLst>
              <a:ext uri="{FF2B5EF4-FFF2-40B4-BE49-F238E27FC236}">
                <a16:creationId xmlns:a16="http://schemas.microsoft.com/office/drawing/2014/main" id="{0EBF8032-040A-45A1-92FA-478327AD5A2B}"/>
              </a:ext>
            </a:extLst>
          </p:cNvPr>
          <p:cNvSpPr txBox="1"/>
          <p:nvPr/>
        </p:nvSpPr>
        <p:spPr>
          <a:xfrm>
            <a:off x="1475656" y="1988840"/>
            <a:ext cx="6912768" cy="461665"/>
          </a:xfrm>
          <a:prstGeom prst="rect">
            <a:avLst/>
          </a:prstGeom>
          <a:noFill/>
        </p:spPr>
        <p:txBody>
          <a:bodyPr wrap="square" rtlCol="0">
            <a:spAutoFit/>
          </a:bodyPr>
          <a:lstStyle/>
          <a:p>
            <a:pPr algn="ctr"/>
            <a:r>
              <a:rPr lang="en-US" sz="2400" dirty="0"/>
              <a:t>Sortie SPSS 26 pour les </a:t>
            </a:r>
            <a:r>
              <a:rPr lang="en-US" sz="2400" dirty="0" err="1"/>
              <a:t>statistiques</a:t>
            </a:r>
            <a:r>
              <a:rPr lang="en-US" sz="2400" dirty="0"/>
              <a:t> </a:t>
            </a:r>
            <a:r>
              <a:rPr lang="en-US" sz="2400" dirty="0" err="1"/>
              <a:t>descriptives</a:t>
            </a:r>
            <a:endParaRPr lang="en-US" sz="2400" dirty="0"/>
          </a:p>
        </p:txBody>
      </p:sp>
    </p:spTree>
    <p:extLst>
      <p:ext uri="{BB962C8B-B14F-4D97-AF65-F5344CB8AC3E}">
        <p14:creationId xmlns:p14="http://schemas.microsoft.com/office/powerpoint/2010/main" val="3203531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apparié</a:t>
            </a:r>
            <a:r>
              <a:rPr lang="fr-FR" sz="2400" dirty="0">
                <a:solidFill>
                  <a:srgbClr val="021B34"/>
                </a:solidFill>
                <a:latin typeface="Times New Roman" panose="02020603050405020304" pitchFamily="18" charset="0"/>
                <a:cs typeface="Times New Roman" panose="02020603050405020304" pitchFamily="18" charset="0"/>
              </a:rPr>
              <a:t>s</a:t>
            </a:r>
            <a:endParaRPr lang="fr-FR" dirty="0"/>
          </a:p>
        </p:txBody>
      </p:sp>
      <p:pic>
        <p:nvPicPr>
          <p:cNvPr id="3" name="Picture 2">
            <a:extLst>
              <a:ext uri="{FF2B5EF4-FFF2-40B4-BE49-F238E27FC236}">
                <a16:creationId xmlns:a16="http://schemas.microsoft.com/office/drawing/2014/main" id="{37586ECB-CE9D-44EF-8DEB-B394B90CF3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965" y="2840313"/>
            <a:ext cx="8964488" cy="2506509"/>
          </a:xfrm>
          <a:prstGeom prst="rect">
            <a:avLst/>
          </a:prstGeom>
          <a:noFill/>
        </p:spPr>
      </p:pic>
      <p:sp>
        <p:nvSpPr>
          <p:cNvPr id="2" name="Oval 1">
            <a:extLst>
              <a:ext uri="{FF2B5EF4-FFF2-40B4-BE49-F238E27FC236}">
                <a16:creationId xmlns:a16="http://schemas.microsoft.com/office/drawing/2014/main" id="{2FC4115A-CD7B-45C6-9CFA-3A54FF649375}"/>
              </a:ext>
            </a:extLst>
          </p:cNvPr>
          <p:cNvSpPr/>
          <p:nvPr/>
        </p:nvSpPr>
        <p:spPr>
          <a:xfrm>
            <a:off x="6732240" y="4437112"/>
            <a:ext cx="50405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D1BD002-5571-4825-A32D-DC50FB37A801}"/>
              </a:ext>
            </a:extLst>
          </p:cNvPr>
          <p:cNvSpPr/>
          <p:nvPr/>
        </p:nvSpPr>
        <p:spPr>
          <a:xfrm>
            <a:off x="7524328" y="4763878"/>
            <a:ext cx="50405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765A4C1-C45C-4585-8BA4-55055A975274}"/>
              </a:ext>
            </a:extLst>
          </p:cNvPr>
          <p:cNvSpPr/>
          <p:nvPr/>
        </p:nvSpPr>
        <p:spPr>
          <a:xfrm>
            <a:off x="8528949" y="4725144"/>
            <a:ext cx="50405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5B0468-F7C5-4990-8C96-A37B05647EB0}"/>
              </a:ext>
            </a:extLst>
          </p:cNvPr>
          <p:cNvSpPr txBox="1"/>
          <p:nvPr/>
        </p:nvSpPr>
        <p:spPr>
          <a:xfrm>
            <a:off x="6588224" y="5661248"/>
            <a:ext cx="2376264" cy="369332"/>
          </a:xfrm>
          <a:prstGeom prst="rect">
            <a:avLst/>
          </a:prstGeom>
          <a:noFill/>
        </p:spPr>
        <p:txBody>
          <a:bodyPr wrap="square" rtlCol="0">
            <a:spAutoFit/>
          </a:bodyPr>
          <a:lstStyle/>
          <a:p>
            <a:r>
              <a:rPr lang="en-US" dirty="0" err="1"/>
              <a:t>Valeurs</a:t>
            </a:r>
            <a:r>
              <a:rPr lang="en-US" dirty="0"/>
              <a:t> à reporter </a:t>
            </a:r>
          </a:p>
        </p:txBody>
      </p:sp>
      <p:cxnSp>
        <p:nvCxnSpPr>
          <p:cNvPr id="9" name="Straight Arrow Connector 8">
            <a:extLst>
              <a:ext uri="{FF2B5EF4-FFF2-40B4-BE49-F238E27FC236}">
                <a16:creationId xmlns:a16="http://schemas.microsoft.com/office/drawing/2014/main" id="{9A3505C6-AA97-4642-A5D8-6522BFDEFBDB}"/>
              </a:ext>
            </a:extLst>
          </p:cNvPr>
          <p:cNvCxnSpPr>
            <a:endCxn id="7" idx="3"/>
          </p:cNvCxnSpPr>
          <p:nvPr/>
        </p:nvCxnSpPr>
        <p:spPr>
          <a:xfrm flipV="1">
            <a:off x="8172400" y="5401233"/>
            <a:ext cx="430366" cy="260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72E4B3E-2D96-41EF-A6BB-CC4B5E2D7FA3}"/>
              </a:ext>
            </a:extLst>
          </p:cNvPr>
          <p:cNvCxnSpPr>
            <a:stCxn id="4" idx="0"/>
            <a:endCxn id="2" idx="5"/>
          </p:cNvCxnSpPr>
          <p:nvPr/>
        </p:nvCxnSpPr>
        <p:spPr>
          <a:xfrm flipH="1" flipV="1">
            <a:off x="7162479" y="5113201"/>
            <a:ext cx="613877" cy="5480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17BD053-2561-4BFB-BFFF-506603AA4266}"/>
              </a:ext>
            </a:extLst>
          </p:cNvPr>
          <p:cNvSpPr txBox="1"/>
          <p:nvPr/>
        </p:nvSpPr>
        <p:spPr>
          <a:xfrm>
            <a:off x="3956441" y="1504520"/>
            <a:ext cx="4824536" cy="369332"/>
          </a:xfrm>
          <a:prstGeom prst="rect">
            <a:avLst/>
          </a:prstGeom>
          <a:noFill/>
        </p:spPr>
        <p:txBody>
          <a:bodyPr wrap="square" rtlCol="0">
            <a:spAutoFit/>
          </a:bodyPr>
          <a:lstStyle/>
          <a:p>
            <a:pPr algn="ctr"/>
            <a:r>
              <a:rPr lang="en-US" dirty="0"/>
              <a:t>Sortie SPSS 26</a:t>
            </a:r>
          </a:p>
        </p:txBody>
      </p:sp>
      <p:cxnSp>
        <p:nvCxnSpPr>
          <p:cNvPr id="16" name="Straight Arrow Connector 15">
            <a:extLst>
              <a:ext uri="{FF2B5EF4-FFF2-40B4-BE49-F238E27FC236}">
                <a16:creationId xmlns:a16="http://schemas.microsoft.com/office/drawing/2014/main" id="{E66DF662-90C8-4A56-B990-CD2549399A3C}"/>
              </a:ext>
            </a:extLst>
          </p:cNvPr>
          <p:cNvCxnSpPr>
            <a:cxnSpLocks/>
            <a:stCxn id="14" idx="2"/>
          </p:cNvCxnSpPr>
          <p:nvPr/>
        </p:nvCxnSpPr>
        <p:spPr>
          <a:xfrm>
            <a:off x="6368709" y="1873852"/>
            <a:ext cx="651563" cy="25632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7345DD0-C888-462B-BFA3-16CD51D22054}"/>
              </a:ext>
            </a:extLst>
          </p:cNvPr>
          <p:cNvCxnSpPr>
            <a:cxnSpLocks/>
          </p:cNvCxnSpPr>
          <p:nvPr/>
        </p:nvCxnSpPr>
        <p:spPr>
          <a:xfrm>
            <a:off x="6368709" y="1979134"/>
            <a:ext cx="1407647" cy="30060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E11285D-7C89-474D-9206-BF86790D1113}"/>
              </a:ext>
            </a:extLst>
          </p:cNvPr>
          <p:cNvCxnSpPr>
            <a:cxnSpLocks/>
            <a:stCxn id="14" idx="2"/>
            <a:endCxn id="7" idx="1"/>
          </p:cNvCxnSpPr>
          <p:nvPr/>
        </p:nvCxnSpPr>
        <p:spPr>
          <a:xfrm>
            <a:off x="6368709" y="1873852"/>
            <a:ext cx="2234057" cy="29672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239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apparié</a:t>
            </a:r>
            <a:r>
              <a:rPr lang="fr-FR" sz="2400" dirty="0">
                <a:solidFill>
                  <a:srgbClr val="021B34"/>
                </a:solidFill>
                <a:latin typeface="Times New Roman" panose="02020603050405020304" pitchFamily="18" charset="0"/>
                <a:cs typeface="Times New Roman" panose="02020603050405020304" pitchFamily="18" charset="0"/>
              </a:rPr>
              <a:t>s</a:t>
            </a:r>
            <a:endParaRPr lang="fr-FR" dirty="0"/>
          </a:p>
        </p:txBody>
      </p:sp>
      <p:pic>
        <p:nvPicPr>
          <p:cNvPr id="6" name="Picture 5">
            <a:extLst>
              <a:ext uri="{FF2B5EF4-FFF2-40B4-BE49-F238E27FC236}">
                <a16:creationId xmlns:a16="http://schemas.microsoft.com/office/drawing/2014/main" id="{D1835C51-A03B-416E-A710-27A74171BB76}"/>
              </a:ext>
            </a:extLst>
          </p:cNvPr>
          <p:cNvPicPr>
            <a:picLocks noChangeAspect="1"/>
          </p:cNvPicPr>
          <p:nvPr/>
        </p:nvPicPr>
        <p:blipFill>
          <a:blip r:embed="rId3"/>
          <a:stretch>
            <a:fillRect/>
          </a:stretch>
        </p:blipFill>
        <p:spPr>
          <a:xfrm>
            <a:off x="2072" y="1772816"/>
            <a:ext cx="9141927" cy="4968552"/>
          </a:xfrm>
          <a:prstGeom prst="rect">
            <a:avLst/>
          </a:prstGeom>
        </p:spPr>
      </p:pic>
    </p:spTree>
    <p:extLst>
      <p:ext uri="{BB962C8B-B14F-4D97-AF65-F5344CB8AC3E}">
        <p14:creationId xmlns:p14="http://schemas.microsoft.com/office/powerpoint/2010/main" val="1727879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apparié</a:t>
            </a:r>
            <a:r>
              <a:rPr lang="fr-FR" sz="2400" dirty="0">
                <a:solidFill>
                  <a:srgbClr val="021B34"/>
                </a:solidFill>
                <a:latin typeface="Times New Roman" panose="02020603050405020304" pitchFamily="18" charset="0"/>
                <a:cs typeface="Times New Roman" panose="02020603050405020304" pitchFamily="18" charset="0"/>
              </a:rPr>
              <a:t>s</a:t>
            </a:r>
            <a:endParaRPr lang="fr-FR" dirty="0"/>
          </a:p>
        </p:txBody>
      </p:sp>
      <p:pic>
        <p:nvPicPr>
          <p:cNvPr id="3" name="Picture 2">
            <a:extLst>
              <a:ext uri="{FF2B5EF4-FFF2-40B4-BE49-F238E27FC236}">
                <a16:creationId xmlns:a16="http://schemas.microsoft.com/office/drawing/2014/main" id="{44FE8285-C030-4BC6-ABCA-B5281AB96B1A}"/>
              </a:ext>
            </a:extLst>
          </p:cNvPr>
          <p:cNvPicPr>
            <a:picLocks noChangeAspect="1"/>
          </p:cNvPicPr>
          <p:nvPr/>
        </p:nvPicPr>
        <p:blipFill>
          <a:blip r:embed="rId3"/>
          <a:stretch>
            <a:fillRect/>
          </a:stretch>
        </p:blipFill>
        <p:spPr>
          <a:xfrm>
            <a:off x="251520" y="1650724"/>
            <a:ext cx="8892480" cy="4658595"/>
          </a:xfrm>
          <a:prstGeom prst="rect">
            <a:avLst/>
          </a:prstGeom>
        </p:spPr>
      </p:pic>
    </p:spTree>
    <p:extLst>
      <p:ext uri="{BB962C8B-B14F-4D97-AF65-F5344CB8AC3E}">
        <p14:creationId xmlns:p14="http://schemas.microsoft.com/office/powerpoint/2010/main" val="307358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Introduction </a:t>
            </a:r>
          </a:p>
        </p:txBody>
      </p:sp>
      <p:sp>
        <p:nvSpPr>
          <p:cNvPr id="4" name="Rectangle 3"/>
          <p:cNvSpPr/>
          <p:nvPr/>
        </p:nvSpPr>
        <p:spPr>
          <a:xfrm>
            <a:off x="467544" y="1340768"/>
            <a:ext cx="8208912" cy="3349956"/>
          </a:xfrm>
          <a:prstGeom prst="rect">
            <a:avLst/>
          </a:prstGeom>
        </p:spPr>
        <p:txBody>
          <a:bodyPr wrap="square">
            <a:spAutoFit/>
          </a:bodyPr>
          <a:lstStyle/>
          <a:p>
            <a:pPr algn="just">
              <a:lnSpc>
                <a:spcPct val="150000"/>
              </a:lnSpc>
            </a:pPr>
            <a:r>
              <a:rPr lang="fr-FR" sz="2400" b="1" dirty="0">
                <a:latin typeface="Times New Roman" pitchFamily="18" charset="0"/>
                <a:cs typeface="Times New Roman" pitchFamily="18" charset="0"/>
              </a:rPr>
              <a:t>La mesure est le processus d'association des nombres avec des grandeurs physiques et des phénomènes.</a:t>
            </a:r>
          </a:p>
          <a:p>
            <a:pPr algn="just">
              <a:lnSpc>
                <a:spcPct val="150000"/>
              </a:lnSpc>
            </a:pPr>
            <a:r>
              <a:rPr lang="fr-FR" sz="2400" b="1" dirty="0">
                <a:latin typeface="Times New Roman" pitchFamily="18" charset="0"/>
                <a:cs typeface="Times New Roman" pitchFamily="18" charset="0"/>
              </a:rPr>
              <a:t>Autrement dit, elle est l'obtention de la grandeur d'une quantité par rapport à une norme convenue.</a:t>
            </a:r>
          </a:p>
          <a:p>
            <a:pPr algn="just">
              <a:lnSpc>
                <a:spcPct val="150000"/>
              </a:lnSpc>
            </a:pPr>
            <a:r>
              <a:rPr lang="fr-FR" sz="2400" b="1" dirty="0">
                <a:latin typeface="Times New Roman" pitchFamily="18" charset="0"/>
                <a:cs typeface="Times New Roman" pitchFamily="18" charset="0"/>
              </a:rPr>
              <a:t>La mesure est précisément la démarche par laquelle  on passe du monde théorique à celui de l’ opérationnalisation. </a:t>
            </a:r>
          </a:p>
        </p:txBody>
      </p:sp>
      <p:pic>
        <p:nvPicPr>
          <p:cNvPr id="3074" name="Picture 2" descr="Measuring Social Value">
            <a:extLst>
              <a:ext uri="{FF2B5EF4-FFF2-40B4-BE49-F238E27FC236}">
                <a16:creationId xmlns:a16="http://schemas.microsoft.com/office/drawing/2014/main" id="{9DA66476-F894-4AE1-A97A-B74A5E945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08627">
            <a:off x="6228184" y="4711724"/>
            <a:ext cx="1872208"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289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apparié</a:t>
            </a:r>
            <a:r>
              <a:rPr lang="fr-FR" sz="2400" dirty="0">
                <a:solidFill>
                  <a:srgbClr val="021B34"/>
                </a:solidFill>
                <a:latin typeface="Times New Roman" panose="02020603050405020304" pitchFamily="18" charset="0"/>
                <a:cs typeface="Times New Roman" panose="02020603050405020304" pitchFamily="18" charset="0"/>
              </a:rPr>
              <a:t>s</a:t>
            </a:r>
            <a:endParaRPr lang="fr-FR" dirty="0"/>
          </a:p>
        </p:txBody>
      </p:sp>
      <p:pic>
        <p:nvPicPr>
          <p:cNvPr id="3" name="Picture 2">
            <a:extLst>
              <a:ext uri="{FF2B5EF4-FFF2-40B4-BE49-F238E27FC236}">
                <a16:creationId xmlns:a16="http://schemas.microsoft.com/office/drawing/2014/main" id="{162CEC56-EBE6-41FB-8FE6-2A3FEABB0370}"/>
              </a:ext>
            </a:extLst>
          </p:cNvPr>
          <p:cNvPicPr>
            <a:picLocks noChangeAspect="1"/>
          </p:cNvPicPr>
          <p:nvPr/>
        </p:nvPicPr>
        <p:blipFill>
          <a:blip r:embed="rId3"/>
          <a:stretch>
            <a:fillRect/>
          </a:stretch>
        </p:blipFill>
        <p:spPr>
          <a:xfrm>
            <a:off x="0" y="1143000"/>
            <a:ext cx="9144000" cy="5262113"/>
          </a:xfrm>
          <a:prstGeom prst="rect">
            <a:avLst/>
          </a:prstGeom>
        </p:spPr>
      </p:pic>
    </p:spTree>
    <p:extLst>
      <p:ext uri="{BB962C8B-B14F-4D97-AF65-F5344CB8AC3E}">
        <p14:creationId xmlns:p14="http://schemas.microsoft.com/office/powerpoint/2010/main" val="4151448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a:t>
            </a:r>
            <a:endParaRPr lang="fr-FR" dirty="0"/>
          </a:p>
        </p:txBody>
      </p:sp>
      <p:sp>
        <p:nvSpPr>
          <p:cNvPr id="2" name="TextBox 1">
            <a:extLst>
              <a:ext uri="{FF2B5EF4-FFF2-40B4-BE49-F238E27FC236}">
                <a16:creationId xmlns:a16="http://schemas.microsoft.com/office/drawing/2014/main" id="{0C4C883C-1490-4E9C-BED3-76C37726C625}"/>
              </a:ext>
            </a:extLst>
          </p:cNvPr>
          <p:cNvSpPr txBox="1"/>
          <p:nvPr/>
        </p:nvSpPr>
        <p:spPr>
          <a:xfrm>
            <a:off x="107504" y="1412776"/>
            <a:ext cx="8928992" cy="5442516"/>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 de variabilité: (</a:t>
            </a:r>
            <a:r>
              <a:rPr lang="fr-FR" sz="2400" b="1" dirty="0" err="1">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Il s'agit ici d'étudier l'influence d'un seul facteur de variabilité sur un paramètre quantitatif.</a:t>
            </a:r>
          </a:p>
          <a:p>
            <a:pPr marL="0" marR="0" algn="just">
              <a:lnSpc>
                <a:spcPct val="150000"/>
              </a:lnSpc>
              <a:spcBef>
                <a:spcPts val="0"/>
              </a:spcBef>
              <a:spcAft>
                <a:spcPts val="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C</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eci revient à comparer les moyennes de plusieurs populations supposées normales et de même variance à partir d'échantillons aléatoires simples et indépendants les uns des autres.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Cette analyse peut être considérée comme une généralisation du test de </a:t>
            </a:r>
            <a:r>
              <a:rPr lang="fr-FR" sz="2400" dirty="0" err="1">
                <a:effectLst/>
                <a:latin typeface="Times New Roman" panose="02020603050405020304" pitchFamily="18" charset="0"/>
                <a:ea typeface="Calibri" panose="020F0502020204030204" pitchFamily="34" charset="0"/>
                <a:cs typeface="Times New Roman" panose="02020603050405020304" pitchFamily="18" charset="0"/>
              </a:rPr>
              <a:t>Student</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endParaRPr lang="en-US" dirty="0"/>
          </a:p>
        </p:txBody>
      </p:sp>
    </p:spTree>
    <p:extLst>
      <p:ext uri="{BB962C8B-B14F-4D97-AF65-F5344CB8AC3E}">
        <p14:creationId xmlns:p14="http://schemas.microsoft.com/office/powerpoint/2010/main" val="1665273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gn="just">
              <a:lnSpc>
                <a:spcPct val="150000"/>
              </a:lnSpc>
              <a:spcBef>
                <a:spcPts val="0"/>
              </a:spcBef>
              <a:spcAft>
                <a:spcPts val="0"/>
              </a:spcAft>
            </a:pP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 : (</a:t>
            </a:r>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B17FE96-1619-46E3-8DEE-635C00F968F6}"/>
              </a:ext>
            </a:extLst>
          </p:cNvPr>
          <p:cNvPicPr>
            <a:picLocks noChangeAspect="1"/>
          </p:cNvPicPr>
          <p:nvPr/>
        </p:nvPicPr>
        <p:blipFill>
          <a:blip r:embed="rId3"/>
          <a:stretch>
            <a:fillRect/>
          </a:stretch>
        </p:blipFill>
        <p:spPr>
          <a:xfrm>
            <a:off x="0" y="1412776"/>
            <a:ext cx="9144000" cy="5445224"/>
          </a:xfrm>
          <a:prstGeom prst="rect">
            <a:avLst/>
          </a:prstGeom>
        </p:spPr>
      </p:pic>
    </p:spTree>
    <p:extLst>
      <p:ext uri="{BB962C8B-B14F-4D97-AF65-F5344CB8AC3E}">
        <p14:creationId xmlns:p14="http://schemas.microsoft.com/office/powerpoint/2010/main" val="1658980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 : (</a:t>
            </a:r>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fr-FR" dirty="0"/>
          </a:p>
        </p:txBody>
      </p:sp>
      <p:pic>
        <p:nvPicPr>
          <p:cNvPr id="4" name="Picture 3">
            <a:extLst>
              <a:ext uri="{FF2B5EF4-FFF2-40B4-BE49-F238E27FC236}">
                <a16:creationId xmlns:a16="http://schemas.microsoft.com/office/drawing/2014/main" id="{72F4C4C9-43FF-4325-84E8-3BB1B929D7CA}"/>
              </a:ext>
            </a:extLst>
          </p:cNvPr>
          <p:cNvPicPr>
            <a:picLocks noChangeAspect="1"/>
          </p:cNvPicPr>
          <p:nvPr/>
        </p:nvPicPr>
        <p:blipFill>
          <a:blip r:embed="rId3"/>
          <a:stretch>
            <a:fillRect/>
          </a:stretch>
        </p:blipFill>
        <p:spPr>
          <a:xfrm>
            <a:off x="0" y="2276872"/>
            <a:ext cx="9144000" cy="4104456"/>
          </a:xfrm>
          <a:prstGeom prst="rect">
            <a:avLst/>
          </a:prstGeom>
        </p:spPr>
      </p:pic>
      <p:sp>
        <p:nvSpPr>
          <p:cNvPr id="5" name="TextBox 4">
            <a:extLst>
              <a:ext uri="{FF2B5EF4-FFF2-40B4-BE49-F238E27FC236}">
                <a16:creationId xmlns:a16="http://schemas.microsoft.com/office/drawing/2014/main" id="{BF14D625-B5B8-4AA5-A8F3-CD118F106B19}"/>
              </a:ext>
            </a:extLst>
          </p:cNvPr>
          <p:cNvSpPr txBox="1"/>
          <p:nvPr/>
        </p:nvSpPr>
        <p:spPr>
          <a:xfrm>
            <a:off x="323528" y="1628800"/>
            <a:ext cx="8352928" cy="461665"/>
          </a:xfrm>
          <a:prstGeom prst="rect">
            <a:avLst/>
          </a:prstGeom>
          <a:noFill/>
        </p:spPr>
        <p:txBody>
          <a:bodyPr wrap="square" rtlCol="0">
            <a:spAutoFit/>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 sortie SPSS des statistiques descriptives</a:t>
            </a:r>
            <a:endParaRPr lang="en-US" sz="2400" dirty="0"/>
          </a:p>
        </p:txBody>
      </p:sp>
    </p:spTree>
    <p:extLst>
      <p:ext uri="{BB962C8B-B14F-4D97-AF65-F5344CB8AC3E}">
        <p14:creationId xmlns:p14="http://schemas.microsoft.com/office/powerpoint/2010/main" val="402370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fr-FR" dirty="0"/>
          </a:p>
        </p:txBody>
      </p:sp>
      <p:pic>
        <p:nvPicPr>
          <p:cNvPr id="7" name="Picture 6">
            <a:extLst>
              <a:ext uri="{FF2B5EF4-FFF2-40B4-BE49-F238E27FC236}">
                <a16:creationId xmlns:a16="http://schemas.microsoft.com/office/drawing/2014/main" id="{095008E0-6FFF-4C49-A868-A11FFD3C3A07}"/>
              </a:ext>
            </a:extLst>
          </p:cNvPr>
          <p:cNvPicPr>
            <a:picLocks noChangeAspect="1"/>
          </p:cNvPicPr>
          <p:nvPr/>
        </p:nvPicPr>
        <p:blipFill>
          <a:blip r:embed="rId4"/>
          <a:stretch>
            <a:fillRect/>
          </a:stretch>
        </p:blipFill>
        <p:spPr>
          <a:xfrm>
            <a:off x="395536" y="1342678"/>
            <a:ext cx="8856984" cy="3762722"/>
          </a:xfrm>
          <a:prstGeom prst="rect">
            <a:avLst/>
          </a:prstGeom>
        </p:spPr>
      </p:pic>
      <p:sp>
        <p:nvSpPr>
          <p:cNvPr id="8" name="Oval 7">
            <a:extLst>
              <a:ext uri="{FF2B5EF4-FFF2-40B4-BE49-F238E27FC236}">
                <a16:creationId xmlns:a16="http://schemas.microsoft.com/office/drawing/2014/main" id="{446FC5C5-A410-491C-9B3A-FB90B9BD95A4}"/>
              </a:ext>
            </a:extLst>
          </p:cNvPr>
          <p:cNvSpPr/>
          <p:nvPr/>
        </p:nvSpPr>
        <p:spPr>
          <a:xfrm>
            <a:off x="4551810" y="3122178"/>
            <a:ext cx="396044"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95A52A-BBDA-46A5-B08C-D0671775B99D}"/>
              </a:ext>
            </a:extLst>
          </p:cNvPr>
          <p:cNvSpPr/>
          <p:nvPr/>
        </p:nvSpPr>
        <p:spPr>
          <a:xfrm>
            <a:off x="4550744" y="2694174"/>
            <a:ext cx="396044"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FF0F0D-D204-4C70-A386-20EF4706CBA3}"/>
              </a:ext>
            </a:extLst>
          </p:cNvPr>
          <p:cNvSpPr/>
          <p:nvPr/>
        </p:nvSpPr>
        <p:spPr>
          <a:xfrm>
            <a:off x="6755424" y="2694174"/>
            <a:ext cx="396044"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6C295B6-F85F-4B27-B370-90B84F378943}"/>
              </a:ext>
            </a:extLst>
          </p:cNvPr>
          <p:cNvSpPr/>
          <p:nvPr/>
        </p:nvSpPr>
        <p:spPr>
          <a:xfrm>
            <a:off x="7308304" y="3429000"/>
            <a:ext cx="396044"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7CBC36F-6F63-4AC2-A75E-5963E00B84F3}"/>
              </a:ext>
            </a:extLst>
          </p:cNvPr>
          <p:cNvSpPr txBox="1"/>
          <p:nvPr/>
        </p:nvSpPr>
        <p:spPr>
          <a:xfrm>
            <a:off x="275426" y="1128351"/>
            <a:ext cx="8352928" cy="830997"/>
          </a:xfrm>
          <a:prstGeom prst="rect">
            <a:avLst/>
          </a:prstGeom>
          <a:noFill/>
        </p:spPr>
        <p:txBody>
          <a:bodyPr wrap="square" rtlCol="0">
            <a:spAutoFit/>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 sortie SPSS des résultats du test (valeurs de F sont non significatifs)</a:t>
            </a:r>
            <a:endParaRPr lang="en-US" sz="2400" dirty="0"/>
          </a:p>
        </p:txBody>
      </p:sp>
      <p:grpSp>
        <p:nvGrpSpPr>
          <p:cNvPr id="17" name="Group 23">
            <a:extLst>
              <a:ext uri="{FF2B5EF4-FFF2-40B4-BE49-F238E27FC236}">
                <a16:creationId xmlns:a16="http://schemas.microsoft.com/office/drawing/2014/main" id="{F3AD3E06-3735-4121-8FA1-7528103625B4}"/>
              </a:ext>
            </a:extLst>
          </p:cNvPr>
          <p:cNvGrpSpPr>
            <a:grpSpLocks/>
          </p:cNvGrpSpPr>
          <p:nvPr/>
        </p:nvGrpSpPr>
        <p:grpSpPr bwMode="auto">
          <a:xfrm>
            <a:off x="4946787" y="5029200"/>
            <a:ext cx="1641437" cy="1828800"/>
            <a:chOff x="1440" y="2832"/>
            <a:chExt cx="1536" cy="1152"/>
          </a:xfrm>
        </p:grpSpPr>
        <p:sp>
          <p:nvSpPr>
            <p:cNvPr id="18" name="Text Box 20">
              <a:extLst>
                <a:ext uri="{FF2B5EF4-FFF2-40B4-BE49-F238E27FC236}">
                  <a16:creationId xmlns:a16="http://schemas.microsoft.com/office/drawing/2014/main" id="{8BF5329D-078A-4236-A431-D38E501DA4A7}"/>
                </a:ext>
              </a:extLst>
            </p:cNvPr>
            <p:cNvSpPr txBox="1">
              <a:spLocks noChangeArrowheads="1"/>
            </p:cNvSpPr>
            <p:nvPr/>
          </p:nvSpPr>
          <p:spPr bwMode="auto">
            <a:xfrm>
              <a:off x="1440" y="2880"/>
              <a:ext cx="1511" cy="989"/>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600" dirty="0"/>
                <a:t>Somme</a:t>
              </a:r>
            </a:p>
            <a:p>
              <a:r>
                <a:rPr lang="fr-FR" altLang="en-US" sz="1600" dirty="0"/>
                <a:t>des carrés</a:t>
              </a:r>
            </a:p>
            <a:p>
              <a:r>
                <a:rPr lang="fr-FR" altLang="en-US" sz="1600" dirty="0"/>
                <a:t>divisée par</a:t>
              </a:r>
            </a:p>
            <a:p>
              <a:r>
                <a:rPr lang="fr-FR" altLang="en-US" sz="1600" dirty="0"/>
                <a:t>ddl. = variabilité</a:t>
              </a:r>
            </a:p>
            <a:p>
              <a:r>
                <a:rPr lang="fr-FR" altLang="en-US" sz="1600" dirty="0"/>
                <a:t>inter et intra.</a:t>
              </a:r>
            </a:p>
            <a:p>
              <a:r>
                <a:rPr lang="fr-FR" altLang="en-US" sz="1600" dirty="0"/>
                <a:t>Inter/intra</a:t>
              </a:r>
            </a:p>
          </p:txBody>
        </p:sp>
        <p:sp>
          <p:nvSpPr>
            <p:cNvPr id="19" name="Rectangle 22">
              <a:extLst>
                <a:ext uri="{FF2B5EF4-FFF2-40B4-BE49-F238E27FC236}">
                  <a16:creationId xmlns:a16="http://schemas.microsoft.com/office/drawing/2014/main" id="{1BAFE32E-A2F1-44B1-BE62-879ECEC5A22E}"/>
                </a:ext>
              </a:extLst>
            </p:cNvPr>
            <p:cNvSpPr>
              <a:spLocks noChangeArrowheads="1"/>
            </p:cNvSpPr>
            <p:nvPr/>
          </p:nvSpPr>
          <p:spPr bwMode="auto">
            <a:xfrm>
              <a:off x="1488" y="2832"/>
              <a:ext cx="1488" cy="1152"/>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spTree>
    <p:extLst>
      <p:ext uri="{BB962C8B-B14F-4D97-AF65-F5344CB8AC3E}">
        <p14:creationId xmlns:p14="http://schemas.microsoft.com/office/powerpoint/2010/main" val="390662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fr-FR" sz="2800" dirty="0">
              <a:solidFill>
                <a:srgbClr val="00B050"/>
              </a:solidFill>
            </a:endParaRPr>
          </a:p>
        </p:txBody>
      </p:sp>
      <p:pic>
        <p:nvPicPr>
          <p:cNvPr id="5" name="Picture 4">
            <a:extLst>
              <a:ext uri="{FF2B5EF4-FFF2-40B4-BE49-F238E27FC236}">
                <a16:creationId xmlns:a16="http://schemas.microsoft.com/office/drawing/2014/main" id="{D9238DCC-5B74-4BF5-9E5D-43F717FE2F40}"/>
              </a:ext>
            </a:extLst>
          </p:cNvPr>
          <p:cNvPicPr>
            <a:picLocks noChangeAspect="1"/>
          </p:cNvPicPr>
          <p:nvPr/>
        </p:nvPicPr>
        <p:blipFill>
          <a:blip r:embed="rId3"/>
          <a:stretch>
            <a:fillRect/>
          </a:stretch>
        </p:blipFill>
        <p:spPr>
          <a:xfrm>
            <a:off x="899592" y="2401089"/>
            <a:ext cx="8419083" cy="3910930"/>
          </a:xfrm>
          <a:prstGeom prst="rect">
            <a:avLst/>
          </a:prstGeom>
        </p:spPr>
      </p:pic>
      <p:sp>
        <p:nvSpPr>
          <p:cNvPr id="8" name="TextBox 7">
            <a:extLst>
              <a:ext uri="{FF2B5EF4-FFF2-40B4-BE49-F238E27FC236}">
                <a16:creationId xmlns:a16="http://schemas.microsoft.com/office/drawing/2014/main" id="{6C6DB62C-251C-42F5-B732-72CEEF51D52B}"/>
              </a:ext>
            </a:extLst>
          </p:cNvPr>
          <p:cNvSpPr txBox="1"/>
          <p:nvPr/>
        </p:nvSpPr>
        <p:spPr>
          <a:xfrm>
            <a:off x="801070" y="1267509"/>
            <a:ext cx="8019402" cy="1133580"/>
          </a:xfrm>
          <a:prstGeom prst="rect">
            <a:avLst/>
          </a:prstGeom>
          <a:noFill/>
        </p:spPr>
        <p:txBody>
          <a:bodyPr wrap="square">
            <a:spAutoFit/>
          </a:bodyPr>
          <a:lstStyle/>
          <a:p>
            <a:pPr>
              <a:lnSpc>
                <a:spcPct val="150000"/>
              </a:lnSpc>
            </a:pPr>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 sortie SPSS des résultats du test (valeurs de F sont significatifs : un test post hoc est exigé)</a:t>
            </a:r>
            <a:endParaRPr lang="en-US" sz="2400" dirty="0"/>
          </a:p>
        </p:txBody>
      </p:sp>
      <p:cxnSp>
        <p:nvCxnSpPr>
          <p:cNvPr id="9" name="Straight Connector 8">
            <a:extLst>
              <a:ext uri="{FF2B5EF4-FFF2-40B4-BE49-F238E27FC236}">
                <a16:creationId xmlns:a16="http://schemas.microsoft.com/office/drawing/2014/main" id="{43C9B8FE-F4BF-4512-88A0-D0A72CD85D50}"/>
              </a:ext>
            </a:extLst>
          </p:cNvPr>
          <p:cNvCxnSpPr/>
          <p:nvPr/>
        </p:nvCxnSpPr>
        <p:spPr>
          <a:xfrm>
            <a:off x="7740352" y="4149080"/>
            <a:ext cx="4320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44C0B7-93E7-46FD-AB9F-9DF0C2F1877D}"/>
              </a:ext>
            </a:extLst>
          </p:cNvPr>
          <p:cNvCxnSpPr/>
          <p:nvPr/>
        </p:nvCxnSpPr>
        <p:spPr>
          <a:xfrm>
            <a:off x="7740352" y="5301208"/>
            <a:ext cx="4320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277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 : présentation des différences</a:t>
            </a:r>
            <a:endParaRPr lang="fr-FR" dirty="0"/>
          </a:p>
        </p:txBody>
      </p:sp>
      <p:pic>
        <p:nvPicPr>
          <p:cNvPr id="3" name="Picture 2">
            <a:extLst>
              <a:ext uri="{FF2B5EF4-FFF2-40B4-BE49-F238E27FC236}">
                <a16:creationId xmlns:a16="http://schemas.microsoft.com/office/drawing/2014/main" id="{6C01DD33-C4D3-4579-9C77-5BB7059B7055}"/>
              </a:ext>
            </a:extLst>
          </p:cNvPr>
          <p:cNvPicPr>
            <a:picLocks noChangeAspect="1"/>
          </p:cNvPicPr>
          <p:nvPr/>
        </p:nvPicPr>
        <p:blipFill>
          <a:blip r:embed="rId3"/>
          <a:stretch>
            <a:fillRect/>
          </a:stretch>
        </p:blipFill>
        <p:spPr>
          <a:xfrm>
            <a:off x="251520" y="980728"/>
            <a:ext cx="8892480" cy="5344786"/>
          </a:xfrm>
          <a:prstGeom prst="rect">
            <a:avLst/>
          </a:prstGeom>
        </p:spPr>
      </p:pic>
      <p:sp>
        <p:nvSpPr>
          <p:cNvPr id="4" name="TextBox 3">
            <a:extLst>
              <a:ext uri="{FF2B5EF4-FFF2-40B4-BE49-F238E27FC236}">
                <a16:creationId xmlns:a16="http://schemas.microsoft.com/office/drawing/2014/main" id="{E7550DE1-0055-423E-BABB-035D7F495DCE}"/>
              </a:ext>
            </a:extLst>
          </p:cNvPr>
          <p:cNvSpPr txBox="1"/>
          <p:nvPr/>
        </p:nvSpPr>
        <p:spPr>
          <a:xfrm>
            <a:off x="3251393" y="1923673"/>
            <a:ext cx="576064" cy="400110"/>
          </a:xfrm>
          <a:prstGeom prst="rect">
            <a:avLst/>
          </a:prstGeom>
          <a:noFill/>
        </p:spPr>
        <p:txBody>
          <a:bodyPr wrap="square" rtlCol="0">
            <a:spAutoFit/>
          </a:bodyPr>
          <a:lstStyle/>
          <a:p>
            <a:pPr algn="ctr"/>
            <a:r>
              <a:rPr lang="en-US" sz="2000" dirty="0"/>
              <a:t>*</a:t>
            </a:r>
          </a:p>
        </p:txBody>
      </p:sp>
      <p:sp>
        <p:nvSpPr>
          <p:cNvPr id="10" name="TextBox 9">
            <a:extLst>
              <a:ext uri="{FF2B5EF4-FFF2-40B4-BE49-F238E27FC236}">
                <a16:creationId xmlns:a16="http://schemas.microsoft.com/office/drawing/2014/main" id="{CF7BB128-BA43-40C7-83C1-4AFCD2B34838}"/>
              </a:ext>
            </a:extLst>
          </p:cNvPr>
          <p:cNvSpPr txBox="1"/>
          <p:nvPr/>
        </p:nvSpPr>
        <p:spPr>
          <a:xfrm>
            <a:off x="5652120" y="1628800"/>
            <a:ext cx="576064" cy="400110"/>
          </a:xfrm>
          <a:prstGeom prst="rect">
            <a:avLst/>
          </a:prstGeom>
          <a:noFill/>
        </p:spPr>
        <p:txBody>
          <a:bodyPr wrap="square" rtlCol="0">
            <a:spAutoFit/>
          </a:bodyPr>
          <a:lstStyle/>
          <a:p>
            <a:r>
              <a:rPr lang="en-US" sz="2000" dirty="0"/>
              <a:t>**</a:t>
            </a:r>
          </a:p>
        </p:txBody>
      </p:sp>
      <p:cxnSp>
        <p:nvCxnSpPr>
          <p:cNvPr id="7" name="Straight Connector 6">
            <a:extLst>
              <a:ext uri="{FF2B5EF4-FFF2-40B4-BE49-F238E27FC236}">
                <a16:creationId xmlns:a16="http://schemas.microsoft.com/office/drawing/2014/main" id="{30854BFD-DEA7-4ED2-BA04-BDAC72D4E824}"/>
              </a:ext>
            </a:extLst>
          </p:cNvPr>
          <p:cNvCxnSpPr/>
          <p:nvPr/>
        </p:nvCxnSpPr>
        <p:spPr>
          <a:xfrm flipV="1">
            <a:off x="6732240" y="1764994"/>
            <a:ext cx="0" cy="422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573565-AA2D-46C9-A5D4-D53AFCDD8562}"/>
              </a:ext>
            </a:extLst>
          </p:cNvPr>
          <p:cNvCxnSpPr/>
          <p:nvPr/>
        </p:nvCxnSpPr>
        <p:spPr>
          <a:xfrm flipH="1">
            <a:off x="6084168" y="1772816"/>
            <a:ext cx="6480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6338DC5-1372-4550-94F4-AE8F27D16DE9}"/>
              </a:ext>
            </a:extLst>
          </p:cNvPr>
          <p:cNvCxnSpPr>
            <a:cxnSpLocks/>
          </p:cNvCxnSpPr>
          <p:nvPr/>
        </p:nvCxnSpPr>
        <p:spPr>
          <a:xfrm flipH="1">
            <a:off x="2483768" y="1828855"/>
            <a:ext cx="31683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2A23E93-7A3B-40A4-BC9F-B2A0FB590B3B}"/>
              </a:ext>
            </a:extLst>
          </p:cNvPr>
          <p:cNvCxnSpPr/>
          <p:nvPr/>
        </p:nvCxnSpPr>
        <p:spPr>
          <a:xfrm>
            <a:off x="2483768" y="1828855"/>
            <a:ext cx="0" cy="825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3FC14D3-31EF-411F-9F82-8002810DE0D4}"/>
              </a:ext>
            </a:extLst>
          </p:cNvPr>
          <p:cNvCxnSpPr>
            <a:cxnSpLocks/>
            <a:stCxn id="4" idx="1"/>
          </p:cNvCxnSpPr>
          <p:nvPr/>
        </p:nvCxnSpPr>
        <p:spPr>
          <a:xfrm flipH="1">
            <a:off x="2483768" y="2123728"/>
            <a:ext cx="7676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9ABDB0-0A99-4DC8-BA55-5B6C8D266C17}"/>
              </a:ext>
            </a:extLst>
          </p:cNvPr>
          <p:cNvCxnSpPr/>
          <p:nvPr/>
        </p:nvCxnSpPr>
        <p:spPr>
          <a:xfrm>
            <a:off x="3923928" y="2123728"/>
            <a:ext cx="2808312"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C453B85-9E2D-479A-A575-81CA0D53F6F2}"/>
              </a:ext>
            </a:extLst>
          </p:cNvPr>
          <p:cNvSpPr txBox="1"/>
          <p:nvPr/>
        </p:nvSpPr>
        <p:spPr>
          <a:xfrm>
            <a:off x="1403648" y="6325514"/>
            <a:ext cx="3456384" cy="369332"/>
          </a:xfrm>
          <a:prstGeom prst="rect">
            <a:avLst/>
          </a:prstGeom>
          <a:noFill/>
        </p:spPr>
        <p:txBody>
          <a:bodyPr wrap="square" rtlCol="0">
            <a:spAutoFit/>
          </a:bodyPr>
          <a:lstStyle/>
          <a:p>
            <a:r>
              <a:rPr lang="en-US" dirty="0"/>
              <a:t>* p&lt;0.05; ** p&lt;0.01</a:t>
            </a:r>
          </a:p>
        </p:txBody>
      </p:sp>
    </p:spTree>
    <p:extLst>
      <p:ext uri="{BB962C8B-B14F-4D97-AF65-F5344CB8AC3E}">
        <p14:creationId xmlns:p14="http://schemas.microsoft.com/office/powerpoint/2010/main" val="376973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Les tests post-hoc</a:t>
            </a:r>
            <a:endParaRPr lang="en-US" sz="2400" b="1" dirty="0">
              <a:latin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1883D30C-57B7-423C-A0FF-D30A63D1E733}"/>
              </a:ext>
            </a:extLst>
          </p:cNvPr>
          <p:cNvSpPr txBox="1"/>
          <p:nvPr/>
        </p:nvSpPr>
        <p:spPr>
          <a:xfrm>
            <a:off x="323528" y="1412776"/>
            <a:ext cx="8208912" cy="5784660"/>
          </a:xfrm>
          <a:prstGeom prst="rect">
            <a:avLst/>
          </a:prstGeom>
          <a:noFill/>
        </p:spPr>
        <p:txBody>
          <a:bodyPr wrap="square" rtlCol="0">
            <a:spAutoFit/>
          </a:bodyPr>
          <a:lstStyle/>
          <a:p>
            <a:pPr marL="0" marR="0" algn="just">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Les tests post-hoc</a:t>
            </a:r>
            <a:endParaRPr lang="en-US" sz="2400" b="1" dirty="0">
              <a:latin typeface="Times New Roman" panose="02020603050405020304" pitchFamily="18" charset="0"/>
              <a:cs typeface="Arial" panose="020B0604020202020204" pitchFamily="34" charset="0"/>
            </a:endParaRPr>
          </a:p>
          <a:p>
            <a:pPr marL="0" marR="0">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Least Significative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Difference</a:t>
            </a:r>
            <a:r>
              <a:rPr lang="fr-FR" sz="2400" b="1" dirty="0">
                <a:effectLst/>
                <a:latin typeface="Times New Roman" panose="02020603050405020304" pitchFamily="18" charset="0"/>
                <a:ea typeface="Calibri" panose="020F0502020204030204" pitchFamily="34" charset="0"/>
                <a:cs typeface="Arial" panose="020B0604020202020204" pitchFamily="34" charset="0"/>
              </a:rPr>
              <a:t> (LSD)</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Cette méthode simple permet de comparer  les moyennes deux à deux grâce au test de </a:t>
            </a:r>
            <a:r>
              <a:rPr lang="fr-FR" sz="2400" dirty="0" err="1">
                <a:effectLst/>
                <a:latin typeface="TimesNewRomanPSMT"/>
                <a:ea typeface="Calibri" panose="020F0502020204030204" pitchFamily="34" charset="0"/>
                <a:cs typeface="TimesNewRomanPSMT"/>
              </a:rPr>
              <a:t>Student</a:t>
            </a:r>
            <a:r>
              <a:rPr lang="fr-FR" sz="2400" dirty="0">
                <a:effectLst/>
                <a:latin typeface="TimesNewRomanPSMT"/>
                <a:ea typeface="Calibri" panose="020F0502020204030204" pitchFamily="34" charset="0"/>
                <a:cs typeface="TimesNewRomanPSMT"/>
              </a:rPr>
              <a:t>.</a:t>
            </a:r>
          </a:p>
          <a:p>
            <a:pPr marL="0" marR="0">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Méthode de Newman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Keuls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L'essentiel de ce test réside dans une approche séquentielle ou l'on teste les comparaisons entre paires en choisissant la valeur critique en se basant sur l'étendue de la comparaison.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Tukey</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Le test de </a:t>
            </a:r>
            <a:r>
              <a:rPr lang="fr-FR" sz="2400" dirty="0" err="1">
                <a:effectLst/>
                <a:latin typeface="TimesNewRomanPSMT"/>
                <a:ea typeface="Calibri" panose="020F0502020204030204" pitchFamily="34" charset="0"/>
                <a:cs typeface="TimesNewRomanPSMT"/>
              </a:rPr>
              <a:t>Tukey</a:t>
            </a:r>
            <a:r>
              <a:rPr lang="fr-FR" sz="2400" dirty="0">
                <a:effectLst/>
                <a:latin typeface="TimesNewRomanPSMT"/>
                <a:ea typeface="Calibri" panose="020F0502020204030204" pitchFamily="34" charset="0"/>
                <a:cs typeface="TimesNewRomanPSMT"/>
              </a:rPr>
              <a:t> utilise la même procédure du test de Newman-</a:t>
            </a:r>
            <a:r>
              <a:rPr lang="fr-FR" sz="2400" dirty="0" err="1">
                <a:effectLst/>
                <a:latin typeface="TimesNewRomanPSMT"/>
                <a:ea typeface="Calibri" panose="020F0502020204030204" pitchFamily="34" charset="0"/>
                <a:cs typeface="TimesNewRomanPSMT"/>
              </a:rPr>
              <a:t>Keuls</a:t>
            </a:r>
            <a:r>
              <a:rPr lang="fr-FR" sz="2400" dirty="0">
                <a:effectLst/>
                <a:latin typeface="TimesNewRomanPSMT"/>
                <a:ea typeface="Calibri" panose="020F0502020204030204" pitchFamily="34" charset="0"/>
                <a:cs typeface="TimesNewRomanPSMT"/>
              </a:rPr>
              <a:t>, mais la valeur critique choisie pour une étendue reste considérée pour les autres comparaisons.</a:t>
            </a:r>
          </a:p>
          <a:p>
            <a:pPr marL="0" marR="0" algn="just">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426550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Les tests post-hoc</a:t>
            </a:r>
            <a:endParaRPr lang="en-US" sz="2400" b="1" dirty="0">
              <a:latin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B6DDCE40-1AC2-4816-8316-8F21794D7276}"/>
              </a:ext>
            </a:extLst>
          </p:cNvPr>
          <p:cNvPicPr>
            <a:picLocks noChangeAspect="1"/>
          </p:cNvPicPr>
          <p:nvPr/>
        </p:nvPicPr>
        <p:blipFill>
          <a:blip r:embed="rId3"/>
          <a:stretch>
            <a:fillRect/>
          </a:stretch>
        </p:blipFill>
        <p:spPr>
          <a:xfrm>
            <a:off x="107504" y="2060848"/>
            <a:ext cx="9144000" cy="3779070"/>
          </a:xfrm>
          <a:prstGeom prst="rect">
            <a:avLst/>
          </a:prstGeom>
        </p:spPr>
      </p:pic>
      <p:sp>
        <p:nvSpPr>
          <p:cNvPr id="5" name="TextBox 4">
            <a:extLst>
              <a:ext uri="{FF2B5EF4-FFF2-40B4-BE49-F238E27FC236}">
                <a16:creationId xmlns:a16="http://schemas.microsoft.com/office/drawing/2014/main" id="{6434EB7E-F491-41D0-8AE8-7BB56C31240C}"/>
              </a:ext>
            </a:extLst>
          </p:cNvPr>
          <p:cNvSpPr txBox="1"/>
          <p:nvPr/>
        </p:nvSpPr>
        <p:spPr>
          <a:xfrm>
            <a:off x="1115616" y="1340768"/>
            <a:ext cx="6768752" cy="369332"/>
          </a:xfrm>
          <a:prstGeom prst="rect">
            <a:avLst/>
          </a:prstGeom>
          <a:noFill/>
        </p:spPr>
        <p:txBody>
          <a:bodyPr wrap="square" rtlCol="0">
            <a:spAutoFit/>
          </a:bodyPr>
          <a:lstStyle/>
          <a:p>
            <a:r>
              <a:rPr lang="en-US" dirty="0" err="1"/>
              <a:t>Plusieurs</a:t>
            </a:r>
            <a:r>
              <a:rPr lang="en-US" dirty="0"/>
              <a:t> </a:t>
            </a:r>
            <a:r>
              <a:rPr lang="en-US" dirty="0" err="1"/>
              <a:t>choix</a:t>
            </a:r>
            <a:r>
              <a:rPr lang="en-US" dirty="0"/>
              <a:t> </a:t>
            </a:r>
          </a:p>
        </p:txBody>
      </p:sp>
      <p:cxnSp>
        <p:nvCxnSpPr>
          <p:cNvPr id="7" name="Straight Arrow Connector 6">
            <a:extLst>
              <a:ext uri="{FF2B5EF4-FFF2-40B4-BE49-F238E27FC236}">
                <a16:creationId xmlns:a16="http://schemas.microsoft.com/office/drawing/2014/main" id="{285C4092-77D0-4317-9106-567951407AED}"/>
              </a:ext>
            </a:extLst>
          </p:cNvPr>
          <p:cNvCxnSpPr>
            <a:stCxn id="5" idx="2"/>
          </p:cNvCxnSpPr>
          <p:nvPr/>
        </p:nvCxnSpPr>
        <p:spPr>
          <a:xfrm>
            <a:off x="4499992" y="1710100"/>
            <a:ext cx="1800200" cy="1286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063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Illustration graphique : 3 groupes</a:t>
            </a:r>
            <a:endParaRPr lang="en-US" sz="2400" b="1" dirty="0">
              <a:latin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0C8AEABB-089C-44F1-9AB1-5D8BA4FABFB4}"/>
              </a:ext>
            </a:extLst>
          </p:cNvPr>
          <p:cNvPicPr>
            <a:picLocks noChangeAspect="1"/>
          </p:cNvPicPr>
          <p:nvPr/>
        </p:nvPicPr>
        <p:blipFill>
          <a:blip r:embed="rId3"/>
          <a:stretch>
            <a:fillRect/>
          </a:stretch>
        </p:blipFill>
        <p:spPr>
          <a:xfrm>
            <a:off x="0" y="1578369"/>
            <a:ext cx="9144000" cy="4874967"/>
          </a:xfrm>
          <a:prstGeom prst="rect">
            <a:avLst/>
          </a:prstGeom>
        </p:spPr>
      </p:pic>
    </p:spTree>
    <p:extLst>
      <p:ext uri="{BB962C8B-B14F-4D97-AF65-F5344CB8AC3E}">
        <p14:creationId xmlns:p14="http://schemas.microsoft.com/office/powerpoint/2010/main" val="1476809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Introduction </a:t>
            </a:r>
          </a:p>
        </p:txBody>
      </p:sp>
      <p:sp>
        <p:nvSpPr>
          <p:cNvPr id="4" name="Rectangle 3"/>
          <p:cNvSpPr/>
          <p:nvPr/>
        </p:nvSpPr>
        <p:spPr>
          <a:xfrm>
            <a:off x="467544" y="1340768"/>
            <a:ext cx="8208912" cy="3903954"/>
          </a:xfrm>
          <a:prstGeom prst="rect">
            <a:avLst/>
          </a:prstGeom>
        </p:spPr>
        <p:txBody>
          <a:bodyPr wrap="square">
            <a:spAutoFit/>
          </a:bodyPr>
          <a:lstStyle/>
          <a:p>
            <a:pPr algn="just">
              <a:lnSpc>
                <a:spcPct val="150000"/>
              </a:lnSpc>
            </a:pPr>
            <a:r>
              <a:rPr lang="fr-FR" sz="2400" b="1" dirty="0">
                <a:latin typeface="Times New Roman" pitchFamily="18" charset="0"/>
                <a:cs typeface="Times New Roman" pitchFamily="18" charset="0"/>
              </a:rPr>
              <a:t>Par une mesure, on affecte un nombre ou un chiffre </a:t>
            </a:r>
            <a:r>
              <a:rPr lang="fr-FR" sz="2400" b="1" dirty="0">
                <a:solidFill>
                  <a:srgbClr val="FF0000"/>
                </a:solidFill>
                <a:latin typeface="Times New Roman" pitchFamily="18" charset="0"/>
                <a:cs typeface="Times New Roman" pitchFamily="18" charset="0"/>
              </a:rPr>
              <a:t>à la propriété  d'un concept.</a:t>
            </a:r>
          </a:p>
          <a:p>
            <a:pPr algn="just">
              <a:lnSpc>
                <a:spcPct val="150000"/>
              </a:lnSpc>
            </a:pPr>
            <a:r>
              <a:rPr lang="fr-FR" sz="2400" b="1" dirty="0">
                <a:latin typeface="Times New Roman" pitchFamily="18" charset="0"/>
                <a:cs typeface="Times New Roman" pitchFamily="18" charset="0"/>
              </a:rPr>
              <a:t>La portée et l'application de la mesure dépendent du contexte et de la discipline.</a:t>
            </a:r>
          </a:p>
          <a:p>
            <a:pPr algn="just">
              <a:lnSpc>
                <a:spcPct val="150000"/>
              </a:lnSpc>
            </a:pPr>
            <a:r>
              <a:rPr lang="fr-FR" sz="2400" b="1" dirty="0">
                <a:latin typeface="Times New Roman" pitchFamily="18" charset="0"/>
                <a:cs typeface="Times New Roman" pitchFamily="18" charset="0"/>
              </a:rPr>
              <a:t>Ainsi s'opérationnalisent, par des mesures, </a:t>
            </a:r>
            <a:r>
              <a:rPr lang="fr-FR" sz="2400" b="1" dirty="0">
                <a:solidFill>
                  <a:srgbClr val="FF0000"/>
                </a:solidFill>
                <a:latin typeface="Times New Roman" pitchFamily="18" charset="0"/>
                <a:cs typeface="Times New Roman" pitchFamily="18" charset="0"/>
              </a:rPr>
              <a:t>des concepts (ou des construits) </a:t>
            </a:r>
            <a:r>
              <a:rPr lang="fr-FR" sz="2400" b="1" dirty="0">
                <a:latin typeface="Times New Roman" pitchFamily="18" charset="0"/>
                <a:cs typeface="Times New Roman" pitchFamily="18" charset="0"/>
              </a:rPr>
              <a:t>abstraits (le concept de soi physique, la motivation, le Burnout, le « </a:t>
            </a:r>
            <a:r>
              <a:rPr lang="fr-FR" sz="2400" b="1" dirty="0" err="1">
                <a:latin typeface="Times New Roman" pitchFamily="18" charset="0"/>
                <a:cs typeface="Times New Roman" pitchFamily="18" charset="0"/>
              </a:rPr>
              <a:t>Grit</a:t>
            </a:r>
            <a:r>
              <a:rPr lang="fr-FR" sz="2400" b="1" dirty="0">
                <a:latin typeface="Times New Roman" pitchFamily="18" charset="0"/>
                <a:cs typeface="Times New Roman" pitchFamily="18" charset="0"/>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Illustration graphique : trois groupes</a:t>
            </a:r>
            <a:endParaRPr lang="fr-FR" dirty="0"/>
          </a:p>
        </p:txBody>
      </p:sp>
      <p:pic>
        <p:nvPicPr>
          <p:cNvPr id="3" name="Picture 2">
            <a:extLst>
              <a:ext uri="{FF2B5EF4-FFF2-40B4-BE49-F238E27FC236}">
                <a16:creationId xmlns:a16="http://schemas.microsoft.com/office/drawing/2014/main" id="{97507265-C513-49D8-B779-F2B7DD7BA45C}"/>
              </a:ext>
            </a:extLst>
          </p:cNvPr>
          <p:cNvPicPr>
            <a:picLocks noChangeAspect="1"/>
          </p:cNvPicPr>
          <p:nvPr/>
        </p:nvPicPr>
        <p:blipFill>
          <a:blip r:embed="rId3"/>
          <a:stretch>
            <a:fillRect/>
          </a:stretch>
        </p:blipFill>
        <p:spPr>
          <a:xfrm>
            <a:off x="0" y="1518206"/>
            <a:ext cx="9144000" cy="5511194"/>
          </a:xfrm>
          <a:prstGeom prst="rect">
            <a:avLst/>
          </a:prstGeom>
        </p:spPr>
      </p:pic>
    </p:spTree>
    <p:extLst>
      <p:ext uri="{BB962C8B-B14F-4D97-AF65-F5344CB8AC3E}">
        <p14:creationId xmlns:p14="http://schemas.microsoft.com/office/powerpoint/2010/main" val="2553619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0" y="-9507"/>
            <a:ext cx="9144000" cy="1143000"/>
          </a:xfrm>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4" name="Picture 3">
            <a:extLst>
              <a:ext uri="{FF2B5EF4-FFF2-40B4-BE49-F238E27FC236}">
                <a16:creationId xmlns:a16="http://schemas.microsoft.com/office/drawing/2014/main" id="{86DDCF2A-0882-47E4-AC51-F4577FB88C93}"/>
              </a:ext>
            </a:extLst>
          </p:cNvPr>
          <p:cNvPicPr>
            <a:picLocks noChangeAspect="1"/>
          </p:cNvPicPr>
          <p:nvPr/>
        </p:nvPicPr>
        <p:blipFill>
          <a:blip r:embed="rId3"/>
          <a:stretch>
            <a:fillRect/>
          </a:stretch>
        </p:blipFill>
        <p:spPr>
          <a:xfrm>
            <a:off x="0" y="1562817"/>
            <a:ext cx="9144000" cy="3732366"/>
          </a:xfrm>
          <a:prstGeom prst="rect">
            <a:avLst/>
          </a:prstGeom>
        </p:spPr>
      </p:pic>
    </p:spTree>
    <p:extLst>
      <p:ext uri="{BB962C8B-B14F-4D97-AF65-F5344CB8AC3E}">
        <p14:creationId xmlns:p14="http://schemas.microsoft.com/office/powerpoint/2010/main" val="4285703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3" name="Picture 2">
            <a:extLst>
              <a:ext uri="{FF2B5EF4-FFF2-40B4-BE49-F238E27FC236}">
                <a16:creationId xmlns:a16="http://schemas.microsoft.com/office/drawing/2014/main" id="{7E1A8AD5-3377-4D50-AF9C-E9038036CDF8}"/>
              </a:ext>
            </a:extLst>
          </p:cNvPr>
          <p:cNvPicPr>
            <a:picLocks noChangeAspect="1"/>
          </p:cNvPicPr>
          <p:nvPr/>
        </p:nvPicPr>
        <p:blipFill>
          <a:blip r:embed="rId3"/>
          <a:stretch>
            <a:fillRect/>
          </a:stretch>
        </p:blipFill>
        <p:spPr>
          <a:xfrm>
            <a:off x="0" y="1417188"/>
            <a:ext cx="9144000" cy="4023624"/>
          </a:xfrm>
          <a:prstGeom prst="rect">
            <a:avLst/>
          </a:prstGeom>
        </p:spPr>
      </p:pic>
    </p:spTree>
    <p:extLst>
      <p:ext uri="{BB962C8B-B14F-4D97-AF65-F5344CB8AC3E}">
        <p14:creationId xmlns:p14="http://schemas.microsoft.com/office/powerpoint/2010/main" val="3077249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5" name="Picture 4">
            <a:extLst>
              <a:ext uri="{FF2B5EF4-FFF2-40B4-BE49-F238E27FC236}">
                <a16:creationId xmlns:a16="http://schemas.microsoft.com/office/drawing/2014/main" id="{0FFB4271-B47B-4D49-83ED-0A48EE9BEA51}"/>
              </a:ext>
            </a:extLst>
          </p:cNvPr>
          <p:cNvPicPr>
            <a:picLocks noChangeAspect="1"/>
          </p:cNvPicPr>
          <p:nvPr/>
        </p:nvPicPr>
        <p:blipFill>
          <a:blip r:embed="rId3"/>
          <a:stretch>
            <a:fillRect/>
          </a:stretch>
        </p:blipFill>
        <p:spPr>
          <a:xfrm>
            <a:off x="1403648" y="2132856"/>
            <a:ext cx="7128792" cy="4536504"/>
          </a:xfrm>
          <a:prstGeom prst="rect">
            <a:avLst/>
          </a:prstGeom>
        </p:spPr>
      </p:pic>
      <p:sp>
        <p:nvSpPr>
          <p:cNvPr id="6" name="TextBox 5">
            <a:extLst>
              <a:ext uri="{FF2B5EF4-FFF2-40B4-BE49-F238E27FC236}">
                <a16:creationId xmlns:a16="http://schemas.microsoft.com/office/drawing/2014/main" id="{23596E28-8A5E-4446-AEA9-CDFD72643C13}"/>
              </a:ext>
            </a:extLst>
          </p:cNvPr>
          <p:cNvSpPr txBox="1"/>
          <p:nvPr/>
        </p:nvSpPr>
        <p:spPr>
          <a:xfrm>
            <a:off x="827584" y="1412776"/>
            <a:ext cx="6984776" cy="369332"/>
          </a:xfrm>
          <a:prstGeom prst="rect">
            <a:avLst/>
          </a:prstGeom>
          <a:noFill/>
        </p:spPr>
        <p:txBody>
          <a:bodyPr wrap="square" rtlCol="0">
            <a:spAutoFit/>
          </a:bodyPr>
          <a:lstStyle/>
          <a:p>
            <a:r>
              <a:rPr lang="en-US" dirty="0"/>
              <a:t>Sortie SPSS Pour les </a:t>
            </a:r>
            <a:r>
              <a:rPr lang="en-US" dirty="0" err="1"/>
              <a:t>statistiques</a:t>
            </a:r>
            <a:r>
              <a:rPr lang="en-US" dirty="0"/>
              <a:t> </a:t>
            </a:r>
            <a:r>
              <a:rPr lang="en-US" dirty="0" err="1"/>
              <a:t>descriptives</a:t>
            </a:r>
            <a:endParaRPr lang="en-US" dirty="0"/>
          </a:p>
        </p:txBody>
      </p:sp>
    </p:spTree>
    <p:extLst>
      <p:ext uri="{BB962C8B-B14F-4D97-AF65-F5344CB8AC3E}">
        <p14:creationId xmlns:p14="http://schemas.microsoft.com/office/powerpoint/2010/main" val="2666534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3" name="Picture 2">
            <a:extLst>
              <a:ext uri="{FF2B5EF4-FFF2-40B4-BE49-F238E27FC236}">
                <a16:creationId xmlns:a16="http://schemas.microsoft.com/office/drawing/2014/main" id="{E3649E38-F4E3-4BA5-AD43-8C618A794F76}"/>
              </a:ext>
            </a:extLst>
          </p:cNvPr>
          <p:cNvPicPr>
            <a:picLocks noChangeAspect="1"/>
          </p:cNvPicPr>
          <p:nvPr/>
        </p:nvPicPr>
        <p:blipFill>
          <a:blip r:embed="rId3"/>
          <a:stretch>
            <a:fillRect/>
          </a:stretch>
        </p:blipFill>
        <p:spPr>
          <a:xfrm>
            <a:off x="371475" y="2132856"/>
            <a:ext cx="8401050" cy="3895725"/>
          </a:xfrm>
          <a:prstGeom prst="rect">
            <a:avLst/>
          </a:prstGeom>
        </p:spPr>
      </p:pic>
    </p:spTree>
    <p:extLst>
      <p:ext uri="{BB962C8B-B14F-4D97-AF65-F5344CB8AC3E}">
        <p14:creationId xmlns:p14="http://schemas.microsoft.com/office/powerpoint/2010/main" val="4142592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3" name="Picture 2">
            <a:extLst>
              <a:ext uri="{FF2B5EF4-FFF2-40B4-BE49-F238E27FC236}">
                <a16:creationId xmlns:a16="http://schemas.microsoft.com/office/drawing/2014/main" id="{B894944E-1507-4862-A018-6AD260AB6D27}"/>
              </a:ext>
            </a:extLst>
          </p:cNvPr>
          <p:cNvPicPr>
            <a:picLocks noChangeAspect="1"/>
          </p:cNvPicPr>
          <p:nvPr/>
        </p:nvPicPr>
        <p:blipFill>
          <a:blip r:embed="rId3"/>
          <a:stretch>
            <a:fillRect/>
          </a:stretch>
        </p:blipFill>
        <p:spPr>
          <a:xfrm>
            <a:off x="0" y="2420888"/>
            <a:ext cx="9144000" cy="3227886"/>
          </a:xfrm>
          <a:prstGeom prst="rect">
            <a:avLst/>
          </a:prstGeom>
        </p:spPr>
      </p:pic>
    </p:spTree>
    <p:extLst>
      <p:ext uri="{BB962C8B-B14F-4D97-AF65-F5344CB8AC3E}">
        <p14:creationId xmlns:p14="http://schemas.microsoft.com/office/powerpoint/2010/main" val="675765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covariance </a:t>
            </a:r>
            <a:r>
              <a:rPr lang="fr-FR" sz="2400" b="1" dirty="0" err="1">
                <a:latin typeface="Times New Roman" panose="02020603050405020304" pitchFamily="18" charset="0"/>
                <a:cs typeface="Arial" panose="020B0604020202020204" pitchFamily="34" charset="0"/>
              </a:rPr>
              <a:t>Ancova</a:t>
            </a:r>
            <a:endParaRPr lang="fr-FR" dirty="0"/>
          </a:p>
        </p:txBody>
      </p:sp>
      <p:pic>
        <p:nvPicPr>
          <p:cNvPr id="3" name="Picture 2">
            <a:extLst>
              <a:ext uri="{FF2B5EF4-FFF2-40B4-BE49-F238E27FC236}">
                <a16:creationId xmlns:a16="http://schemas.microsoft.com/office/drawing/2014/main" id="{6850FAD5-9DA1-424A-9B74-DFB66CE2B2A1}"/>
              </a:ext>
            </a:extLst>
          </p:cNvPr>
          <p:cNvPicPr>
            <a:picLocks noChangeAspect="1"/>
          </p:cNvPicPr>
          <p:nvPr/>
        </p:nvPicPr>
        <p:blipFill>
          <a:blip r:embed="rId3"/>
          <a:stretch>
            <a:fillRect/>
          </a:stretch>
        </p:blipFill>
        <p:spPr>
          <a:xfrm>
            <a:off x="2195736" y="1556792"/>
            <a:ext cx="5667375" cy="4876800"/>
          </a:xfrm>
          <a:prstGeom prst="rect">
            <a:avLst/>
          </a:prstGeom>
        </p:spPr>
      </p:pic>
    </p:spTree>
    <p:extLst>
      <p:ext uri="{BB962C8B-B14F-4D97-AF65-F5344CB8AC3E}">
        <p14:creationId xmlns:p14="http://schemas.microsoft.com/office/powerpoint/2010/main" val="907006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covariance </a:t>
            </a:r>
            <a:r>
              <a:rPr lang="fr-FR" sz="2400" b="1" dirty="0" err="1">
                <a:latin typeface="Times New Roman" panose="02020603050405020304" pitchFamily="18" charset="0"/>
                <a:cs typeface="Arial" panose="020B0604020202020204" pitchFamily="34" charset="0"/>
              </a:rPr>
              <a:t>Ancova</a:t>
            </a:r>
            <a:endParaRPr lang="fr-FR" dirty="0"/>
          </a:p>
        </p:txBody>
      </p:sp>
      <p:pic>
        <p:nvPicPr>
          <p:cNvPr id="7" name="Picture 6">
            <a:extLst>
              <a:ext uri="{FF2B5EF4-FFF2-40B4-BE49-F238E27FC236}">
                <a16:creationId xmlns:a16="http://schemas.microsoft.com/office/drawing/2014/main" id="{D59DAAB6-FA48-468E-88EE-668EB098313B}"/>
              </a:ext>
            </a:extLst>
          </p:cNvPr>
          <p:cNvPicPr>
            <a:picLocks noChangeAspect="1"/>
          </p:cNvPicPr>
          <p:nvPr/>
        </p:nvPicPr>
        <p:blipFill>
          <a:blip r:embed="rId3"/>
          <a:stretch>
            <a:fillRect/>
          </a:stretch>
        </p:blipFill>
        <p:spPr>
          <a:xfrm>
            <a:off x="1000125" y="1952625"/>
            <a:ext cx="7143750" cy="2952750"/>
          </a:xfrm>
          <a:prstGeom prst="rect">
            <a:avLst/>
          </a:prstGeom>
        </p:spPr>
      </p:pic>
    </p:spTree>
    <p:extLst>
      <p:ext uri="{BB962C8B-B14F-4D97-AF65-F5344CB8AC3E}">
        <p14:creationId xmlns:p14="http://schemas.microsoft.com/office/powerpoint/2010/main" val="1336507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covariance </a:t>
            </a:r>
            <a:r>
              <a:rPr lang="fr-FR" sz="2400" b="1" dirty="0" err="1">
                <a:latin typeface="Times New Roman" panose="02020603050405020304" pitchFamily="18" charset="0"/>
                <a:cs typeface="Arial" panose="020B0604020202020204" pitchFamily="34" charset="0"/>
              </a:rPr>
              <a:t>Ancova</a:t>
            </a:r>
            <a:endParaRPr lang="fr-FR" dirty="0"/>
          </a:p>
        </p:txBody>
      </p:sp>
      <p:pic>
        <p:nvPicPr>
          <p:cNvPr id="5" name="Picture 4">
            <a:extLst>
              <a:ext uri="{FF2B5EF4-FFF2-40B4-BE49-F238E27FC236}">
                <a16:creationId xmlns:a16="http://schemas.microsoft.com/office/drawing/2014/main" id="{8E668888-2872-414B-8F14-0A01488AC1AE}"/>
              </a:ext>
            </a:extLst>
          </p:cNvPr>
          <p:cNvPicPr>
            <a:picLocks noChangeAspect="1"/>
          </p:cNvPicPr>
          <p:nvPr/>
        </p:nvPicPr>
        <p:blipFill>
          <a:blip r:embed="rId3"/>
          <a:stretch>
            <a:fillRect/>
          </a:stretch>
        </p:blipFill>
        <p:spPr>
          <a:xfrm>
            <a:off x="683568" y="2060848"/>
            <a:ext cx="8220075" cy="3952875"/>
          </a:xfrm>
          <a:prstGeom prst="rect">
            <a:avLst/>
          </a:prstGeom>
        </p:spPr>
      </p:pic>
    </p:spTree>
    <p:extLst>
      <p:ext uri="{BB962C8B-B14F-4D97-AF65-F5344CB8AC3E}">
        <p14:creationId xmlns:p14="http://schemas.microsoft.com/office/powerpoint/2010/main" val="3311748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Multivariée</a:t>
            </a:r>
            <a:endParaRPr lang="fr-FR" dirty="0"/>
          </a:p>
        </p:txBody>
      </p:sp>
      <p:pic>
        <p:nvPicPr>
          <p:cNvPr id="3" name="Picture 2">
            <a:extLst>
              <a:ext uri="{FF2B5EF4-FFF2-40B4-BE49-F238E27FC236}">
                <a16:creationId xmlns:a16="http://schemas.microsoft.com/office/drawing/2014/main" id="{F8797977-F610-4416-9518-1A68905DEB5F}"/>
              </a:ext>
            </a:extLst>
          </p:cNvPr>
          <p:cNvPicPr>
            <a:picLocks noChangeAspect="1"/>
          </p:cNvPicPr>
          <p:nvPr/>
        </p:nvPicPr>
        <p:blipFill>
          <a:blip r:embed="rId3"/>
          <a:stretch>
            <a:fillRect/>
          </a:stretch>
        </p:blipFill>
        <p:spPr>
          <a:xfrm>
            <a:off x="1547664" y="1700808"/>
            <a:ext cx="5676900" cy="4495800"/>
          </a:xfrm>
          <a:prstGeom prst="rect">
            <a:avLst/>
          </a:prstGeom>
        </p:spPr>
      </p:pic>
      <p:sp>
        <p:nvSpPr>
          <p:cNvPr id="4" name="Oval 3">
            <a:extLst>
              <a:ext uri="{FF2B5EF4-FFF2-40B4-BE49-F238E27FC236}">
                <a16:creationId xmlns:a16="http://schemas.microsoft.com/office/drawing/2014/main" id="{28EEF5FB-0B07-4459-A4F0-0858212F2751}"/>
              </a:ext>
            </a:extLst>
          </p:cNvPr>
          <p:cNvSpPr/>
          <p:nvPr/>
        </p:nvSpPr>
        <p:spPr>
          <a:xfrm>
            <a:off x="3995936" y="1844824"/>
            <a:ext cx="1872208"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68B8795-7790-4C65-B2E2-649826E2449F}"/>
              </a:ext>
            </a:extLst>
          </p:cNvPr>
          <p:cNvSpPr/>
          <p:nvPr/>
        </p:nvSpPr>
        <p:spPr>
          <a:xfrm>
            <a:off x="3851920" y="3372644"/>
            <a:ext cx="1872208"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132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Introduction </a:t>
            </a:r>
          </a:p>
        </p:txBody>
      </p:sp>
      <p:sp>
        <p:nvSpPr>
          <p:cNvPr id="4" name="Rectangle 3"/>
          <p:cNvSpPr/>
          <p:nvPr/>
        </p:nvSpPr>
        <p:spPr>
          <a:xfrm>
            <a:off x="467544" y="1340768"/>
            <a:ext cx="8208912" cy="2795958"/>
          </a:xfrm>
          <a:prstGeom prst="rect">
            <a:avLst/>
          </a:prstGeom>
        </p:spPr>
        <p:txBody>
          <a:bodyPr wrap="square">
            <a:spAutoFit/>
          </a:bodyPr>
          <a:lstStyle/>
          <a:p>
            <a:pPr algn="just">
              <a:lnSpc>
                <a:spcPct val="150000"/>
              </a:lnSpc>
            </a:pPr>
            <a:r>
              <a:rPr lang="fr-FR" sz="2400" b="1" dirty="0">
                <a:latin typeface="Times New Roman" pitchFamily="18" charset="0"/>
                <a:cs typeface="Times New Roman" pitchFamily="18" charset="0"/>
              </a:rPr>
              <a:t>Une mesure peut inclure de nombreux éléments tels que des tests normatifs, les échelles de mesure, des enquêtes informels, des informations recueilles par des entretiens, des analyses de contenus multimédias (texte, image, vidéos) et  des données d'observation.</a:t>
            </a:r>
          </a:p>
        </p:txBody>
      </p:sp>
      <p:pic>
        <p:nvPicPr>
          <p:cNvPr id="2050" name="Picture 2" descr="Sentiment Analysis of Twitter Data - Part 1 | Packt Hub">
            <a:extLst>
              <a:ext uri="{FF2B5EF4-FFF2-40B4-BE49-F238E27FC236}">
                <a16:creationId xmlns:a16="http://schemas.microsoft.com/office/drawing/2014/main" id="{8B22F5F9-56EB-48AA-A63B-BD91DE908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4362390"/>
            <a:ext cx="3085052" cy="14795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5 Point Likert Scale Analysis, Interpretation and Examples">
            <a:extLst>
              <a:ext uri="{FF2B5EF4-FFF2-40B4-BE49-F238E27FC236}">
                <a16:creationId xmlns:a16="http://schemas.microsoft.com/office/drawing/2014/main" id="{ED8A21CE-EC10-467F-9109-B2B5DD05D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583" y="4313800"/>
            <a:ext cx="3457194"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834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Multivariée</a:t>
            </a:r>
            <a:endParaRPr lang="fr-FR" dirty="0"/>
          </a:p>
        </p:txBody>
      </p:sp>
      <p:pic>
        <p:nvPicPr>
          <p:cNvPr id="3" name="Picture 2">
            <a:extLst>
              <a:ext uri="{FF2B5EF4-FFF2-40B4-BE49-F238E27FC236}">
                <a16:creationId xmlns:a16="http://schemas.microsoft.com/office/drawing/2014/main" id="{4CB78F8C-AF0A-41F0-B99E-D71504C574C0}"/>
              </a:ext>
            </a:extLst>
          </p:cNvPr>
          <p:cNvPicPr>
            <a:picLocks noChangeAspect="1"/>
          </p:cNvPicPr>
          <p:nvPr/>
        </p:nvPicPr>
        <p:blipFill>
          <a:blip r:embed="rId3"/>
          <a:stretch>
            <a:fillRect/>
          </a:stretch>
        </p:blipFill>
        <p:spPr>
          <a:xfrm>
            <a:off x="3059832" y="980728"/>
            <a:ext cx="5591175" cy="5715000"/>
          </a:xfrm>
          <a:prstGeom prst="rect">
            <a:avLst/>
          </a:prstGeom>
        </p:spPr>
      </p:pic>
    </p:spTree>
    <p:extLst>
      <p:ext uri="{BB962C8B-B14F-4D97-AF65-F5344CB8AC3E}">
        <p14:creationId xmlns:p14="http://schemas.microsoft.com/office/powerpoint/2010/main" val="3728935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Multivariée</a:t>
            </a:r>
            <a:endParaRPr lang="fr-FR" dirty="0"/>
          </a:p>
        </p:txBody>
      </p:sp>
      <p:pic>
        <p:nvPicPr>
          <p:cNvPr id="7" name="Picture 6">
            <a:extLst>
              <a:ext uri="{FF2B5EF4-FFF2-40B4-BE49-F238E27FC236}">
                <a16:creationId xmlns:a16="http://schemas.microsoft.com/office/drawing/2014/main" id="{0E92B4E8-49A8-4757-B8B2-820288D9A84B}"/>
              </a:ext>
            </a:extLst>
          </p:cNvPr>
          <p:cNvPicPr>
            <a:picLocks noChangeAspect="1"/>
          </p:cNvPicPr>
          <p:nvPr/>
        </p:nvPicPr>
        <p:blipFill>
          <a:blip r:embed="rId3"/>
          <a:stretch>
            <a:fillRect/>
          </a:stretch>
        </p:blipFill>
        <p:spPr>
          <a:xfrm>
            <a:off x="61912" y="599382"/>
            <a:ext cx="9020175" cy="5895975"/>
          </a:xfrm>
          <a:prstGeom prst="rect">
            <a:avLst/>
          </a:prstGeom>
        </p:spPr>
      </p:pic>
    </p:spTree>
    <p:extLst>
      <p:ext uri="{BB962C8B-B14F-4D97-AF65-F5344CB8AC3E}">
        <p14:creationId xmlns:p14="http://schemas.microsoft.com/office/powerpoint/2010/main" val="2856815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Multivariée</a:t>
            </a:r>
            <a:endParaRPr lang="fr-FR" dirty="0"/>
          </a:p>
        </p:txBody>
      </p:sp>
      <p:pic>
        <p:nvPicPr>
          <p:cNvPr id="3" name="Picture 2">
            <a:extLst>
              <a:ext uri="{FF2B5EF4-FFF2-40B4-BE49-F238E27FC236}">
                <a16:creationId xmlns:a16="http://schemas.microsoft.com/office/drawing/2014/main" id="{B3D67FDE-E47D-4C26-A346-CA5F4779EDC9}"/>
              </a:ext>
            </a:extLst>
          </p:cNvPr>
          <p:cNvPicPr>
            <a:picLocks noChangeAspect="1"/>
          </p:cNvPicPr>
          <p:nvPr/>
        </p:nvPicPr>
        <p:blipFill>
          <a:blip r:embed="rId3"/>
          <a:stretch>
            <a:fillRect/>
          </a:stretch>
        </p:blipFill>
        <p:spPr>
          <a:xfrm>
            <a:off x="0" y="852514"/>
            <a:ext cx="9144000" cy="5152972"/>
          </a:xfrm>
          <a:prstGeom prst="rect">
            <a:avLst/>
          </a:prstGeom>
        </p:spPr>
      </p:pic>
    </p:spTree>
    <p:extLst>
      <p:ext uri="{BB962C8B-B14F-4D97-AF65-F5344CB8AC3E}">
        <p14:creationId xmlns:p14="http://schemas.microsoft.com/office/powerpoint/2010/main" val="4237845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covariance Multivariée (</a:t>
            </a:r>
            <a:r>
              <a:rPr lang="fr-FR" sz="2400" b="1" dirty="0" err="1">
                <a:latin typeface="Times New Roman" panose="02020603050405020304" pitchFamily="18" charset="0"/>
                <a:cs typeface="Arial" panose="020B0604020202020204" pitchFamily="34" charset="0"/>
              </a:rPr>
              <a:t>Mancova</a:t>
            </a:r>
            <a:r>
              <a:rPr lang="fr-FR" sz="2400" b="1" dirty="0">
                <a:latin typeface="Times New Roman" panose="02020603050405020304" pitchFamily="18" charset="0"/>
                <a:cs typeface="Arial" panose="020B0604020202020204" pitchFamily="34" charset="0"/>
              </a:rPr>
              <a:t>)</a:t>
            </a:r>
            <a:endParaRPr lang="fr-FR" dirty="0"/>
          </a:p>
        </p:txBody>
      </p:sp>
      <p:pic>
        <p:nvPicPr>
          <p:cNvPr id="3" name="Picture 2">
            <a:extLst>
              <a:ext uri="{FF2B5EF4-FFF2-40B4-BE49-F238E27FC236}">
                <a16:creationId xmlns:a16="http://schemas.microsoft.com/office/drawing/2014/main" id="{4842E9F1-D722-417A-B5B1-4D4469F68DA5}"/>
              </a:ext>
            </a:extLst>
          </p:cNvPr>
          <p:cNvPicPr>
            <a:picLocks noChangeAspect="1"/>
          </p:cNvPicPr>
          <p:nvPr/>
        </p:nvPicPr>
        <p:blipFill>
          <a:blip r:embed="rId3"/>
          <a:stretch>
            <a:fillRect/>
          </a:stretch>
        </p:blipFill>
        <p:spPr>
          <a:xfrm>
            <a:off x="1835696" y="1844824"/>
            <a:ext cx="5638800" cy="4476750"/>
          </a:xfrm>
          <a:prstGeom prst="rect">
            <a:avLst/>
          </a:prstGeom>
        </p:spPr>
      </p:pic>
      <p:sp>
        <p:nvSpPr>
          <p:cNvPr id="4" name="Oval 3">
            <a:extLst>
              <a:ext uri="{FF2B5EF4-FFF2-40B4-BE49-F238E27FC236}">
                <a16:creationId xmlns:a16="http://schemas.microsoft.com/office/drawing/2014/main" id="{CD80B9D7-A1CF-4880-817D-CD84F4B817D1}"/>
              </a:ext>
            </a:extLst>
          </p:cNvPr>
          <p:cNvSpPr/>
          <p:nvPr/>
        </p:nvSpPr>
        <p:spPr>
          <a:xfrm>
            <a:off x="4211960" y="4509120"/>
            <a:ext cx="1296144"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13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3" name="Picture 2">
            <a:extLst>
              <a:ext uri="{FF2B5EF4-FFF2-40B4-BE49-F238E27FC236}">
                <a16:creationId xmlns:a16="http://schemas.microsoft.com/office/drawing/2014/main" id="{38E71634-11AC-434E-A1CD-2CDB03CA752F}"/>
              </a:ext>
            </a:extLst>
          </p:cNvPr>
          <p:cNvPicPr>
            <a:picLocks noChangeAspect="1"/>
          </p:cNvPicPr>
          <p:nvPr/>
        </p:nvPicPr>
        <p:blipFill>
          <a:blip r:embed="rId3"/>
          <a:stretch>
            <a:fillRect/>
          </a:stretch>
        </p:blipFill>
        <p:spPr>
          <a:xfrm>
            <a:off x="3923928" y="1556792"/>
            <a:ext cx="4114800" cy="4772025"/>
          </a:xfrm>
          <a:prstGeom prst="rect">
            <a:avLst/>
          </a:prstGeom>
        </p:spPr>
      </p:pic>
      <p:sp>
        <p:nvSpPr>
          <p:cNvPr id="4" name="TextBox 3">
            <a:extLst>
              <a:ext uri="{FF2B5EF4-FFF2-40B4-BE49-F238E27FC236}">
                <a16:creationId xmlns:a16="http://schemas.microsoft.com/office/drawing/2014/main" id="{F548DE1D-91A7-4C0E-9243-EE4728019FFC}"/>
              </a:ext>
            </a:extLst>
          </p:cNvPr>
          <p:cNvSpPr txBox="1"/>
          <p:nvPr/>
        </p:nvSpPr>
        <p:spPr>
          <a:xfrm>
            <a:off x="179512" y="1556792"/>
            <a:ext cx="3096344" cy="646331"/>
          </a:xfrm>
          <a:prstGeom prst="rect">
            <a:avLst/>
          </a:prstGeom>
          <a:noFill/>
        </p:spPr>
        <p:txBody>
          <a:bodyPr wrap="square" rtlCol="0">
            <a:spAutoFit/>
          </a:bodyPr>
          <a:lstStyle/>
          <a:p>
            <a:r>
              <a:rPr lang="en-US" dirty="0"/>
              <a:t>3 </a:t>
            </a:r>
            <a:r>
              <a:rPr lang="en-US" dirty="0" err="1"/>
              <a:t>mesures</a:t>
            </a:r>
            <a:r>
              <a:rPr lang="en-US" dirty="0"/>
              <a:t> </a:t>
            </a:r>
            <a:r>
              <a:rPr lang="en-US" dirty="0" err="1"/>
              <a:t>répétées</a:t>
            </a:r>
            <a:r>
              <a:rPr lang="en-US" dirty="0"/>
              <a:t>  dans le temps pour le stress </a:t>
            </a:r>
          </a:p>
        </p:txBody>
      </p:sp>
    </p:spTree>
    <p:extLst>
      <p:ext uri="{BB962C8B-B14F-4D97-AF65-F5344CB8AC3E}">
        <p14:creationId xmlns:p14="http://schemas.microsoft.com/office/powerpoint/2010/main" val="822663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5" name="Picture 4">
            <a:extLst>
              <a:ext uri="{FF2B5EF4-FFF2-40B4-BE49-F238E27FC236}">
                <a16:creationId xmlns:a16="http://schemas.microsoft.com/office/drawing/2014/main" id="{11EA6932-F068-47D5-8CE9-61534A6335A9}"/>
              </a:ext>
            </a:extLst>
          </p:cNvPr>
          <p:cNvPicPr>
            <a:picLocks noChangeAspect="1"/>
          </p:cNvPicPr>
          <p:nvPr/>
        </p:nvPicPr>
        <p:blipFill>
          <a:blip r:embed="rId3"/>
          <a:stretch>
            <a:fillRect/>
          </a:stretch>
        </p:blipFill>
        <p:spPr>
          <a:xfrm>
            <a:off x="2123728" y="1340768"/>
            <a:ext cx="6067425" cy="5210175"/>
          </a:xfrm>
          <a:prstGeom prst="rect">
            <a:avLst/>
          </a:prstGeom>
        </p:spPr>
      </p:pic>
    </p:spTree>
    <p:extLst>
      <p:ext uri="{BB962C8B-B14F-4D97-AF65-F5344CB8AC3E}">
        <p14:creationId xmlns:p14="http://schemas.microsoft.com/office/powerpoint/2010/main" val="3783382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5" name="Picture 4">
            <a:extLst>
              <a:ext uri="{FF2B5EF4-FFF2-40B4-BE49-F238E27FC236}">
                <a16:creationId xmlns:a16="http://schemas.microsoft.com/office/drawing/2014/main" id="{1B5A499F-5E4C-438D-9597-185591699EEC}"/>
              </a:ext>
            </a:extLst>
          </p:cNvPr>
          <p:cNvPicPr>
            <a:picLocks noChangeAspect="1"/>
          </p:cNvPicPr>
          <p:nvPr/>
        </p:nvPicPr>
        <p:blipFill>
          <a:blip r:embed="rId3"/>
          <a:stretch>
            <a:fillRect/>
          </a:stretch>
        </p:blipFill>
        <p:spPr>
          <a:xfrm>
            <a:off x="1691680" y="1340768"/>
            <a:ext cx="6029325" cy="5153025"/>
          </a:xfrm>
          <a:prstGeom prst="rect">
            <a:avLst/>
          </a:prstGeom>
        </p:spPr>
      </p:pic>
    </p:spTree>
    <p:extLst>
      <p:ext uri="{BB962C8B-B14F-4D97-AF65-F5344CB8AC3E}">
        <p14:creationId xmlns:p14="http://schemas.microsoft.com/office/powerpoint/2010/main" val="2206746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7" name="Picture 6">
            <a:extLst>
              <a:ext uri="{FF2B5EF4-FFF2-40B4-BE49-F238E27FC236}">
                <a16:creationId xmlns:a16="http://schemas.microsoft.com/office/drawing/2014/main" id="{8FDEDFD5-377F-4533-8B2B-896106F1DF27}"/>
              </a:ext>
            </a:extLst>
          </p:cNvPr>
          <p:cNvPicPr>
            <a:picLocks noChangeAspect="1"/>
          </p:cNvPicPr>
          <p:nvPr/>
        </p:nvPicPr>
        <p:blipFill>
          <a:blip r:embed="rId3"/>
          <a:stretch>
            <a:fillRect/>
          </a:stretch>
        </p:blipFill>
        <p:spPr>
          <a:xfrm>
            <a:off x="251520" y="2492896"/>
            <a:ext cx="9144000" cy="2061112"/>
          </a:xfrm>
          <a:prstGeom prst="rect">
            <a:avLst/>
          </a:prstGeom>
        </p:spPr>
      </p:pic>
    </p:spTree>
    <p:extLst>
      <p:ext uri="{BB962C8B-B14F-4D97-AF65-F5344CB8AC3E}">
        <p14:creationId xmlns:p14="http://schemas.microsoft.com/office/powerpoint/2010/main" val="33808314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3" name="Picture 2">
            <a:extLst>
              <a:ext uri="{FF2B5EF4-FFF2-40B4-BE49-F238E27FC236}">
                <a16:creationId xmlns:a16="http://schemas.microsoft.com/office/drawing/2014/main" id="{BD4347DE-707E-42E9-8382-C89EF5B7DA04}"/>
              </a:ext>
            </a:extLst>
          </p:cNvPr>
          <p:cNvPicPr>
            <a:picLocks noChangeAspect="1"/>
          </p:cNvPicPr>
          <p:nvPr/>
        </p:nvPicPr>
        <p:blipFill>
          <a:blip r:embed="rId3"/>
          <a:stretch>
            <a:fillRect/>
          </a:stretch>
        </p:blipFill>
        <p:spPr>
          <a:xfrm>
            <a:off x="395536" y="2132856"/>
            <a:ext cx="8562975" cy="3133725"/>
          </a:xfrm>
          <a:prstGeom prst="rect">
            <a:avLst/>
          </a:prstGeom>
        </p:spPr>
      </p:pic>
    </p:spTree>
    <p:extLst>
      <p:ext uri="{BB962C8B-B14F-4D97-AF65-F5344CB8AC3E}">
        <p14:creationId xmlns:p14="http://schemas.microsoft.com/office/powerpoint/2010/main" val="42444598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4" name="Picture 3">
            <a:extLst>
              <a:ext uri="{FF2B5EF4-FFF2-40B4-BE49-F238E27FC236}">
                <a16:creationId xmlns:a16="http://schemas.microsoft.com/office/drawing/2014/main" id="{1E60AEA5-4B67-4361-9388-A1BEC9ADD7F0}"/>
              </a:ext>
            </a:extLst>
          </p:cNvPr>
          <p:cNvPicPr>
            <a:picLocks noChangeAspect="1"/>
          </p:cNvPicPr>
          <p:nvPr/>
        </p:nvPicPr>
        <p:blipFill>
          <a:blip r:embed="rId3"/>
          <a:stretch>
            <a:fillRect/>
          </a:stretch>
        </p:blipFill>
        <p:spPr>
          <a:xfrm>
            <a:off x="-7653" y="1988840"/>
            <a:ext cx="9144000" cy="3522539"/>
          </a:xfrm>
          <a:prstGeom prst="rect">
            <a:avLst/>
          </a:prstGeom>
        </p:spPr>
      </p:pic>
    </p:spTree>
    <p:extLst>
      <p:ext uri="{BB962C8B-B14F-4D97-AF65-F5344CB8AC3E}">
        <p14:creationId xmlns:p14="http://schemas.microsoft.com/office/powerpoint/2010/main" val="3955330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sp>
        <p:nvSpPr>
          <p:cNvPr id="2" name="TextBox 1">
            <a:extLst>
              <a:ext uri="{FF2B5EF4-FFF2-40B4-BE49-F238E27FC236}">
                <a16:creationId xmlns:a16="http://schemas.microsoft.com/office/drawing/2014/main" id="{A67DA4CA-BAE2-4ECA-A98B-817FE14BF597}"/>
              </a:ext>
            </a:extLst>
          </p:cNvPr>
          <p:cNvSpPr txBox="1"/>
          <p:nvPr/>
        </p:nvSpPr>
        <p:spPr>
          <a:xfrm>
            <a:off x="431540" y="1339512"/>
            <a:ext cx="8280920" cy="2795958"/>
          </a:xfrm>
          <a:prstGeom prst="rect">
            <a:avLst/>
          </a:prstGeom>
          <a:noFill/>
        </p:spPr>
        <p:txBody>
          <a:bodyPr wrap="square" rtlCol="0">
            <a:spAutoFit/>
          </a:bodyPr>
          <a:lstStyle/>
          <a:p>
            <a:pPr algn="just">
              <a:lnSpc>
                <a:spcPct val="150000"/>
              </a:lnSpc>
            </a:pPr>
            <a:r>
              <a:rPr lang="fr-FR" sz="2400" b="1" i="0" dirty="0">
                <a:solidFill>
                  <a:srgbClr val="000000"/>
                </a:solidFill>
                <a:effectLst/>
                <a:latin typeface="Times New Roman" panose="02020603050405020304" pitchFamily="18" charset="0"/>
                <a:cs typeface="Times New Roman" panose="02020603050405020304" pitchFamily="18" charset="0"/>
              </a:rPr>
              <a:t>Loi normale </a:t>
            </a:r>
            <a:r>
              <a:rPr lang="fr-FR" sz="2400" b="0" i="0" dirty="0">
                <a:solidFill>
                  <a:srgbClr val="000000"/>
                </a:solidFill>
                <a:effectLst/>
                <a:latin typeface="Times New Roman" panose="02020603050405020304" pitchFamily="18" charset="0"/>
                <a:cs typeface="Times New Roman" panose="02020603050405020304" pitchFamily="18" charset="0"/>
              </a:rPr>
              <a:t>:distribution qui suit le modèle mathématique de la loi normale (loi de Gauss, ou de Laplace-Gauss). </a:t>
            </a:r>
          </a:p>
          <a:p>
            <a:pPr algn="just">
              <a:lnSpc>
                <a:spcPct val="150000"/>
              </a:lnSpc>
            </a:pPr>
            <a:r>
              <a:rPr lang="fr-FR" sz="2400" b="0" i="0" dirty="0">
                <a:solidFill>
                  <a:srgbClr val="000000"/>
                </a:solidFill>
                <a:effectLst/>
                <a:latin typeface="Times New Roman" panose="02020603050405020304" pitchFamily="18" charset="0"/>
                <a:cs typeface="Times New Roman" panose="02020603050405020304" pitchFamily="18" charset="0"/>
              </a:rPr>
              <a:t>Dans la pratique, on considère souvent une distribution comme normale si elle comporte un seul "sommet" et qui est symétrique avec un aplatissement modéré de part et d'autre de ce sommet.</a:t>
            </a:r>
            <a:endParaRPr lang="en-US" sz="2400" dirty="0">
              <a:latin typeface="Times New Roman" panose="02020603050405020304" pitchFamily="18" charset="0"/>
              <a:cs typeface="Times New Roman" panose="02020603050405020304" pitchFamily="18" charset="0"/>
            </a:endParaRPr>
          </a:p>
        </p:txBody>
      </p:sp>
      <p:pic>
        <p:nvPicPr>
          <p:cNvPr id="11266" name="Picture 2" descr="See the source image">
            <a:extLst>
              <a:ext uri="{FF2B5EF4-FFF2-40B4-BE49-F238E27FC236}">
                <a16:creationId xmlns:a16="http://schemas.microsoft.com/office/drawing/2014/main" id="{42CEE0E7-BD5B-4CDF-80B2-11B7A1C5B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4246900"/>
            <a:ext cx="4914900"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563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4" name="Picture 3">
            <a:extLst>
              <a:ext uri="{FF2B5EF4-FFF2-40B4-BE49-F238E27FC236}">
                <a16:creationId xmlns:a16="http://schemas.microsoft.com/office/drawing/2014/main" id="{45EC2E25-E8C6-402B-B128-1CFE2A24564B}"/>
              </a:ext>
            </a:extLst>
          </p:cNvPr>
          <p:cNvPicPr>
            <a:picLocks noChangeAspect="1"/>
          </p:cNvPicPr>
          <p:nvPr/>
        </p:nvPicPr>
        <p:blipFill>
          <a:blip r:embed="rId3"/>
          <a:stretch>
            <a:fillRect/>
          </a:stretch>
        </p:blipFill>
        <p:spPr>
          <a:xfrm>
            <a:off x="1907704" y="1340768"/>
            <a:ext cx="5972175" cy="5086350"/>
          </a:xfrm>
          <a:prstGeom prst="rect">
            <a:avLst/>
          </a:prstGeom>
        </p:spPr>
      </p:pic>
    </p:spTree>
    <p:extLst>
      <p:ext uri="{BB962C8B-B14F-4D97-AF65-F5344CB8AC3E}">
        <p14:creationId xmlns:p14="http://schemas.microsoft.com/office/powerpoint/2010/main" val="26937151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36B0C843-A854-4E88-BBD9-9D7D367E5CC0}"/>
              </a:ext>
            </a:extLst>
          </p:cNvPr>
          <p:cNvPicPr>
            <a:picLocks noChangeAspect="1"/>
          </p:cNvPicPr>
          <p:nvPr/>
        </p:nvPicPr>
        <p:blipFill>
          <a:blip r:embed="rId3"/>
          <a:stretch>
            <a:fillRect/>
          </a:stretch>
        </p:blipFill>
        <p:spPr>
          <a:xfrm>
            <a:off x="2051720" y="1143000"/>
            <a:ext cx="5934075" cy="5734050"/>
          </a:xfrm>
          <a:prstGeom prst="rect">
            <a:avLst/>
          </a:prstGeom>
        </p:spPr>
      </p:pic>
    </p:spTree>
    <p:extLst>
      <p:ext uri="{BB962C8B-B14F-4D97-AF65-F5344CB8AC3E}">
        <p14:creationId xmlns:p14="http://schemas.microsoft.com/office/powerpoint/2010/main" val="21199042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E9DE6D1C-DACA-419A-816A-0941EE7CA550}"/>
              </a:ext>
            </a:extLst>
          </p:cNvPr>
          <p:cNvPicPr>
            <a:picLocks noChangeAspect="1"/>
          </p:cNvPicPr>
          <p:nvPr/>
        </p:nvPicPr>
        <p:blipFill>
          <a:blip r:embed="rId3"/>
          <a:stretch>
            <a:fillRect/>
          </a:stretch>
        </p:blipFill>
        <p:spPr>
          <a:xfrm>
            <a:off x="1115616" y="1988840"/>
            <a:ext cx="6552728" cy="3537173"/>
          </a:xfrm>
          <a:prstGeom prst="rect">
            <a:avLst/>
          </a:prstGeom>
        </p:spPr>
      </p:pic>
    </p:spTree>
    <p:extLst>
      <p:ext uri="{BB962C8B-B14F-4D97-AF65-F5344CB8AC3E}">
        <p14:creationId xmlns:p14="http://schemas.microsoft.com/office/powerpoint/2010/main" val="1181738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C24FF66E-5652-4B01-918C-FB8CD37C3360}"/>
              </a:ext>
            </a:extLst>
          </p:cNvPr>
          <p:cNvPicPr>
            <a:picLocks noChangeAspect="1"/>
          </p:cNvPicPr>
          <p:nvPr/>
        </p:nvPicPr>
        <p:blipFill>
          <a:blip r:embed="rId3"/>
          <a:stretch>
            <a:fillRect/>
          </a:stretch>
        </p:blipFill>
        <p:spPr>
          <a:xfrm>
            <a:off x="0" y="1826663"/>
            <a:ext cx="9144000" cy="3204673"/>
          </a:xfrm>
          <a:prstGeom prst="rect">
            <a:avLst/>
          </a:prstGeom>
        </p:spPr>
      </p:pic>
    </p:spTree>
    <p:extLst>
      <p:ext uri="{BB962C8B-B14F-4D97-AF65-F5344CB8AC3E}">
        <p14:creationId xmlns:p14="http://schemas.microsoft.com/office/powerpoint/2010/main" val="37862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E043828F-B3C4-40A3-A95E-864E3CF454A1}"/>
              </a:ext>
            </a:extLst>
          </p:cNvPr>
          <p:cNvPicPr>
            <a:picLocks noChangeAspect="1"/>
          </p:cNvPicPr>
          <p:nvPr/>
        </p:nvPicPr>
        <p:blipFill>
          <a:blip r:embed="rId3"/>
          <a:stretch>
            <a:fillRect/>
          </a:stretch>
        </p:blipFill>
        <p:spPr>
          <a:xfrm>
            <a:off x="0" y="1340768"/>
            <a:ext cx="9144000" cy="4913477"/>
          </a:xfrm>
          <a:prstGeom prst="rect">
            <a:avLst/>
          </a:prstGeom>
        </p:spPr>
      </p:pic>
    </p:spTree>
    <p:extLst>
      <p:ext uri="{BB962C8B-B14F-4D97-AF65-F5344CB8AC3E}">
        <p14:creationId xmlns:p14="http://schemas.microsoft.com/office/powerpoint/2010/main" val="10180828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2387B485-2672-4B68-901B-DB38040DEBC8}"/>
              </a:ext>
            </a:extLst>
          </p:cNvPr>
          <p:cNvPicPr>
            <a:picLocks noChangeAspect="1"/>
          </p:cNvPicPr>
          <p:nvPr/>
        </p:nvPicPr>
        <p:blipFill>
          <a:blip r:embed="rId3"/>
          <a:stretch>
            <a:fillRect/>
          </a:stretch>
        </p:blipFill>
        <p:spPr>
          <a:xfrm>
            <a:off x="3886" y="980728"/>
            <a:ext cx="9144000" cy="5674214"/>
          </a:xfrm>
          <a:prstGeom prst="rect">
            <a:avLst/>
          </a:prstGeom>
        </p:spPr>
      </p:pic>
    </p:spTree>
    <p:extLst>
      <p:ext uri="{BB962C8B-B14F-4D97-AF65-F5344CB8AC3E}">
        <p14:creationId xmlns:p14="http://schemas.microsoft.com/office/powerpoint/2010/main" val="4269515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Illustration graphique de la corrélation de Pearson </a:t>
            </a:r>
            <a:endParaRPr lang="fr-FR" dirty="0"/>
          </a:p>
        </p:txBody>
      </p:sp>
      <p:pic>
        <p:nvPicPr>
          <p:cNvPr id="4" name="Picture 3">
            <a:extLst>
              <a:ext uri="{FF2B5EF4-FFF2-40B4-BE49-F238E27FC236}">
                <a16:creationId xmlns:a16="http://schemas.microsoft.com/office/drawing/2014/main" id="{9C64F370-9652-4F04-81CB-0E0E1D69DF46}"/>
              </a:ext>
            </a:extLst>
          </p:cNvPr>
          <p:cNvPicPr>
            <a:picLocks noChangeAspect="1"/>
          </p:cNvPicPr>
          <p:nvPr/>
        </p:nvPicPr>
        <p:blipFill>
          <a:blip r:embed="rId3"/>
          <a:stretch>
            <a:fillRect/>
          </a:stretch>
        </p:blipFill>
        <p:spPr>
          <a:xfrm>
            <a:off x="0" y="1467836"/>
            <a:ext cx="9144000" cy="4985500"/>
          </a:xfrm>
          <a:prstGeom prst="rect">
            <a:avLst/>
          </a:prstGeom>
        </p:spPr>
      </p:pic>
    </p:spTree>
    <p:extLst>
      <p:ext uri="{BB962C8B-B14F-4D97-AF65-F5344CB8AC3E}">
        <p14:creationId xmlns:p14="http://schemas.microsoft.com/office/powerpoint/2010/main" val="42237725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pic>
        <p:nvPicPr>
          <p:cNvPr id="6" name="Picture 5">
            <a:extLst>
              <a:ext uri="{FF2B5EF4-FFF2-40B4-BE49-F238E27FC236}">
                <a16:creationId xmlns:a16="http://schemas.microsoft.com/office/drawing/2014/main" id="{A1964FC9-0B02-44FC-9AE4-9891625EFAE9}"/>
              </a:ext>
            </a:extLst>
          </p:cNvPr>
          <p:cNvPicPr>
            <a:picLocks noChangeAspect="1"/>
          </p:cNvPicPr>
          <p:nvPr/>
        </p:nvPicPr>
        <p:blipFill>
          <a:blip r:embed="rId3"/>
          <a:stretch>
            <a:fillRect/>
          </a:stretch>
        </p:blipFill>
        <p:spPr>
          <a:xfrm>
            <a:off x="0" y="1477602"/>
            <a:ext cx="9144000" cy="5119750"/>
          </a:xfrm>
          <a:prstGeom prst="rect">
            <a:avLst/>
          </a:prstGeom>
        </p:spPr>
      </p:pic>
    </p:spTree>
    <p:extLst>
      <p:ext uri="{BB962C8B-B14F-4D97-AF65-F5344CB8AC3E}">
        <p14:creationId xmlns:p14="http://schemas.microsoft.com/office/powerpoint/2010/main" val="6156708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pic>
        <p:nvPicPr>
          <p:cNvPr id="3" name="Picture 2">
            <a:extLst>
              <a:ext uri="{FF2B5EF4-FFF2-40B4-BE49-F238E27FC236}">
                <a16:creationId xmlns:a16="http://schemas.microsoft.com/office/drawing/2014/main" id="{5703C302-9778-41DF-9C64-F0963A25ED8D}"/>
              </a:ext>
            </a:extLst>
          </p:cNvPr>
          <p:cNvPicPr>
            <a:picLocks noChangeAspect="1"/>
          </p:cNvPicPr>
          <p:nvPr/>
        </p:nvPicPr>
        <p:blipFill>
          <a:blip r:embed="rId3"/>
          <a:stretch>
            <a:fillRect/>
          </a:stretch>
        </p:blipFill>
        <p:spPr>
          <a:xfrm>
            <a:off x="971600" y="1700808"/>
            <a:ext cx="6768752" cy="4464496"/>
          </a:xfrm>
          <a:prstGeom prst="rect">
            <a:avLst/>
          </a:prstGeom>
        </p:spPr>
      </p:pic>
      <p:pic>
        <p:nvPicPr>
          <p:cNvPr id="4" name="Picture 3" descr="A picture containing light, outdoor, traffic, lit&#10;&#10;Description automatically generated">
            <a:extLst>
              <a:ext uri="{FF2B5EF4-FFF2-40B4-BE49-F238E27FC236}">
                <a16:creationId xmlns:a16="http://schemas.microsoft.com/office/drawing/2014/main" id="{6D7A7A25-D358-4F0D-A642-8193C3D3C6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8284" y="1340768"/>
            <a:ext cx="1224136" cy="1224136"/>
          </a:xfrm>
          <a:prstGeom prst="rect">
            <a:avLst/>
          </a:prstGeom>
        </p:spPr>
      </p:pic>
    </p:spTree>
    <p:extLst>
      <p:ext uri="{BB962C8B-B14F-4D97-AF65-F5344CB8AC3E}">
        <p14:creationId xmlns:p14="http://schemas.microsoft.com/office/powerpoint/2010/main" val="481867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pic>
        <p:nvPicPr>
          <p:cNvPr id="5" name="Picture 4">
            <a:extLst>
              <a:ext uri="{FF2B5EF4-FFF2-40B4-BE49-F238E27FC236}">
                <a16:creationId xmlns:a16="http://schemas.microsoft.com/office/drawing/2014/main" id="{1D9C0392-0454-47EC-89F0-0240DA0E541A}"/>
              </a:ext>
            </a:extLst>
          </p:cNvPr>
          <p:cNvPicPr>
            <a:picLocks noChangeAspect="1"/>
          </p:cNvPicPr>
          <p:nvPr/>
        </p:nvPicPr>
        <p:blipFill>
          <a:blip r:embed="rId3"/>
          <a:stretch>
            <a:fillRect/>
          </a:stretch>
        </p:blipFill>
        <p:spPr>
          <a:xfrm>
            <a:off x="1314450" y="1396926"/>
            <a:ext cx="6515100" cy="5416450"/>
          </a:xfrm>
          <a:prstGeom prst="rect">
            <a:avLst/>
          </a:prstGeom>
        </p:spPr>
      </p:pic>
    </p:spTree>
    <p:extLst>
      <p:ext uri="{BB962C8B-B14F-4D97-AF65-F5344CB8AC3E}">
        <p14:creationId xmlns:p14="http://schemas.microsoft.com/office/powerpoint/2010/main" val="1245775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5" name="Picture 4">
            <a:extLst>
              <a:ext uri="{FF2B5EF4-FFF2-40B4-BE49-F238E27FC236}">
                <a16:creationId xmlns:a16="http://schemas.microsoft.com/office/drawing/2014/main" id="{E66AC851-4270-4956-8A62-5F0F0F4B80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16832"/>
            <a:ext cx="8964488" cy="2664296"/>
          </a:xfrm>
          <a:prstGeom prst="rect">
            <a:avLst/>
          </a:prstGeom>
          <a:noFill/>
        </p:spPr>
      </p:pic>
      <p:sp>
        <p:nvSpPr>
          <p:cNvPr id="3" name="Oval 2">
            <a:extLst>
              <a:ext uri="{FF2B5EF4-FFF2-40B4-BE49-F238E27FC236}">
                <a16:creationId xmlns:a16="http://schemas.microsoft.com/office/drawing/2014/main" id="{F5C39E3D-2BD5-478C-BD11-3FB344D7F775}"/>
              </a:ext>
            </a:extLst>
          </p:cNvPr>
          <p:cNvSpPr/>
          <p:nvPr/>
        </p:nvSpPr>
        <p:spPr>
          <a:xfrm>
            <a:off x="7812360" y="2132856"/>
            <a:ext cx="648072"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393147B-5D77-4FCE-9ED0-9E96836BDCC8}"/>
              </a:ext>
            </a:extLst>
          </p:cNvPr>
          <p:cNvSpPr/>
          <p:nvPr/>
        </p:nvSpPr>
        <p:spPr>
          <a:xfrm>
            <a:off x="6012160" y="2132856"/>
            <a:ext cx="648072"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0D4836EB-1F99-44F3-BF6F-4C9F20A7D92F}"/>
              </a:ext>
            </a:extLst>
          </p:cNvPr>
          <p:cNvCxnSpPr/>
          <p:nvPr/>
        </p:nvCxnSpPr>
        <p:spPr>
          <a:xfrm>
            <a:off x="6336196" y="2708920"/>
            <a:ext cx="684076" cy="2736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FB07A7F-54FC-4132-8F3F-4854F2E90A29}"/>
              </a:ext>
            </a:extLst>
          </p:cNvPr>
          <p:cNvCxnSpPr/>
          <p:nvPr/>
        </p:nvCxnSpPr>
        <p:spPr>
          <a:xfrm flipH="1">
            <a:off x="7452320" y="2708920"/>
            <a:ext cx="684076" cy="2736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EDF8574-8C08-4428-875A-76B1725CA0A9}"/>
              </a:ext>
            </a:extLst>
          </p:cNvPr>
          <p:cNvSpPr/>
          <p:nvPr/>
        </p:nvSpPr>
        <p:spPr>
          <a:xfrm>
            <a:off x="6714238" y="5445224"/>
            <a:ext cx="2178242"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Coefficients pour tester la </a:t>
            </a:r>
            <a:r>
              <a:rPr lang="en-US" dirty="0" err="1">
                <a:solidFill>
                  <a:schemeClr val="tx1"/>
                </a:solidFill>
              </a:rPr>
              <a:t>normalité</a:t>
            </a:r>
            <a:endParaRPr lang="en-US" dirty="0">
              <a:solidFill>
                <a:schemeClr val="tx1"/>
              </a:solidFill>
            </a:endParaRPr>
          </a:p>
        </p:txBody>
      </p:sp>
    </p:spTree>
    <p:extLst>
      <p:ext uri="{BB962C8B-B14F-4D97-AF65-F5344CB8AC3E}">
        <p14:creationId xmlns:p14="http://schemas.microsoft.com/office/powerpoint/2010/main" val="18134085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sp>
        <p:nvSpPr>
          <p:cNvPr id="2" name="TextBox 1">
            <a:extLst>
              <a:ext uri="{FF2B5EF4-FFF2-40B4-BE49-F238E27FC236}">
                <a16:creationId xmlns:a16="http://schemas.microsoft.com/office/drawing/2014/main" id="{610F72B0-79CC-4301-965B-92C8F3B87465}"/>
              </a:ext>
            </a:extLst>
          </p:cNvPr>
          <p:cNvSpPr txBox="1"/>
          <p:nvPr/>
        </p:nvSpPr>
        <p:spPr>
          <a:xfrm>
            <a:off x="143508" y="1340768"/>
            <a:ext cx="8856984" cy="3457870"/>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Wilcoxon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C'est aussi un test qui se base sur les rangs. Cependant, il permet de tester les moyennes de deux échantillons qui sont liés.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Il généralement utilisé pour des petits échantillons ou pour distributions qui ne suivent pas le théorème de Gauss.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800" dirty="0">
                <a:effectLst/>
                <a:latin typeface="TimesNewRomanPSMT"/>
                <a:ea typeface="Calibri" panose="020F0502020204030204" pitchFamily="34" charset="0"/>
                <a:cs typeface="TimesNewRomanPSM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6193796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pic>
        <p:nvPicPr>
          <p:cNvPr id="4" name="Picture 3">
            <a:extLst>
              <a:ext uri="{FF2B5EF4-FFF2-40B4-BE49-F238E27FC236}">
                <a16:creationId xmlns:a16="http://schemas.microsoft.com/office/drawing/2014/main" id="{5D2ED4AE-776C-428E-8A51-8756A178BB65}"/>
              </a:ext>
            </a:extLst>
          </p:cNvPr>
          <p:cNvPicPr>
            <a:picLocks noChangeAspect="1"/>
          </p:cNvPicPr>
          <p:nvPr/>
        </p:nvPicPr>
        <p:blipFill>
          <a:blip r:embed="rId3"/>
          <a:stretch>
            <a:fillRect/>
          </a:stretch>
        </p:blipFill>
        <p:spPr>
          <a:xfrm>
            <a:off x="0" y="1143000"/>
            <a:ext cx="9144000" cy="5715000"/>
          </a:xfrm>
          <a:prstGeom prst="rect">
            <a:avLst/>
          </a:prstGeom>
        </p:spPr>
      </p:pic>
    </p:spTree>
    <p:extLst>
      <p:ext uri="{BB962C8B-B14F-4D97-AF65-F5344CB8AC3E}">
        <p14:creationId xmlns:p14="http://schemas.microsoft.com/office/powerpoint/2010/main" val="34158839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Wilcoxon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44C3C3B-625B-415B-9EC8-A8AF54F1718C}"/>
              </a:ext>
            </a:extLst>
          </p:cNvPr>
          <p:cNvPicPr>
            <a:picLocks noChangeAspect="1"/>
          </p:cNvPicPr>
          <p:nvPr/>
        </p:nvPicPr>
        <p:blipFill>
          <a:blip r:embed="rId3"/>
          <a:stretch>
            <a:fillRect/>
          </a:stretch>
        </p:blipFill>
        <p:spPr>
          <a:xfrm>
            <a:off x="876300" y="1609724"/>
            <a:ext cx="7800156" cy="4627587"/>
          </a:xfrm>
          <a:prstGeom prst="rect">
            <a:avLst/>
          </a:prstGeom>
        </p:spPr>
      </p:pic>
    </p:spTree>
    <p:extLst>
      <p:ext uri="{BB962C8B-B14F-4D97-AF65-F5344CB8AC3E}">
        <p14:creationId xmlns:p14="http://schemas.microsoft.com/office/powerpoint/2010/main" val="4763712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Wilcoxon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D6E86F1-C9AE-4B0F-A0FB-FB7628550035}"/>
              </a:ext>
            </a:extLst>
          </p:cNvPr>
          <p:cNvSpPr txBox="1"/>
          <p:nvPr/>
        </p:nvSpPr>
        <p:spPr>
          <a:xfrm>
            <a:off x="215516" y="1340768"/>
            <a:ext cx="8712968" cy="369332"/>
          </a:xfrm>
          <a:prstGeom prst="rect">
            <a:avLst/>
          </a:prstGeom>
          <a:noFill/>
        </p:spPr>
        <p:txBody>
          <a:bodyPr wrap="square" rtlCol="0">
            <a:spAutoFit/>
          </a:bodyPr>
          <a:lstStyle/>
          <a:p>
            <a:endParaRPr lang="en-US" dirty="0"/>
          </a:p>
        </p:txBody>
      </p:sp>
      <p:pic>
        <p:nvPicPr>
          <p:cNvPr id="6" name="Picture 5">
            <a:extLst>
              <a:ext uri="{FF2B5EF4-FFF2-40B4-BE49-F238E27FC236}">
                <a16:creationId xmlns:a16="http://schemas.microsoft.com/office/drawing/2014/main" id="{92059760-FBA2-4662-A02E-03A7B8B983EC}"/>
              </a:ext>
            </a:extLst>
          </p:cNvPr>
          <p:cNvPicPr>
            <a:picLocks noChangeAspect="1"/>
          </p:cNvPicPr>
          <p:nvPr/>
        </p:nvPicPr>
        <p:blipFill>
          <a:blip r:embed="rId3"/>
          <a:stretch>
            <a:fillRect/>
          </a:stretch>
        </p:blipFill>
        <p:spPr>
          <a:xfrm>
            <a:off x="1979712" y="1525434"/>
            <a:ext cx="4987825" cy="4791075"/>
          </a:xfrm>
          <a:prstGeom prst="rect">
            <a:avLst/>
          </a:prstGeom>
        </p:spPr>
      </p:pic>
    </p:spTree>
    <p:extLst>
      <p:ext uri="{BB962C8B-B14F-4D97-AF65-F5344CB8AC3E}">
        <p14:creationId xmlns:p14="http://schemas.microsoft.com/office/powerpoint/2010/main" val="39884579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a:t>
            </a:r>
            <a:r>
              <a:rPr lang="fr-FR" sz="2400" b="1" dirty="0" err="1">
                <a:effectLst/>
                <a:latin typeface="Times New Roman" panose="02020603050405020304" pitchFamily="18" charset="0"/>
                <a:ea typeface="Calibri" panose="020F0502020204030204" pitchFamily="34" charset="0"/>
                <a:cs typeface="Times New Roman" panose="02020603050405020304" pitchFamily="18" charset="0"/>
              </a:rPr>
              <a:t>Kruskall</a:t>
            </a: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Wallis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610F72B0-79CC-4301-965B-92C8F3B87465}"/>
              </a:ext>
            </a:extLst>
          </p:cNvPr>
          <p:cNvSpPr txBox="1"/>
          <p:nvPr/>
        </p:nvSpPr>
        <p:spPr>
          <a:xfrm>
            <a:off x="143508" y="1268760"/>
            <a:ext cx="8856984" cy="3457870"/>
          </a:xfrm>
          <a:prstGeom prst="rect">
            <a:avLst/>
          </a:prstGeom>
          <a:noFill/>
        </p:spPr>
        <p:txBody>
          <a:bodyPr wrap="square" rtlCol="0">
            <a:spAutoFit/>
          </a:bodyPr>
          <a:lstStyle/>
          <a:p>
            <a:pPr marL="0" marR="0" algn="just">
              <a:lnSpc>
                <a:spcPct val="115000"/>
              </a:lnSpc>
              <a:spcBef>
                <a:spcPts val="0"/>
              </a:spcBef>
              <a:spcAft>
                <a:spcPts val="0"/>
              </a:spcAft>
            </a:pPr>
            <a:r>
              <a:rPr lang="fr-FR" sz="1800" b="1" dirty="0">
                <a:effectLst/>
                <a:latin typeface="Times New Roman" panose="02020603050405020304" pitchFamily="18" charset="0"/>
                <a:ea typeface="Calibri" panose="020F0502020204030204" pitchFamily="34" charset="0"/>
                <a:cs typeface="Arial" panose="020B0604020202020204" pitchFamily="34" charset="0"/>
              </a:rPr>
              <a:t> </a:t>
            </a:r>
            <a:r>
              <a:rPr lang="fr-FR" sz="1800" dirty="0">
                <a:effectLst/>
                <a:latin typeface="TimesNewRomanPSMT"/>
                <a:ea typeface="Calibri" panose="020F0502020204030204" pitchFamily="34" charset="0"/>
                <a:cs typeface="TimesNewRomanPSM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a:t>
            </a:r>
            <a:r>
              <a:rPr lang="fr-FR" sz="2400" b="1" dirty="0" err="1">
                <a:effectLst/>
                <a:latin typeface="Times New Roman" panose="02020603050405020304" pitchFamily="18" charset="0"/>
                <a:ea typeface="Calibri" panose="020F0502020204030204" pitchFamily="34" charset="0"/>
                <a:cs typeface="Times New Roman" panose="02020603050405020304" pitchFamily="18" charset="0"/>
              </a:rPr>
              <a:t>Kruskall</a:t>
            </a: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Wallis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 test est préféré à l'analyse de variance à un facteur lorsque les hypothèses de normalité des différents échantillons sont violés.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Il vise à tester l'égalité de plusieurs échantillons indépendantes.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C'est toujours un test qui est basé sur les rangs.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604872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a:t>
            </a:r>
            <a:r>
              <a:rPr lang="fr-FR" sz="2400" b="1" dirty="0" err="1">
                <a:effectLst/>
                <a:latin typeface="Times New Roman" panose="02020603050405020304" pitchFamily="18" charset="0"/>
                <a:ea typeface="Calibri" panose="020F0502020204030204" pitchFamily="34" charset="0"/>
                <a:cs typeface="Times New Roman" panose="02020603050405020304" pitchFamily="18" charset="0"/>
              </a:rPr>
              <a:t>Kruskall</a:t>
            </a: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Wallis</a:t>
            </a:r>
            <a:endParaRPr lang="fr-FR" dirty="0"/>
          </a:p>
        </p:txBody>
      </p:sp>
      <p:pic>
        <p:nvPicPr>
          <p:cNvPr id="3" name="Picture 2">
            <a:extLst>
              <a:ext uri="{FF2B5EF4-FFF2-40B4-BE49-F238E27FC236}">
                <a16:creationId xmlns:a16="http://schemas.microsoft.com/office/drawing/2014/main" id="{5F583299-A192-4C34-8BA9-684EEC1B3336}"/>
              </a:ext>
            </a:extLst>
          </p:cNvPr>
          <p:cNvPicPr>
            <a:picLocks noChangeAspect="1"/>
          </p:cNvPicPr>
          <p:nvPr/>
        </p:nvPicPr>
        <p:blipFill>
          <a:blip r:embed="rId3"/>
          <a:stretch>
            <a:fillRect/>
          </a:stretch>
        </p:blipFill>
        <p:spPr>
          <a:xfrm>
            <a:off x="0" y="1534140"/>
            <a:ext cx="9144000" cy="3789719"/>
          </a:xfrm>
          <a:prstGeom prst="rect">
            <a:avLst/>
          </a:prstGeom>
        </p:spPr>
      </p:pic>
    </p:spTree>
    <p:extLst>
      <p:ext uri="{BB962C8B-B14F-4D97-AF65-F5344CB8AC3E}">
        <p14:creationId xmlns:p14="http://schemas.microsoft.com/office/powerpoint/2010/main" val="23038411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 non paramétrique </a:t>
            </a:r>
            <a:r>
              <a:rPr lang="fr-FR" dirty="0" err="1"/>
              <a:t>Kruskal</a:t>
            </a:r>
            <a:r>
              <a:rPr lang="fr-FR" dirty="0"/>
              <a:t>-Wallis</a:t>
            </a:r>
          </a:p>
        </p:txBody>
      </p:sp>
      <p:pic>
        <p:nvPicPr>
          <p:cNvPr id="4" name="Picture 3">
            <a:extLst>
              <a:ext uri="{FF2B5EF4-FFF2-40B4-BE49-F238E27FC236}">
                <a16:creationId xmlns:a16="http://schemas.microsoft.com/office/drawing/2014/main" id="{134FC038-2B05-4F54-A94E-3482305F8DE5}"/>
              </a:ext>
            </a:extLst>
          </p:cNvPr>
          <p:cNvPicPr>
            <a:picLocks noChangeAspect="1"/>
          </p:cNvPicPr>
          <p:nvPr/>
        </p:nvPicPr>
        <p:blipFill>
          <a:blip r:embed="rId3"/>
          <a:stretch>
            <a:fillRect/>
          </a:stretch>
        </p:blipFill>
        <p:spPr>
          <a:xfrm>
            <a:off x="899592" y="1143000"/>
            <a:ext cx="8064895" cy="5500687"/>
          </a:xfrm>
          <a:prstGeom prst="rect">
            <a:avLst/>
          </a:prstGeom>
        </p:spPr>
      </p:pic>
    </p:spTree>
    <p:extLst>
      <p:ext uri="{BB962C8B-B14F-4D97-AF65-F5344CB8AC3E}">
        <p14:creationId xmlns:p14="http://schemas.microsoft.com/office/powerpoint/2010/main" val="22723258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sp>
        <p:nvSpPr>
          <p:cNvPr id="2" name="TextBox 1">
            <a:extLst>
              <a:ext uri="{FF2B5EF4-FFF2-40B4-BE49-F238E27FC236}">
                <a16:creationId xmlns:a16="http://schemas.microsoft.com/office/drawing/2014/main" id="{D787D529-9DAC-41EF-BCF4-44F134ACAAB4}"/>
              </a:ext>
            </a:extLst>
          </p:cNvPr>
          <p:cNvSpPr txBox="1"/>
          <p:nvPr/>
        </p:nvSpPr>
        <p:spPr>
          <a:xfrm>
            <a:off x="251520" y="1412776"/>
            <a:ext cx="8640960" cy="4465133"/>
          </a:xfrm>
          <a:prstGeom prst="rect">
            <a:avLst/>
          </a:prstGeom>
          <a:noFill/>
        </p:spPr>
        <p:txBody>
          <a:bodyPr wrap="square" rtlCol="0">
            <a:spAutoFit/>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du coefficient de corrélation de Spearman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fr-FR" sz="2400" dirty="0">
                <a:effectLst/>
                <a:latin typeface="TimesNewRomanPSMT"/>
                <a:ea typeface="Calibri" panose="020F0502020204030204" pitchFamily="34" charset="0"/>
                <a:cs typeface="TimesNewRomanPSMT"/>
              </a:rPr>
              <a:t>C’est un test non-paramétrique équivalent au le coefficient de corrélation de</a:t>
            </a:r>
            <a:r>
              <a:rPr lang="en-US" sz="2400" dirty="0">
                <a:latin typeface="Calibri" panose="020F0502020204030204" pitchFamily="34" charset="0"/>
                <a:ea typeface="Calibri" panose="020F0502020204030204" pitchFamily="34" charset="0"/>
                <a:cs typeface="Arial" panose="020B0604020202020204" pitchFamily="34" charset="0"/>
              </a:rPr>
              <a:t> </a:t>
            </a:r>
            <a:r>
              <a:rPr lang="fr-FR" sz="2400" dirty="0">
                <a:effectLst/>
                <a:latin typeface="TimesNewRomanPSMT"/>
                <a:ea typeface="Calibri" panose="020F0502020204030204" pitchFamily="34" charset="0"/>
                <a:cs typeface="TimesNewRomanPSMT"/>
              </a:rPr>
              <a:t>Pearson. Les coefficients de corrélation des rangs sont très utiles pour tester l'indépendance de deux variables non gaussiennes ou lorsque l'échantillon est réduit.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corrélation des rangs de Kendall</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2400" dirty="0">
                <a:effectLst/>
                <a:latin typeface="TimesNewRomanPSMT"/>
                <a:ea typeface="Calibri" panose="020F0502020204030204" pitchFamily="34" charset="0"/>
                <a:cs typeface="TimesNewRomanPSMT"/>
              </a:rPr>
              <a:t>C'est l'équivalent du test du coefficient de corrélation de Spearman mais pour des observations appariées.</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024538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du coefficient de corrélation de Spearman</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B0218AB-9CD0-4DF1-BB26-7783FEE0EEE3}"/>
              </a:ext>
            </a:extLst>
          </p:cNvPr>
          <p:cNvPicPr>
            <a:picLocks noChangeAspect="1"/>
          </p:cNvPicPr>
          <p:nvPr/>
        </p:nvPicPr>
        <p:blipFill>
          <a:blip r:embed="rId3"/>
          <a:stretch>
            <a:fillRect/>
          </a:stretch>
        </p:blipFill>
        <p:spPr>
          <a:xfrm>
            <a:off x="1123949" y="1804987"/>
            <a:ext cx="7881717" cy="3712245"/>
          </a:xfrm>
          <a:prstGeom prst="rect">
            <a:avLst/>
          </a:prstGeom>
        </p:spPr>
      </p:pic>
    </p:spTree>
    <p:extLst>
      <p:ext uri="{BB962C8B-B14F-4D97-AF65-F5344CB8AC3E}">
        <p14:creationId xmlns:p14="http://schemas.microsoft.com/office/powerpoint/2010/main" val="29280396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corrélation des rangs de Kendall</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EB89FC5-2067-4187-A377-76948ED556CB}"/>
              </a:ext>
            </a:extLst>
          </p:cNvPr>
          <p:cNvPicPr>
            <a:picLocks noChangeAspect="1"/>
          </p:cNvPicPr>
          <p:nvPr/>
        </p:nvPicPr>
        <p:blipFill>
          <a:blip r:embed="rId3"/>
          <a:stretch>
            <a:fillRect/>
          </a:stretch>
        </p:blipFill>
        <p:spPr>
          <a:xfrm>
            <a:off x="755576" y="2060848"/>
            <a:ext cx="7848872" cy="3476625"/>
          </a:xfrm>
          <a:prstGeom prst="rect">
            <a:avLst/>
          </a:prstGeom>
        </p:spPr>
      </p:pic>
    </p:spTree>
    <p:extLst>
      <p:ext uri="{BB962C8B-B14F-4D97-AF65-F5344CB8AC3E}">
        <p14:creationId xmlns:p14="http://schemas.microsoft.com/office/powerpoint/2010/main" val="3822579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Normalité </a:t>
            </a:r>
          </a:p>
        </p:txBody>
      </p:sp>
      <p:pic>
        <p:nvPicPr>
          <p:cNvPr id="4" name="Picture 3">
            <a:extLst>
              <a:ext uri="{FF2B5EF4-FFF2-40B4-BE49-F238E27FC236}">
                <a16:creationId xmlns:a16="http://schemas.microsoft.com/office/drawing/2014/main" id="{44243FB5-8CFF-4A5C-8D92-D8926C8FE3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548" y="2276872"/>
            <a:ext cx="8136904" cy="3401541"/>
          </a:xfrm>
          <a:prstGeom prst="rect">
            <a:avLst/>
          </a:prstGeom>
          <a:noFill/>
        </p:spPr>
      </p:pic>
      <p:sp>
        <p:nvSpPr>
          <p:cNvPr id="3" name="TextBox 2">
            <a:extLst>
              <a:ext uri="{FF2B5EF4-FFF2-40B4-BE49-F238E27FC236}">
                <a16:creationId xmlns:a16="http://schemas.microsoft.com/office/drawing/2014/main" id="{1E57DB66-1C3A-4EC7-991F-E21894CA38F0}"/>
              </a:ext>
            </a:extLst>
          </p:cNvPr>
          <p:cNvSpPr txBox="1"/>
          <p:nvPr/>
        </p:nvSpPr>
        <p:spPr>
          <a:xfrm>
            <a:off x="503548" y="1484784"/>
            <a:ext cx="4212468" cy="584775"/>
          </a:xfrm>
          <a:prstGeom prst="rect">
            <a:avLst/>
          </a:prstGeom>
          <a:noFill/>
        </p:spPr>
        <p:txBody>
          <a:bodyPr wrap="square" rtlCol="0">
            <a:spAutoFit/>
          </a:bodyPr>
          <a:lstStyle/>
          <a:p>
            <a:r>
              <a:rPr lang="en-US" sz="3200" b="1" dirty="0"/>
              <a:t>Test de </a:t>
            </a:r>
            <a:r>
              <a:rPr lang="en-US" sz="3200" b="1" dirty="0" err="1"/>
              <a:t>normalité</a:t>
            </a:r>
            <a:endParaRPr lang="en-US" sz="3200" b="1" dirty="0"/>
          </a:p>
        </p:txBody>
      </p:sp>
    </p:spTree>
    <p:extLst>
      <p:ext uri="{BB962C8B-B14F-4D97-AF65-F5344CB8AC3E}">
        <p14:creationId xmlns:p14="http://schemas.microsoft.com/office/powerpoint/2010/main" val="30941063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5" name="Picture 4">
            <a:extLst>
              <a:ext uri="{FF2B5EF4-FFF2-40B4-BE49-F238E27FC236}">
                <a16:creationId xmlns:a16="http://schemas.microsoft.com/office/drawing/2014/main" id="{FDAE2F02-EAC9-45F9-B7B3-27BBE6C12313}"/>
              </a:ext>
            </a:extLst>
          </p:cNvPr>
          <p:cNvPicPr>
            <a:picLocks noChangeAspect="1"/>
          </p:cNvPicPr>
          <p:nvPr/>
        </p:nvPicPr>
        <p:blipFill>
          <a:blip r:embed="rId3"/>
          <a:stretch>
            <a:fillRect/>
          </a:stretch>
        </p:blipFill>
        <p:spPr>
          <a:xfrm>
            <a:off x="1331640" y="2996952"/>
            <a:ext cx="6000750" cy="2247900"/>
          </a:xfrm>
          <a:prstGeom prst="rect">
            <a:avLst/>
          </a:prstGeom>
        </p:spPr>
      </p:pic>
      <p:sp>
        <p:nvSpPr>
          <p:cNvPr id="7" name="Oval 6">
            <a:extLst>
              <a:ext uri="{FF2B5EF4-FFF2-40B4-BE49-F238E27FC236}">
                <a16:creationId xmlns:a16="http://schemas.microsoft.com/office/drawing/2014/main" id="{E7518A2C-D41C-48CC-AB29-6A6AD3015C79}"/>
              </a:ext>
            </a:extLst>
          </p:cNvPr>
          <p:cNvSpPr/>
          <p:nvPr/>
        </p:nvSpPr>
        <p:spPr>
          <a:xfrm flipH="1">
            <a:off x="2483768" y="4365104"/>
            <a:ext cx="288032" cy="3526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9C7CFD5-4AE6-4322-B5CD-F4EC7B63AC8D}"/>
              </a:ext>
            </a:extLst>
          </p:cNvPr>
          <p:cNvSpPr txBox="1"/>
          <p:nvPr/>
        </p:nvSpPr>
        <p:spPr>
          <a:xfrm>
            <a:off x="1187624" y="5244852"/>
            <a:ext cx="2376264" cy="646331"/>
          </a:xfrm>
          <a:prstGeom prst="rect">
            <a:avLst/>
          </a:prstGeom>
          <a:noFill/>
        </p:spPr>
        <p:txBody>
          <a:bodyPr wrap="square" rtlCol="0">
            <a:spAutoFit/>
          </a:bodyPr>
          <a:lstStyle/>
          <a:p>
            <a:r>
              <a:rPr lang="en-US" dirty="0"/>
              <a:t>Coefficient de correlation r</a:t>
            </a:r>
          </a:p>
        </p:txBody>
      </p:sp>
      <p:sp>
        <p:nvSpPr>
          <p:cNvPr id="9" name="TextBox 8">
            <a:extLst>
              <a:ext uri="{FF2B5EF4-FFF2-40B4-BE49-F238E27FC236}">
                <a16:creationId xmlns:a16="http://schemas.microsoft.com/office/drawing/2014/main" id="{551185AA-7322-4582-8717-6E2274BC59E0}"/>
              </a:ext>
            </a:extLst>
          </p:cNvPr>
          <p:cNvSpPr txBox="1"/>
          <p:nvPr/>
        </p:nvSpPr>
        <p:spPr>
          <a:xfrm>
            <a:off x="3383868" y="5382245"/>
            <a:ext cx="2376264" cy="1200329"/>
          </a:xfrm>
          <a:prstGeom prst="rect">
            <a:avLst/>
          </a:prstGeom>
          <a:noFill/>
        </p:spPr>
        <p:txBody>
          <a:bodyPr wrap="square" rtlCol="0">
            <a:spAutoFit/>
          </a:bodyPr>
          <a:lstStyle/>
          <a:p>
            <a:r>
              <a:rPr lang="en-US" dirty="0"/>
              <a:t>Le r deux </a:t>
            </a:r>
            <a:r>
              <a:rPr lang="en-US" dirty="0" err="1"/>
              <a:t>ajusté</a:t>
            </a:r>
            <a:r>
              <a:rPr lang="en-US" dirty="0"/>
              <a:t> </a:t>
            </a:r>
            <a:r>
              <a:rPr lang="en-US" dirty="0" err="1"/>
              <a:t>permet</a:t>
            </a:r>
            <a:r>
              <a:rPr lang="en-US" dirty="0"/>
              <a:t> de </a:t>
            </a:r>
            <a:r>
              <a:rPr lang="en-US" dirty="0" err="1"/>
              <a:t>corriger</a:t>
            </a:r>
            <a:r>
              <a:rPr lang="en-US" dirty="0"/>
              <a:t> le </a:t>
            </a:r>
            <a:r>
              <a:rPr lang="en-US" dirty="0" err="1"/>
              <a:t>rdeux</a:t>
            </a:r>
            <a:r>
              <a:rPr lang="en-US" dirty="0"/>
              <a:t> </a:t>
            </a:r>
            <a:r>
              <a:rPr lang="en-US" dirty="0" err="1"/>
              <a:t>en</a:t>
            </a:r>
            <a:r>
              <a:rPr lang="en-US" dirty="0"/>
              <a:t> function de </a:t>
            </a:r>
            <a:r>
              <a:rPr lang="en-US" dirty="0" err="1"/>
              <a:t>nombre</a:t>
            </a:r>
            <a:r>
              <a:rPr lang="en-US" dirty="0"/>
              <a:t> de variables</a:t>
            </a:r>
          </a:p>
        </p:txBody>
      </p:sp>
      <p:cxnSp>
        <p:nvCxnSpPr>
          <p:cNvPr id="10" name="Straight Arrow Connector 9">
            <a:extLst>
              <a:ext uri="{FF2B5EF4-FFF2-40B4-BE49-F238E27FC236}">
                <a16:creationId xmlns:a16="http://schemas.microsoft.com/office/drawing/2014/main" id="{7BA630FA-77E0-416B-8559-6E77CB7BF21B}"/>
              </a:ext>
            </a:extLst>
          </p:cNvPr>
          <p:cNvCxnSpPr/>
          <p:nvPr/>
        </p:nvCxnSpPr>
        <p:spPr>
          <a:xfrm flipV="1">
            <a:off x="3779912" y="4541407"/>
            <a:ext cx="648072" cy="831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E6C0B60-5775-4090-A129-C461775897BB}"/>
              </a:ext>
            </a:extLst>
          </p:cNvPr>
          <p:cNvCxnSpPr>
            <a:cxnSpLocks/>
          </p:cNvCxnSpPr>
          <p:nvPr/>
        </p:nvCxnSpPr>
        <p:spPr>
          <a:xfrm flipV="1">
            <a:off x="1907704" y="4717710"/>
            <a:ext cx="576064" cy="5271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2573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3" name="Picture 2">
            <a:extLst>
              <a:ext uri="{FF2B5EF4-FFF2-40B4-BE49-F238E27FC236}">
                <a16:creationId xmlns:a16="http://schemas.microsoft.com/office/drawing/2014/main" id="{42F5F947-82A9-4BF7-8ACC-30AD0C0C379D}"/>
              </a:ext>
            </a:extLst>
          </p:cNvPr>
          <p:cNvPicPr>
            <a:picLocks noChangeAspect="1"/>
          </p:cNvPicPr>
          <p:nvPr/>
        </p:nvPicPr>
        <p:blipFill>
          <a:blip r:embed="rId3"/>
          <a:stretch>
            <a:fillRect/>
          </a:stretch>
        </p:blipFill>
        <p:spPr>
          <a:xfrm>
            <a:off x="0" y="2639830"/>
            <a:ext cx="9144000" cy="2157322"/>
          </a:xfrm>
          <a:prstGeom prst="rect">
            <a:avLst/>
          </a:prstGeom>
        </p:spPr>
      </p:pic>
      <p:sp>
        <p:nvSpPr>
          <p:cNvPr id="4" name="Oval 3">
            <a:extLst>
              <a:ext uri="{FF2B5EF4-FFF2-40B4-BE49-F238E27FC236}">
                <a16:creationId xmlns:a16="http://schemas.microsoft.com/office/drawing/2014/main" id="{19ACC72A-2B76-4BAB-9ACE-480A7D1DAED0}"/>
              </a:ext>
            </a:extLst>
          </p:cNvPr>
          <p:cNvSpPr/>
          <p:nvPr/>
        </p:nvSpPr>
        <p:spPr>
          <a:xfrm>
            <a:off x="5220072" y="4221088"/>
            <a:ext cx="432048"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E6E0588-2344-4119-A034-C00C46CE0405}"/>
              </a:ext>
            </a:extLst>
          </p:cNvPr>
          <p:cNvSpPr/>
          <p:nvPr/>
        </p:nvSpPr>
        <p:spPr>
          <a:xfrm>
            <a:off x="2177988" y="4221088"/>
            <a:ext cx="432048"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F74E6-04A4-48DA-8A94-458BFECA76A3}"/>
              </a:ext>
            </a:extLst>
          </p:cNvPr>
          <p:cNvSpPr txBox="1"/>
          <p:nvPr/>
        </p:nvSpPr>
        <p:spPr>
          <a:xfrm>
            <a:off x="755576" y="1628800"/>
            <a:ext cx="6120680" cy="369332"/>
          </a:xfrm>
          <a:prstGeom prst="rect">
            <a:avLst/>
          </a:prstGeom>
          <a:noFill/>
        </p:spPr>
        <p:txBody>
          <a:bodyPr wrap="square" rtlCol="0">
            <a:spAutoFit/>
          </a:bodyPr>
          <a:lstStyle/>
          <a:p>
            <a:r>
              <a:rPr lang="en-US" dirty="0" err="1"/>
              <a:t>Paramètre</a:t>
            </a:r>
            <a:r>
              <a:rPr lang="en-US" dirty="0"/>
              <a:t> du </a:t>
            </a:r>
            <a:r>
              <a:rPr lang="en-US" dirty="0" err="1"/>
              <a:t>modèle</a:t>
            </a:r>
            <a:r>
              <a:rPr lang="en-US" dirty="0"/>
              <a:t> de </a:t>
            </a:r>
            <a:r>
              <a:rPr lang="en-US" dirty="0" err="1"/>
              <a:t>corrélation</a:t>
            </a:r>
            <a:endParaRPr lang="en-US" dirty="0"/>
          </a:p>
        </p:txBody>
      </p:sp>
    </p:spTree>
    <p:extLst>
      <p:ext uri="{BB962C8B-B14F-4D97-AF65-F5344CB8AC3E}">
        <p14:creationId xmlns:p14="http://schemas.microsoft.com/office/powerpoint/2010/main" val="8699989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3" name="Picture 2">
            <a:extLst>
              <a:ext uri="{FF2B5EF4-FFF2-40B4-BE49-F238E27FC236}">
                <a16:creationId xmlns:a16="http://schemas.microsoft.com/office/drawing/2014/main" id="{E101FF38-3FE6-4497-B8CA-3F20BAFD5448}"/>
              </a:ext>
            </a:extLst>
          </p:cNvPr>
          <p:cNvPicPr>
            <a:picLocks noChangeAspect="1"/>
          </p:cNvPicPr>
          <p:nvPr/>
        </p:nvPicPr>
        <p:blipFill>
          <a:blip r:embed="rId3"/>
          <a:stretch>
            <a:fillRect/>
          </a:stretch>
        </p:blipFill>
        <p:spPr>
          <a:xfrm>
            <a:off x="0" y="2639830"/>
            <a:ext cx="9144000" cy="2013306"/>
          </a:xfrm>
          <a:prstGeom prst="rect">
            <a:avLst/>
          </a:prstGeom>
        </p:spPr>
      </p:pic>
      <p:sp>
        <p:nvSpPr>
          <p:cNvPr id="4" name="TextBox 3">
            <a:extLst>
              <a:ext uri="{FF2B5EF4-FFF2-40B4-BE49-F238E27FC236}">
                <a16:creationId xmlns:a16="http://schemas.microsoft.com/office/drawing/2014/main" id="{3CCA6A31-D9FC-4B8A-8999-EBE0E4D3A73A}"/>
              </a:ext>
            </a:extLst>
          </p:cNvPr>
          <p:cNvSpPr txBox="1"/>
          <p:nvPr/>
        </p:nvSpPr>
        <p:spPr>
          <a:xfrm>
            <a:off x="6300192" y="4797152"/>
            <a:ext cx="2520280" cy="646331"/>
          </a:xfrm>
          <a:prstGeom prst="rect">
            <a:avLst/>
          </a:prstGeom>
          <a:noFill/>
        </p:spPr>
        <p:txBody>
          <a:bodyPr wrap="square" rtlCol="0">
            <a:spAutoFit/>
          </a:bodyPr>
          <a:lstStyle/>
          <a:p>
            <a:pPr algn="ctr"/>
            <a:r>
              <a:rPr lang="en-US" dirty="0" err="1"/>
              <a:t>Paramètres</a:t>
            </a:r>
            <a:r>
              <a:rPr lang="en-US" dirty="0"/>
              <a:t> de </a:t>
            </a:r>
            <a:r>
              <a:rPr lang="en-US" dirty="0" err="1"/>
              <a:t>colinéarlité</a:t>
            </a:r>
            <a:endParaRPr lang="en-US" dirty="0"/>
          </a:p>
        </p:txBody>
      </p:sp>
      <p:cxnSp>
        <p:nvCxnSpPr>
          <p:cNvPr id="6" name="Straight Arrow Connector 5">
            <a:extLst>
              <a:ext uri="{FF2B5EF4-FFF2-40B4-BE49-F238E27FC236}">
                <a16:creationId xmlns:a16="http://schemas.microsoft.com/office/drawing/2014/main" id="{48DDB667-CC90-4736-96C2-CB3186CEF3DC}"/>
              </a:ext>
            </a:extLst>
          </p:cNvPr>
          <p:cNvCxnSpPr>
            <a:stCxn id="4" idx="0"/>
          </p:cNvCxnSpPr>
          <p:nvPr/>
        </p:nvCxnSpPr>
        <p:spPr>
          <a:xfrm flipV="1">
            <a:off x="7560332" y="4437112"/>
            <a:ext cx="468052"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F6D1318-E0E1-447A-A8A4-179F38DE3473}"/>
              </a:ext>
            </a:extLst>
          </p:cNvPr>
          <p:cNvSpPr/>
          <p:nvPr/>
        </p:nvSpPr>
        <p:spPr>
          <a:xfrm>
            <a:off x="7308304" y="3510136"/>
            <a:ext cx="1728192" cy="9989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32357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6" name="Picture 5">
            <a:extLst>
              <a:ext uri="{FF2B5EF4-FFF2-40B4-BE49-F238E27FC236}">
                <a16:creationId xmlns:a16="http://schemas.microsoft.com/office/drawing/2014/main" id="{22A4B59A-8F1C-4EF6-A97F-E0904078110A}"/>
              </a:ext>
            </a:extLst>
          </p:cNvPr>
          <p:cNvPicPr>
            <a:picLocks noChangeAspect="1"/>
          </p:cNvPicPr>
          <p:nvPr/>
        </p:nvPicPr>
        <p:blipFill>
          <a:blip r:embed="rId3"/>
          <a:stretch>
            <a:fillRect/>
          </a:stretch>
        </p:blipFill>
        <p:spPr>
          <a:xfrm>
            <a:off x="0" y="2708920"/>
            <a:ext cx="9144000" cy="1989707"/>
          </a:xfrm>
          <a:prstGeom prst="rect">
            <a:avLst/>
          </a:prstGeom>
        </p:spPr>
      </p:pic>
    </p:spTree>
    <p:extLst>
      <p:ext uri="{BB962C8B-B14F-4D97-AF65-F5344CB8AC3E}">
        <p14:creationId xmlns:p14="http://schemas.microsoft.com/office/powerpoint/2010/main" val="19633042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 multiple</a:t>
            </a:r>
          </a:p>
        </p:txBody>
      </p:sp>
      <p:pic>
        <p:nvPicPr>
          <p:cNvPr id="3" name="Picture 2">
            <a:extLst>
              <a:ext uri="{FF2B5EF4-FFF2-40B4-BE49-F238E27FC236}">
                <a16:creationId xmlns:a16="http://schemas.microsoft.com/office/drawing/2014/main" id="{24EBFC16-160F-4437-B9F9-201BFEF87713}"/>
              </a:ext>
            </a:extLst>
          </p:cNvPr>
          <p:cNvPicPr>
            <a:picLocks noChangeAspect="1"/>
          </p:cNvPicPr>
          <p:nvPr/>
        </p:nvPicPr>
        <p:blipFill>
          <a:blip r:embed="rId3"/>
          <a:stretch>
            <a:fillRect/>
          </a:stretch>
        </p:blipFill>
        <p:spPr>
          <a:xfrm>
            <a:off x="1259632" y="1412776"/>
            <a:ext cx="7115175" cy="5114925"/>
          </a:xfrm>
          <a:prstGeom prst="rect">
            <a:avLst/>
          </a:prstGeom>
        </p:spPr>
      </p:pic>
    </p:spTree>
    <p:extLst>
      <p:ext uri="{BB962C8B-B14F-4D97-AF65-F5344CB8AC3E}">
        <p14:creationId xmlns:p14="http://schemas.microsoft.com/office/powerpoint/2010/main" val="34331834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5" name="Picture 4">
            <a:extLst>
              <a:ext uri="{FF2B5EF4-FFF2-40B4-BE49-F238E27FC236}">
                <a16:creationId xmlns:a16="http://schemas.microsoft.com/office/drawing/2014/main" id="{C88566D2-E564-48FD-A68D-B6E512184F2E}"/>
              </a:ext>
            </a:extLst>
          </p:cNvPr>
          <p:cNvPicPr>
            <a:picLocks noChangeAspect="1"/>
          </p:cNvPicPr>
          <p:nvPr/>
        </p:nvPicPr>
        <p:blipFill>
          <a:blip r:embed="rId3"/>
          <a:stretch>
            <a:fillRect/>
          </a:stretch>
        </p:blipFill>
        <p:spPr>
          <a:xfrm>
            <a:off x="1047750" y="1628800"/>
            <a:ext cx="7048500" cy="4600575"/>
          </a:xfrm>
          <a:prstGeom prst="rect">
            <a:avLst/>
          </a:prstGeom>
        </p:spPr>
      </p:pic>
    </p:spTree>
    <p:extLst>
      <p:ext uri="{BB962C8B-B14F-4D97-AF65-F5344CB8AC3E}">
        <p14:creationId xmlns:p14="http://schemas.microsoft.com/office/powerpoint/2010/main" val="40036845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3" name="Picture 2">
            <a:extLst>
              <a:ext uri="{FF2B5EF4-FFF2-40B4-BE49-F238E27FC236}">
                <a16:creationId xmlns:a16="http://schemas.microsoft.com/office/drawing/2014/main" id="{A39C2A9E-D232-4FA7-82E7-C269229DE2E5}"/>
              </a:ext>
            </a:extLst>
          </p:cNvPr>
          <p:cNvPicPr>
            <a:picLocks noChangeAspect="1"/>
          </p:cNvPicPr>
          <p:nvPr/>
        </p:nvPicPr>
        <p:blipFill>
          <a:blip r:embed="rId3"/>
          <a:stretch>
            <a:fillRect/>
          </a:stretch>
        </p:blipFill>
        <p:spPr>
          <a:xfrm>
            <a:off x="899592" y="2474490"/>
            <a:ext cx="6990269" cy="2215307"/>
          </a:xfrm>
          <a:prstGeom prst="rect">
            <a:avLst/>
          </a:prstGeom>
        </p:spPr>
      </p:pic>
      <p:sp>
        <p:nvSpPr>
          <p:cNvPr id="4" name="TextBox 3">
            <a:extLst>
              <a:ext uri="{FF2B5EF4-FFF2-40B4-BE49-F238E27FC236}">
                <a16:creationId xmlns:a16="http://schemas.microsoft.com/office/drawing/2014/main" id="{4C229A4C-1D53-419C-B58A-660256439D00}"/>
              </a:ext>
            </a:extLst>
          </p:cNvPr>
          <p:cNvSpPr txBox="1"/>
          <p:nvPr/>
        </p:nvSpPr>
        <p:spPr>
          <a:xfrm>
            <a:off x="683568" y="5085184"/>
            <a:ext cx="1584176" cy="923330"/>
          </a:xfrm>
          <a:prstGeom prst="rect">
            <a:avLst/>
          </a:prstGeom>
          <a:noFill/>
        </p:spPr>
        <p:txBody>
          <a:bodyPr wrap="square" rtlCol="0">
            <a:spAutoFit/>
          </a:bodyPr>
          <a:lstStyle/>
          <a:p>
            <a:r>
              <a:rPr lang="en-US" dirty="0"/>
              <a:t>Coefficient de correlation de Pearson</a:t>
            </a:r>
          </a:p>
        </p:txBody>
      </p:sp>
      <p:sp>
        <p:nvSpPr>
          <p:cNvPr id="6" name="TextBox 5">
            <a:extLst>
              <a:ext uri="{FF2B5EF4-FFF2-40B4-BE49-F238E27FC236}">
                <a16:creationId xmlns:a16="http://schemas.microsoft.com/office/drawing/2014/main" id="{6FA77E2A-EC7D-42AF-8B72-381E262DE06D}"/>
              </a:ext>
            </a:extLst>
          </p:cNvPr>
          <p:cNvSpPr txBox="1"/>
          <p:nvPr/>
        </p:nvSpPr>
        <p:spPr>
          <a:xfrm>
            <a:off x="2611573" y="5091741"/>
            <a:ext cx="5301686" cy="646331"/>
          </a:xfrm>
          <a:prstGeom prst="rect">
            <a:avLst/>
          </a:prstGeom>
          <a:noFill/>
        </p:spPr>
        <p:txBody>
          <a:bodyPr wrap="square" rtlCol="0">
            <a:spAutoFit/>
          </a:bodyPr>
          <a:lstStyle/>
          <a:p>
            <a:r>
              <a:rPr lang="en-US" dirty="0"/>
              <a:t>Les variables </a:t>
            </a:r>
            <a:r>
              <a:rPr lang="en-US" dirty="0" err="1"/>
              <a:t>indépendantes</a:t>
            </a:r>
            <a:r>
              <a:rPr lang="en-US" dirty="0"/>
              <a:t> </a:t>
            </a:r>
            <a:r>
              <a:rPr lang="en-US" dirty="0" err="1"/>
              <a:t>expliquent</a:t>
            </a:r>
            <a:r>
              <a:rPr lang="en-US" dirty="0"/>
              <a:t> 38.8% du stress</a:t>
            </a:r>
          </a:p>
        </p:txBody>
      </p:sp>
    </p:spTree>
    <p:extLst>
      <p:ext uri="{BB962C8B-B14F-4D97-AF65-F5344CB8AC3E}">
        <p14:creationId xmlns:p14="http://schemas.microsoft.com/office/powerpoint/2010/main" val="41311887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8" name="Picture 7">
            <a:extLst>
              <a:ext uri="{FF2B5EF4-FFF2-40B4-BE49-F238E27FC236}">
                <a16:creationId xmlns:a16="http://schemas.microsoft.com/office/drawing/2014/main" id="{089D3E22-A67C-489E-BD77-0ECA226D680F}"/>
              </a:ext>
            </a:extLst>
          </p:cNvPr>
          <p:cNvPicPr>
            <a:picLocks noChangeAspect="1"/>
          </p:cNvPicPr>
          <p:nvPr/>
        </p:nvPicPr>
        <p:blipFill>
          <a:blip r:embed="rId3"/>
          <a:stretch>
            <a:fillRect/>
          </a:stretch>
        </p:blipFill>
        <p:spPr>
          <a:xfrm>
            <a:off x="914400" y="1971675"/>
            <a:ext cx="7315200" cy="2914650"/>
          </a:xfrm>
          <a:prstGeom prst="rect">
            <a:avLst/>
          </a:prstGeom>
        </p:spPr>
      </p:pic>
      <p:sp>
        <p:nvSpPr>
          <p:cNvPr id="9" name="TextBox 8">
            <a:extLst>
              <a:ext uri="{FF2B5EF4-FFF2-40B4-BE49-F238E27FC236}">
                <a16:creationId xmlns:a16="http://schemas.microsoft.com/office/drawing/2014/main" id="{80A46F70-BA1B-40F8-B05A-80450FCE24CF}"/>
              </a:ext>
            </a:extLst>
          </p:cNvPr>
          <p:cNvSpPr txBox="1"/>
          <p:nvPr/>
        </p:nvSpPr>
        <p:spPr>
          <a:xfrm>
            <a:off x="467544" y="1484784"/>
            <a:ext cx="4536504" cy="369332"/>
          </a:xfrm>
          <a:prstGeom prst="rect">
            <a:avLst/>
          </a:prstGeom>
          <a:noFill/>
        </p:spPr>
        <p:txBody>
          <a:bodyPr wrap="square" rtlCol="0">
            <a:spAutoFit/>
          </a:bodyPr>
          <a:lstStyle/>
          <a:p>
            <a:r>
              <a:rPr lang="en-US" dirty="0" err="1"/>
              <a:t>Paramètre</a:t>
            </a:r>
            <a:r>
              <a:rPr lang="en-US" dirty="0"/>
              <a:t> du </a:t>
            </a:r>
            <a:r>
              <a:rPr lang="en-US" dirty="0" err="1"/>
              <a:t>modèle</a:t>
            </a:r>
            <a:endParaRPr lang="en-US" dirty="0"/>
          </a:p>
        </p:txBody>
      </p:sp>
      <p:sp>
        <p:nvSpPr>
          <p:cNvPr id="10" name="TextBox 9">
            <a:extLst>
              <a:ext uri="{FF2B5EF4-FFF2-40B4-BE49-F238E27FC236}">
                <a16:creationId xmlns:a16="http://schemas.microsoft.com/office/drawing/2014/main" id="{5CA30451-5686-4FBF-9B22-57BA8CA0D43E}"/>
              </a:ext>
            </a:extLst>
          </p:cNvPr>
          <p:cNvSpPr txBox="1"/>
          <p:nvPr/>
        </p:nvSpPr>
        <p:spPr>
          <a:xfrm>
            <a:off x="683568" y="4886325"/>
            <a:ext cx="3816424" cy="646331"/>
          </a:xfrm>
          <a:prstGeom prst="rect">
            <a:avLst/>
          </a:prstGeom>
          <a:noFill/>
        </p:spPr>
        <p:txBody>
          <a:bodyPr wrap="square" rtlCol="0">
            <a:spAutoFit/>
          </a:bodyPr>
          <a:lstStyle/>
          <a:p>
            <a:r>
              <a:rPr lang="en-US" dirty="0" err="1"/>
              <a:t>L’équation</a:t>
            </a:r>
            <a:r>
              <a:rPr lang="en-US" dirty="0"/>
              <a:t> de la droite de la regression </a:t>
            </a:r>
          </a:p>
        </p:txBody>
      </p:sp>
      <p:sp>
        <p:nvSpPr>
          <p:cNvPr id="11" name="Oval 10">
            <a:extLst>
              <a:ext uri="{FF2B5EF4-FFF2-40B4-BE49-F238E27FC236}">
                <a16:creationId xmlns:a16="http://schemas.microsoft.com/office/drawing/2014/main" id="{4391B22A-512D-468F-91D7-2E486ACDE510}"/>
              </a:ext>
            </a:extLst>
          </p:cNvPr>
          <p:cNvSpPr/>
          <p:nvPr/>
        </p:nvSpPr>
        <p:spPr>
          <a:xfrm>
            <a:off x="3707904" y="3114675"/>
            <a:ext cx="648072" cy="14664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D15B5B-50AD-4E8E-9D0F-E8DFF3BE802D}"/>
              </a:ext>
            </a:extLst>
          </p:cNvPr>
          <p:cNvSpPr/>
          <p:nvPr/>
        </p:nvSpPr>
        <p:spPr>
          <a:xfrm>
            <a:off x="7620731" y="3933055"/>
            <a:ext cx="648072" cy="2880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CF8DBFE-D885-4DAD-92E2-8C0CFB65F859}"/>
              </a:ext>
            </a:extLst>
          </p:cNvPr>
          <p:cNvSpPr txBox="1"/>
          <p:nvPr/>
        </p:nvSpPr>
        <p:spPr>
          <a:xfrm>
            <a:off x="5652120" y="4797152"/>
            <a:ext cx="2808312" cy="646331"/>
          </a:xfrm>
          <a:prstGeom prst="rect">
            <a:avLst/>
          </a:prstGeom>
          <a:noFill/>
        </p:spPr>
        <p:txBody>
          <a:bodyPr wrap="square" rtlCol="0">
            <a:spAutoFit/>
          </a:bodyPr>
          <a:lstStyle/>
          <a:p>
            <a:r>
              <a:rPr lang="en-US" dirty="0" err="1"/>
              <a:t>Facteur</a:t>
            </a:r>
            <a:r>
              <a:rPr lang="en-US" dirty="0"/>
              <a:t> important pour </a:t>
            </a:r>
            <a:r>
              <a:rPr lang="en-US" dirty="0" err="1"/>
              <a:t>expliquer</a:t>
            </a:r>
            <a:r>
              <a:rPr lang="en-US" dirty="0"/>
              <a:t> le stress</a:t>
            </a:r>
          </a:p>
        </p:txBody>
      </p:sp>
      <p:cxnSp>
        <p:nvCxnSpPr>
          <p:cNvPr id="15" name="Straight Arrow Connector 14">
            <a:extLst>
              <a:ext uri="{FF2B5EF4-FFF2-40B4-BE49-F238E27FC236}">
                <a16:creationId xmlns:a16="http://schemas.microsoft.com/office/drawing/2014/main" id="{02551C1C-6A91-4F16-808D-B9CFC37B5BCD}"/>
              </a:ext>
            </a:extLst>
          </p:cNvPr>
          <p:cNvCxnSpPr>
            <a:endCxn id="13" idx="3"/>
          </p:cNvCxnSpPr>
          <p:nvPr/>
        </p:nvCxnSpPr>
        <p:spPr>
          <a:xfrm flipV="1">
            <a:off x="7092280" y="4178907"/>
            <a:ext cx="623359" cy="618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A1BCF73-FD70-4FE5-ADA4-03E8E3DD807B}"/>
              </a:ext>
            </a:extLst>
          </p:cNvPr>
          <p:cNvCxnSpPr>
            <a:cxnSpLocks/>
            <a:endCxn id="11" idx="2"/>
          </p:cNvCxnSpPr>
          <p:nvPr/>
        </p:nvCxnSpPr>
        <p:spPr>
          <a:xfrm flipV="1">
            <a:off x="3491880" y="3847902"/>
            <a:ext cx="216024" cy="1038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1379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3" name="Picture 2">
            <a:extLst>
              <a:ext uri="{FF2B5EF4-FFF2-40B4-BE49-F238E27FC236}">
                <a16:creationId xmlns:a16="http://schemas.microsoft.com/office/drawing/2014/main" id="{EE5BBDA3-8332-4814-97EC-A0866DD4AB9C}"/>
              </a:ext>
            </a:extLst>
          </p:cNvPr>
          <p:cNvPicPr>
            <a:picLocks noChangeAspect="1"/>
          </p:cNvPicPr>
          <p:nvPr/>
        </p:nvPicPr>
        <p:blipFill>
          <a:blip r:embed="rId3"/>
          <a:stretch>
            <a:fillRect/>
          </a:stretch>
        </p:blipFill>
        <p:spPr>
          <a:xfrm>
            <a:off x="1138237" y="2266950"/>
            <a:ext cx="6867525" cy="2324100"/>
          </a:xfrm>
          <a:prstGeom prst="rect">
            <a:avLst/>
          </a:prstGeom>
        </p:spPr>
      </p:pic>
      <p:sp>
        <p:nvSpPr>
          <p:cNvPr id="4" name="TextBox 3">
            <a:extLst>
              <a:ext uri="{FF2B5EF4-FFF2-40B4-BE49-F238E27FC236}">
                <a16:creationId xmlns:a16="http://schemas.microsoft.com/office/drawing/2014/main" id="{2F9A61CD-7302-49DD-811C-7E1E1D1F80D2}"/>
              </a:ext>
            </a:extLst>
          </p:cNvPr>
          <p:cNvSpPr txBox="1"/>
          <p:nvPr/>
        </p:nvSpPr>
        <p:spPr>
          <a:xfrm>
            <a:off x="5436096" y="1484784"/>
            <a:ext cx="3096344" cy="646331"/>
          </a:xfrm>
          <a:prstGeom prst="rect">
            <a:avLst/>
          </a:prstGeom>
          <a:noFill/>
        </p:spPr>
        <p:txBody>
          <a:bodyPr wrap="square" rtlCol="0">
            <a:spAutoFit/>
          </a:bodyPr>
          <a:lstStyle/>
          <a:p>
            <a:r>
              <a:rPr lang="en-US" dirty="0"/>
              <a:t>La </a:t>
            </a:r>
            <a:r>
              <a:rPr lang="en-US" dirty="0" err="1"/>
              <a:t>statistique</a:t>
            </a:r>
            <a:r>
              <a:rPr lang="en-US" dirty="0"/>
              <a:t> de F pour 4 et 14 </a:t>
            </a:r>
            <a:r>
              <a:rPr lang="en-US" dirty="0" err="1"/>
              <a:t>ddl</a:t>
            </a:r>
            <a:endParaRPr lang="en-US" dirty="0"/>
          </a:p>
        </p:txBody>
      </p:sp>
      <p:sp>
        <p:nvSpPr>
          <p:cNvPr id="5" name="TextBox 4">
            <a:extLst>
              <a:ext uri="{FF2B5EF4-FFF2-40B4-BE49-F238E27FC236}">
                <a16:creationId xmlns:a16="http://schemas.microsoft.com/office/drawing/2014/main" id="{EEF66DCF-23FA-4E0A-9D9A-4063AD5060F8}"/>
              </a:ext>
            </a:extLst>
          </p:cNvPr>
          <p:cNvSpPr txBox="1"/>
          <p:nvPr/>
        </p:nvSpPr>
        <p:spPr>
          <a:xfrm>
            <a:off x="4391251" y="4608270"/>
            <a:ext cx="3600400" cy="369332"/>
          </a:xfrm>
          <a:prstGeom prst="rect">
            <a:avLst/>
          </a:prstGeom>
          <a:noFill/>
        </p:spPr>
        <p:txBody>
          <a:bodyPr wrap="square" rtlCol="0">
            <a:spAutoFit/>
          </a:bodyPr>
          <a:lstStyle/>
          <a:p>
            <a:r>
              <a:rPr lang="en-US" dirty="0"/>
              <a:t>Somme des </a:t>
            </a:r>
            <a:r>
              <a:rPr lang="en-US" dirty="0" err="1"/>
              <a:t>carrés</a:t>
            </a:r>
            <a:r>
              <a:rPr lang="en-US" dirty="0"/>
              <a:t> /</a:t>
            </a:r>
            <a:r>
              <a:rPr lang="en-US" dirty="0" err="1"/>
              <a:t>ddl</a:t>
            </a:r>
            <a:endParaRPr lang="en-US" dirty="0"/>
          </a:p>
        </p:txBody>
      </p:sp>
      <p:sp>
        <p:nvSpPr>
          <p:cNvPr id="7" name="TextBox 6">
            <a:extLst>
              <a:ext uri="{FF2B5EF4-FFF2-40B4-BE49-F238E27FC236}">
                <a16:creationId xmlns:a16="http://schemas.microsoft.com/office/drawing/2014/main" id="{B28910FC-928F-45C2-959C-27FB4DA81167}"/>
              </a:ext>
            </a:extLst>
          </p:cNvPr>
          <p:cNvSpPr txBox="1"/>
          <p:nvPr/>
        </p:nvSpPr>
        <p:spPr>
          <a:xfrm>
            <a:off x="971599" y="4600338"/>
            <a:ext cx="3600400" cy="646331"/>
          </a:xfrm>
          <a:prstGeom prst="rect">
            <a:avLst/>
          </a:prstGeom>
          <a:noFill/>
        </p:spPr>
        <p:txBody>
          <a:bodyPr wrap="square" rtlCol="0">
            <a:spAutoFit/>
          </a:bodyPr>
          <a:lstStyle/>
          <a:p>
            <a:r>
              <a:rPr lang="en-US" dirty="0" err="1"/>
              <a:t>Décomposition</a:t>
            </a:r>
            <a:r>
              <a:rPr lang="en-US" dirty="0"/>
              <a:t> de la variance </a:t>
            </a:r>
            <a:r>
              <a:rPr lang="en-US" dirty="0" err="1"/>
              <a:t>totale</a:t>
            </a:r>
            <a:endParaRPr lang="en-US" dirty="0"/>
          </a:p>
        </p:txBody>
      </p:sp>
    </p:spTree>
    <p:extLst>
      <p:ext uri="{BB962C8B-B14F-4D97-AF65-F5344CB8AC3E}">
        <p14:creationId xmlns:p14="http://schemas.microsoft.com/office/powerpoint/2010/main" val="25867863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4DAF-1B30-4928-866E-179B1A496713}"/>
              </a:ext>
            </a:extLst>
          </p:cNvPr>
          <p:cNvSpPr>
            <a:spLocks noGrp="1"/>
          </p:cNvSpPr>
          <p:nvPr>
            <p:ph type="title"/>
          </p:nvPr>
        </p:nvSpPr>
        <p:spPr/>
        <p:txBody>
          <a:bodyPr/>
          <a:lstStyle/>
          <a:p>
            <a:r>
              <a:rPr lang="en-US" dirty="0" err="1"/>
              <a:t>Développement</a:t>
            </a:r>
            <a:r>
              <a:rPr lang="en-US" dirty="0"/>
              <a:t> des </a:t>
            </a:r>
            <a:r>
              <a:rPr lang="en-US" dirty="0" err="1"/>
              <a:t>échelles</a:t>
            </a:r>
            <a:r>
              <a:rPr lang="en-US" dirty="0"/>
              <a:t> de </a:t>
            </a:r>
            <a:r>
              <a:rPr lang="en-US" dirty="0" err="1"/>
              <a:t>mesure</a:t>
            </a:r>
            <a:endParaRPr lang="en-US" dirty="0"/>
          </a:p>
        </p:txBody>
      </p:sp>
      <p:sp>
        <p:nvSpPr>
          <p:cNvPr id="3" name="TextBox 2">
            <a:extLst>
              <a:ext uri="{FF2B5EF4-FFF2-40B4-BE49-F238E27FC236}">
                <a16:creationId xmlns:a16="http://schemas.microsoft.com/office/drawing/2014/main" id="{71F6452F-9AF5-4621-BDA6-F640B3AC44A4}"/>
              </a:ext>
            </a:extLst>
          </p:cNvPr>
          <p:cNvSpPr txBox="1"/>
          <p:nvPr/>
        </p:nvSpPr>
        <p:spPr>
          <a:xfrm>
            <a:off x="107504" y="1412776"/>
            <a:ext cx="8856984" cy="3693319"/>
          </a:xfrm>
          <a:prstGeom prst="rect">
            <a:avLst/>
          </a:prstGeom>
          <a:noFill/>
        </p:spPr>
        <p:txBody>
          <a:bodyPr wrap="square" rtlCol="0">
            <a:spAutoFit/>
          </a:bodyPr>
          <a:lstStyle/>
          <a:p>
            <a:pPr>
              <a:lnSpc>
                <a:spcPct val="150000"/>
              </a:lnSpc>
            </a:pPr>
            <a:r>
              <a:rPr lang="fr-FR" sz="2400" b="1" dirty="0">
                <a:latin typeface="Times New Roman" pitchFamily="18" charset="0"/>
                <a:cs typeface="Times New Roman" pitchFamily="18" charset="0"/>
              </a:rPr>
              <a:t>Le développement et la validation d'échelles sont essentiels à une grande partie du travail dans les sciences de la santé, sociales et comportementales.</a:t>
            </a:r>
          </a:p>
          <a:p>
            <a:pPr>
              <a:lnSpc>
                <a:spcPct val="150000"/>
              </a:lnSpc>
            </a:pPr>
            <a:r>
              <a:rPr lang="fr-FR" sz="2400" b="1" dirty="0">
                <a:latin typeface="Times New Roman" pitchFamily="18" charset="0"/>
                <a:cs typeface="Times New Roman" pitchFamily="18" charset="0"/>
              </a:rPr>
              <a:t>Le concept d'échelle de mesure est inextricablement lié au concept de variable. Une variable est une grandeur qui peut prendre plusieurs valeurs (ou modalités). </a:t>
            </a:r>
            <a:endParaRPr lang="en-US" sz="2400" b="1"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4061566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3" name="Picture 2">
            <a:extLst>
              <a:ext uri="{FF2B5EF4-FFF2-40B4-BE49-F238E27FC236}">
                <a16:creationId xmlns:a16="http://schemas.microsoft.com/office/drawing/2014/main" id="{5F1240C6-E0C8-4BDD-A292-0D752FED5CCF}"/>
              </a:ext>
            </a:extLst>
          </p:cNvPr>
          <p:cNvPicPr>
            <a:picLocks noChangeAspect="1"/>
          </p:cNvPicPr>
          <p:nvPr/>
        </p:nvPicPr>
        <p:blipFill>
          <a:blip r:embed="rId3"/>
          <a:stretch>
            <a:fillRect/>
          </a:stretch>
        </p:blipFill>
        <p:spPr>
          <a:xfrm>
            <a:off x="0" y="1656183"/>
            <a:ext cx="9144000" cy="4437113"/>
          </a:xfrm>
          <a:prstGeom prst="rect">
            <a:avLst/>
          </a:prstGeom>
        </p:spPr>
      </p:pic>
    </p:spTree>
    <p:extLst>
      <p:ext uri="{BB962C8B-B14F-4D97-AF65-F5344CB8AC3E}">
        <p14:creationId xmlns:p14="http://schemas.microsoft.com/office/powerpoint/2010/main" val="10883749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C554E-AF1A-4111-AD8C-FBD114E5275D}"/>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endParaRPr lang="en-US" dirty="0"/>
          </a:p>
        </p:txBody>
      </p:sp>
      <p:pic>
        <p:nvPicPr>
          <p:cNvPr id="4" name="Picture 3">
            <a:extLst>
              <a:ext uri="{FF2B5EF4-FFF2-40B4-BE49-F238E27FC236}">
                <a16:creationId xmlns:a16="http://schemas.microsoft.com/office/drawing/2014/main" id="{D21FB161-3789-409C-8921-A96C1E813EBE}"/>
              </a:ext>
            </a:extLst>
          </p:cNvPr>
          <p:cNvPicPr>
            <a:picLocks noChangeAspect="1"/>
          </p:cNvPicPr>
          <p:nvPr/>
        </p:nvPicPr>
        <p:blipFill>
          <a:blip r:embed="rId2"/>
          <a:stretch>
            <a:fillRect/>
          </a:stretch>
        </p:blipFill>
        <p:spPr>
          <a:xfrm>
            <a:off x="0" y="1484784"/>
            <a:ext cx="9144000" cy="4161740"/>
          </a:xfrm>
          <a:prstGeom prst="rect">
            <a:avLst/>
          </a:prstGeom>
        </p:spPr>
      </p:pic>
      <p:sp>
        <p:nvSpPr>
          <p:cNvPr id="5" name="Oval 4">
            <a:extLst>
              <a:ext uri="{FF2B5EF4-FFF2-40B4-BE49-F238E27FC236}">
                <a16:creationId xmlns:a16="http://schemas.microsoft.com/office/drawing/2014/main" id="{AC464519-2F72-467E-A111-7C4780CF11C5}"/>
              </a:ext>
            </a:extLst>
          </p:cNvPr>
          <p:cNvSpPr/>
          <p:nvPr/>
        </p:nvSpPr>
        <p:spPr>
          <a:xfrm>
            <a:off x="6588224" y="4725144"/>
            <a:ext cx="792088"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0287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C554E-AF1A-4111-AD8C-FBD114E5275D}"/>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endParaRPr lang="en-US" dirty="0"/>
          </a:p>
        </p:txBody>
      </p:sp>
      <p:pic>
        <p:nvPicPr>
          <p:cNvPr id="4" name="Picture 3">
            <a:extLst>
              <a:ext uri="{FF2B5EF4-FFF2-40B4-BE49-F238E27FC236}">
                <a16:creationId xmlns:a16="http://schemas.microsoft.com/office/drawing/2014/main" id="{D21FB161-3789-409C-8921-A96C1E813EBE}"/>
              </a:ext>
            </a:extLst>
          </p:cNvPr>
          <p:cNvPicPr>
            <a:picLocks noChangeAspect="1"/>
          </p:cNvPicPr>
          <p:nvPr/>
        </p:nvPicPr>
        <p:blipFill>
          <a:blip r:embed="rId2"/>
          <a:stretch>
            <a:fillRect/>
          </a:stretch>
        </p:blipFill>
        <p:spPr>
          <a:xfrm>
            <a:off x="0" y="1484784"/>
            <a:ext cx="9144000" cy="4161740"/>
          </a:xfrm>
          <a:prstGeom prst="rect">
            <a:avLst/>
          </a:prstGeom>
        </p:spPr>
      </p:pic>
      <p:sp>
        <p:nvSpPr>
          <p:cNvPr id="5" name="Oval 4">
            <a:extLst>
              <a:ext uri="{FF2B5EF4-FFF2-40B4-BE49-F238E27FC236}">
                <a16:creationId xmlns:a16="http://schemas.microsoft.com/office/drawing/2014/main" id="{AC464519-2F72-467E-A111-7C4780CF11C5}"/>
              </a:ext>
            </a:extLst>
          </p:cNvPr>
          <p:cNvSpPr/>
          <p:nvPr/>
        </p:nvSpPr>
        <p:spPr>
          <a:xfrm>
            <a:off x="6588224" y="4725144"/>
            <a:ext cx="792088"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75160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991C-1C22-4B92-A112-C0409A0D6BDA}"/>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r>
              <a:rPr lang="en-US" dirty="0"/>
              <a:t> :les </a:t>
            </a:r>
            <a:r>
              <a:rPr lang="en-US" dirty="0" err="1"/>
              <a:t>méthodes</a:t>
            </a:r>
            <a:r>
              <a:rPr lang="en-US" dirty="0"/>
              <a:t> </a:t>
            </a:r>
            <a:r>
              <a:rPr lang="en-US" dirty="0" err="1"/>
              <a:t>d’extraction</a:t>
            </a:r>
            <a:endParaRPr lang="en-US" dirty="0"/>
          </a:p>
        </p:txBody>
      </p:sp>
      <p:pic>
        <p:nvPicPr>
          <p:cNvPr id="6" name="Picture 5">
            <a:extLst>
              <a:ext uri="{FF2B5EF4-FFF2-40B4-BE49-F238E27FC236}">
                <a16:creationId xmlns:a16="http://schemas.microsoft.com/office/drawing/2014/main" id="{81E1003E-3B83-4337-BADB-73E1A6ACEDC7}"/>
              </a:ext>
            </a:extLst>
          </p:cNvPr>
          <p:cNvPicPr>
            <a:picLocks noChangeAspect="1"/>
          </p:cNvPicPr>
          <p:nvPr/>
        </p:nvPicPr>
        <p:blipFill>
          <a:blip r:embed="rId2"/>
          <a:stretch>
            <a:fillRect/>
          </a:stretch>
        </p:blipFill>
        <p:spPr>
          <a:xfrm>
            <a:off x="1403648" y="2132856"/>
            <a:ext cx="6912768" cy="3456384"/>
          </a:xfrm>
          <a:prstGeom prst="rect">
            <a:avLst/>
          </a:prstGeom>
        </p:spPr>
      </p:pic>
      <p:sp>
        <p:nvSpPr>
          <p:cNvPr id="7" name="TextBox 6">
            <a:extLst>
              <a:ext uri="{FF2B5EF4-FFF2-40B4-BE49-F238E27FC236}">
                <a16:creationId xmlns:a16="http://schemas.microsoft.com/office/drawing/2014/main" id="{25AC0823-516E-42B1-AEFD-4AB5CF42D3EB}"/>
              </a:ext>
            </a:extLst>
          </p:cNvPr>
          <p:cNvSpPr txBox="1"/>
          <p:nvPr/>
        </p:nvSpPr>
        <p:spPr>
          <a:xfrm>
            <a:off x="3131840" y="1340768"/>
            <a:ext cx="4896544" cy="369332"/>
          </a:xfrm>
          <a:prstGeom prst="rect">
            <a:avLst/>
          </a:prstGeom>
          <a:noFill/>
        </p:spPr>
        <p:txBody>
          <a:bodyPr wrap="square" rtlCol="0">
            <a:spAutoFit/>
          </a:bodyPr>
          <a:lstStyle/>
          <a:p>
            <a:r>
              <a:rPr lang="en-US" dirty="0"/>
              <a:t>les </a:t>
            </a:r>
            <a:r>
              <a:rPr lang="en-US" dirty="0" err="1"/>
              <a:t>méthodes</a:t>
            </a:r>
            <a:r>
              <a:rPr lang="en-US" dirty="0"/>
              <a:t> </a:t>
            </a:r>
            <a:r>
              <a:rPr lang="en-US" dirty="0" err="1"/>
              <a:t>d’extraction</a:t>
            </a:r>
            <a:r>
              <a:rPr lang="en-US" dirty="0"/>
              <a:t> </a:t>
            </a:r>
            <a:r>
              <a:rPr lang="en-US" dirty="0" err="1"/>
              <a:t>sont</a:t>
            </a:r>
            <a:r>
              <a:rPr lang="en-US" dirty="0"/>
              <a:t> multiples</a:t>
            </a:r>
          </a:p>
        </p:txBody>
      </p:sp>
    </p:spTree>
    <p:extLst>
      <p:ext uri="{BB962C8B-B14F-4D97-AF65-F5344CB8AC3E}">
        <p14:creationId xmlns:p14="http://schemas.microsoft.com/office/powerpoint/2010/main" val="30387267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991C-1C22-4B92-A112-C0409A0D6BDA}"/>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r>
              <a:rPr lang="en-US" dirty="0"/>
              <a:t> :les </a:t>
            </a:r>
            <a:r>
              <a:rPr lang="en-US" dirty="0" err="1"/>
              <a:t>méthodes</a:t>
            </a:r>
            <a:r>
              <a:rPr lang="en-US" dirty="0"/>
              <a:t> de rotation</a:t>
            </a:r>
          </a:p>
        </p:txBody>
      </p:sp>
      <p:sp>
        <p:nvSpPr>
          <p:cNvPr id="7" name="TextBox 6">
            <a:extLst>
              <a:ext uri="{FF2B5EF4-FFF2-40B4-BE49-F238E27FC236}">
                <a16:creationId xmlns:a16="http://schemas.microsoft.com/office/drawing/2014/main" id="{25AC0823-516E-42B1-AEFD-4AB5CF42D3EB}"/>
              </a:ext>
            </a:extLst>
          </p:cNvPr>
          <p:cNvSpPr txBox="1"/>
          <p:nvPr/>
        </p:nvSpPr>
        <p:spPr>
          <a:xfrm>
            <a:off x="3131840" y="1340768"/>
            <a:ext cx="4896544" cy="369332"/>
          </a:xfrm>
          <a:prstGeom prst="rect">
            <a:avLst/>
          </a:prstGeom>
          <a:noFill/>
        </p:spPr>
        <p:txBody>
          <a:bodyPr wrap="square" rtlCol="0">
            <a:spAutoFit/>
          </a:bodyPr>
          <a:lstStyle/>
          <a:p>
            <a:r>
              <a:rPr lang="en-US" dirty="0"/>
              <a:t>les </a:t>
            </a:r>
            <a:r>
              <a:rPr lang="en-US" dirty="0" err="1"/>
              <a:t>méthodes</a:t>
            </a:r>
            <a:r>
              <a:rPr lang="en-US" dirty="0"/>
              <a:t> de rotation (5 </a:t>
            </a:r>
            <a:r>
              <a:rPr lang="en-US" dirty="0" err="1"/>
              <a:t>méthodes</a:t>
            </a:r>
            <a:r>
              <a:rPr lang="en-US" dirty="0"/>
              <a:t>)</a:t>
            </a:r>
          </a:p>
        </p:txBody>
      </p:sp>
      <p:pic>
        <p:nvPicPr>
          <p:cNvPr id="4" name="Picture 3">
            <a:extLst>
              <a:ext uri="{FF2B5EF4-FFF2-40B4-BE49-F238E27FC236}">
                <a16:creationId xmlns:a16="http://schemas.microsoft.com/office/drawing/2014/main" id="{8D25878E-137B-41B6-8D35-2F8D6E807662}"/>
              </a:ext>
            </a:extLst>
          </p:cNvPr>
          <p:cNvPicPr>
            <a:picLocks noChangeAspect="1"/>
          </p:cNvPicPr>
          <p:nvPr/>
        </p:nvPicPr>
        <p:blipFill>
          <a:blip r:embed="rId2"/>
          <a:stretch>
            <a:fillRect/>
          </a:stretch>
        </p:blipFill>
        <p:spPr>
          <a:xfrm>
            <a:off x="842962" y="1924050"/>
            <a:ext cx="7458075" cy="3009900"/>
          </a:xfrm>
          <a:prstGeom prst="rect">
            <a:avLst/>
          </a:prstGeom>
        </p:spPr>
      </p:pic>
    </p:spTree>
    <p:extLst>
      <p:ext uri="{BB962C8B-B14F-4D97-AF65-F5344CB8AC3E}">
        <p14:creationId xmlns:p14="http://schemas.microsoft.com/office/powerpoint/2010/main" val="21863896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C554E-AF1A-4111-AD8C-FBD114E5275D}"/>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endParaRPr lang="en-US" dirty="0"/>
          </a:p>
        </p:txBody>
      </p:sp>
      <p:pic>
        <p:nvPicPr>
          <p:cNvPr id="6" name="Picture 5">
            <a:extLst>
              <a:ext uri="{FF2B5EF4-FFF2-40B4-BE49-F238E27FC236}">
                <a16:creationId xmlns:a16="http://schemas.microsoft.com/office/drawing/2014/main" id="{DD58C8AE-DD93-43D2-BEF9-A38DE0198D9F}"/>
              </a:ext>
            </a:extLst>
          </p:cNvPr>
          <p:cNvPicPr>
            <a:picLocks noChangeAspect="1"/>
          </p:cNvPicPr>
          <p:nvPr/>
        </p:nvPicPr>
        <p:blipFill>
          <a:blip r:embed="rId2"/>
          <a:stretch>
            <a:fillRect/>
          </a:stretch>
        </p:blipFill>
        <p:spPr>
          <a:xfrm>
            <a:off x="1438275" y="2019300"/>
            <a:ext cx="6267450" cy="2819400"/>
          </a:xfrm>
          <a:prstGeom prst="rect">
            <a:avLst/>
          </a:prstGeom>
        </p:spPr>
      </p:pic>
      <p:sp>
        <p:nvSpPr>
          <p:cNvPr id="7" name="Oval 6">
            <a:extLst>
              <a:ext uri="{FF2B5EF4-FFF2-40B4-BE49-F238E27FC236}">
                <a16:creationId xmlns:a16="http://schemas.microsoft.com/office/drawing/2014/main" id="{AB1F7B62-2651-4561-8DCE-69AAC907DDCB}"/>
              </a:ext>
            </a:extLst>
          </p:cNvPr>
          <p:cNvSpPr/>
          <p:nvPr/>
        </p:nvSpPr>
        <p:spPr>
          <a:xfrm>
            <a:off x="6444208" y="3933056"/>
            <a:ext cx="792088"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F75E6C-5A09-4CD9-A2B5-2B6C64158024}"/>
              </a:ext>
            </a:extLst>
          </p:cNvPr>
          <p:cNvSpPr/>
          <p:nvPr/>
        </p:nvSpPr>
        <p:spPr>
          <a:xfrm>
            <a:off x="3491880" y="3284984"/>
            <a:ext cx="792088"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3374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991C-1C22-4B92-A112-C0409A0D6BDA}"/>
              </a:ext>
            </a:extLst>
          </p:cNvPr>
          <p:cNvSpPr>
            <a:spLocks noGrp="1"/>
          </p:cNvSpPr>
          <p:nvPr>
            <p:ph type="title"/>
          </p:nvPr>
        </p:nvSpPr>
        <p:spPr/>
        <p:txBody>
          <a:bodyPr/>
          <a:lstStyle/>
          <a:p>
            <a:r>
              <a:rPr lang="en-US" dirty="0" err="1"/>
              <a:t>Possibilté</a:t>
            </a:r>
            <a:r>
              <a:rPr lang="en-US" dirty="0"/>
              <a:t> de </a:t>
            </a:r>
            <a:r>
              <a:rPr lang="en-US" dirty="0" err="1"/>
              <a:t>factorisation</a:t>
            </a:r>
            <a:r>
              <a:rPr lang="en-US" dirty="0"/>
              <a:t> </a:t>
            </a:r>
          </a:p>
        </p:txBody>
      </p:sp>
      <p:pic>
        <p:nvPicPr>
          <p:cNvPr id="5" name="Picture 4">
            <a:extLst>
              <a:ext uri="{FF2B5EF4-FFF2-40B4-BE49-F238E27FC236}">
                <a16:creationId xmlns:a16="http://schemas.microsoft.com/office/drawing/2014/main" id="{69663290-AD07-412A-B4A0-8D1110B060E5}"/>
              </a:ext>
            </a:extLst>
          </p:cNvPr>
          <p:cNvPicPr>
            <a:picLocks noChangeAspect="1"/>
          </p:cNvPicPr>
          <p:nvPr/>
        </p:nvPicPr>
        <p:blipFill>
          <a:blip r:embed="rId2"/>
          <a:stretch>
            <a:fillRect/>
          </a:stretch>
        </p:blipFill>
        <p:spPr>
          <a:xfrm>
            <a:off x="0" y="1911871"/>
            <a:ext cx="9144000" cy="3034258"/>
          </a:xfrm>
          <a:prstGeom prst="rect">
            <a:avLst/>
          </a:prstGeom>
        </p:spPr>
      </p:pic>
      <p:sp>
        <p:nvSpPr>
          <p:cNvPr id="6" name="Oval 5">
            <a:extLst>
              <a:ext uri="{FF2B5EF4-FFF2-40B4-BE49-F238E27FC236}">
                <a16:creationId xmlns:a16="http://schemas.microsoft.com/office/drawing/2014/main" id="{60381E9B-E334-4528-8041-C0C5E7C33C58}"/>
              </a:ext>
            </a:extLst>
          </p:cNvPr>
          <p:cNvSpPr/>
          <p:nvPr/>
        </p:nvSpPr>
        <p:spPr>
          <a:xfrm>
            <a:off x="7596336" y="2492896"/>
            <a:ext cx="792088"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6FEFE95-135F-470C-B529-81F8D43FF703}"/>
              </a:ext>
            </a:extLst>
          </p:cNvPr>
          <p:cNvSpPr/>
          <p:nvPr/>
        </p:nvSpPr>
        <p:spPr>
          <a:xfrm>
            <a:off x="7614504" y="4221088"/>
            <a:ext cx="792088"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C46BA83-FA85-4E24-9F1E-106C612126F8}"/>
              </a:ext>
            </a:extLst>
          </p:cNvPr>
          <p:cNvSpPr txBox="1"/>
          <p:nvPr/>
        </p:nvSpPr>
        <p:spPr>
          <a:xfrm>
            <a:off x="2339752" y="4946129"/>
            <a:ext cx="5544616" cy="1200329"/>
          </a:xfrm>
          <a:prstGeom prst="rect">
            <a:avLst/>
          </a:prstGeom>
          <a:noFill/>
        </p:spPr>
        <p:txBody>
          <a:bodyPr wrap="square" rtlCol="0">
            <a:spAutoFit/>
          </a:bodyPr>
          <a:lstStyle/>
          <a:p>
            <a:r>
              <a:rPr lang="fr-FR" sz="2400" b="1" dirty="0">
                <a:solidFill>
                  <a:srgbClr val="010205"/>
                </a:solidFill>
                <a:effectLst/>
                <a:latin typeface="Times New Roman" panose="02020603050405020304" pitchFamily="18" charset="0"/>
                <a:ea typeface="Calibri" panose="020F0502020204030204" pitchFamily="34" charset="0"/>
                <a:cs typeface="Times New Roman" panose="02020603050405020304" pitchFamily="18" charset="0"/>
              </a:rPr>
              <a:t>Indice de KMO &gt;0.6 et</a:t>
            </a:r>
          </a:p>
          <a:p>
            <a:r>
              <a:rPr lang="fr-FR" sz="2400" b="1" dirty="0">
                <a:solidFill>
                  <a:srgbClr val="010205"/>
                </a:solidFill>
                <a:latin typeface="Times New Roman" panose="02020603050405020304" pitchFamily="18" charset="0"/>
                <a:cs typeface="Times New Roman" panose="02020603050405020304" pitchFamily="18" charset="0"/>
              </a:rPr>
              <a:t>Test de sphéricité de Bartlett significatif  </a:t>
            </a:r>
            <a:r>
              <a:rPr lang="fr-FR" sz="2400" b="1" dirty="0">
                <a:solidFill>
                  <a:srgbClr val="010205"/>
                </a:solidFill>
                <a:latin typeface="Times New Roman" panose="02020603050405020304" pitchFamily="18" charset="0"/>
                <a:ea typeface="Calibri" panose="020F0502020204030204" pitchFamily="34" charset="0"/>
                <a:cs typeface="Times New Roman" panose="02020603050405020304" pitchFamily="18" charset="0"/>
              </a:rPr>
              <a:t>Matrice </a:t>
            </a:r>
            <a:r>
              <a:rPr lang="fr-FR" sz="2400" b="1" dirty="0" err="1">
                <a:solidFill>
                  <a:srgbClr val="010205"/>
                </a:solidFill>
                <a:latin typeface="Times New Roman" panose="02020603050405020304" pitchFamily="18" charset="0"/>
                <a:ea typeface="Calibri" panose="020F0502020204030204" pitchFamily="34" charset="0"/>
                <a:cs typeface="Times New Roman" panose="02020603050405020304" pitchFamily="18" charset="0"/>
              </a:rPr>
              <a:t>factorisable</a:t>
            </a:r>
            <a:r>
              <a:rPr lang="fr-FR" sz="2400" b="1" dirty="0">
                <a:solidFill>
                  <a:srgbClr val="010205"/>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00291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991C-1C22-4B92-A112-C0409A0D6BDA}"/>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endParaRPr lang="en-US" dirty="0"/>
          </a:p>
        </p:txBody>
      </p:sp>
      <p:pic>
        <p:nvPicPr>
          <p:cNvPr id="4" name="Picture 3">
            <a:extLst>
              <a:ext uri="{FF2B5EF4-FFF2-40B4-BE49-F238E27FC236}">
                <a16:creationId xmlns:a16="http://schemas.microsoft.com/office/drawing/2014/main" id="{ABFBC061-5D17-4DDC-8440-0D3328ACC593}"/>
              </a:ext>
            </a:extLst>
          </p:cNvPr>
          <p:cNvPicPr>
            <a:picLocks noChangeAspect="1"/>
          </p:cNvPicPr>
          <p:nvPr/>
        </p:nvPicPr>
        <p:blipFill>
          <a:blip r:embed="rId2"/>
          <a:stretch>
            <a:fillRect/>
          </a:stretch>
        </p:blipFill>
        <p:spPr>
          <a:xfrm>
            <a:off x="466725" y="1390650"/>
            <a:ext cx="8210550" cy="4076700"/>
          </a:xfrm>
          <a:prstGeom prst="rect">
            <a:avLst/>
          </a:prstGeom>
        </p:spPr>
      </p:pic>
      <p:sp>
        <p:nvSpPr>
          <p:cNvPr id="5" name="Oval 4">
            <a:extLst>
              <a:ext uri="{FF2B5EF4-FFF2-40B4-BE49-F238E27FC236}">
                <a16:creationId xmlns:a16="http://schemas.microsoft.com/office/drawing/2014/main" id="{AE822DE1-79AD-457F-826D-A1A0E3EC0E28}"/>
              </a:ext>
            </a:extLst>
          </p:cNvPr>
          <p:cNvSpPr/>
          <p:nvPr/>
        </p:nvSpPr>
        <p:spPr>
          <a:xfrm>
            <a:off x="3851920" y="3645024"/>
            <a:ext cx="1080120"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D55E2C5-2518-409D-A1CE-7F7C0FBBB4DD}"/>
              </a:ext>
            </a:extLst>
          </p:cNvPr>
          <p:cNvSpPr/>
          <p:nvPr/>
        </p:nvSpPr>
        <p:spPr>
          <a:xfrm>
            <a:off x="3851920" y="4132540"/>
            <a:ext cx="1080120"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7DCCCD-F96F-4006-8018-91B07BB8228B}"/>
              </a:ext>
            </a:extLst>
          </p:cNvPr>
          <p:cNvSpPr txBox="1"/>
          <p:nvPr/>
        </p:nvSpPr>
        <p:spPr>
          <a:xfrm>
            <a:off x="1331640" y="5788878"/>
            <a:ext cx="7056784" cy="830997"/>
          </a:xfrm>
          <a:prstGeom prst="rect">
            <a:avLst/>
          </a:prstGeom>
          <a:noFill/>
        </p:spPr>
        <p:txBody>
          <a:bodyPr wrap="square" rtlCol="0">
            <a:spAutoFit/>
          </a:bodyPr>
          <a:lstStyle/>
          <a:p>
            <a:pPr algn="ctr"/>
            <a:r>
              <a:rPr lang="en-US" sz="2400" b="1" dirty="0" err="1">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Valeurs</a:t>
            </a:r>
            <a:r>
              <a:rPr lang="en-US" sz="2400" b="1" dirty="0">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propres</a:t>
            </a:r>
            <a:r>
              <a:rPr lang="en-US" sz="2400" b="1" dirty="0">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initiales</a:t>
            </a:r>
            <a:r>
              <a:rPr lang="en-US" sz="2400" b="1" dirty="0">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 à </a:t>
            </a:r>
            <a:r>
              <a:rPr lang="en-US" sz="2400" b="1" dirty="0" err="1">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retenir</a:t>
            </a:r>
            <a:r>
              <a:rPr lang="en-US" sz="2400" b="1" dirty="0">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doivent</a:t>
            </a:r>
            <a:r>
              <a:rPr lang="en-US" sz="2400" b="1" dirty="0">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être</a:t>
            </a:r>
            <a:r>
              <a:rPr lang="en-US" sz="2400" b="1" dirty="0">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supérieures</a:t>
            </a:r>
            <a:r>
              <a:rPr lang="en-US" sz="2400" b="1" dirty="0">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 à 1.</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39442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991C-1C22-4B92-A112-C0409A0D6BDA}"/>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endParaRPr lang="en-US" dirty="0"/>
          </a:p>
        </p:txBody>
      </p:sp>
      <p:pic>
        <p:nvPicPr>
          <p:cNvPr id="3" name="Picture 2">
            <a:extLst>
              <a:ext uri="{FF2B5EF4-FFF2-40B4-BE49-F238E27FC236}">
                <a16:creationId xmlns:a16="http://schemas.microsoft.com/office/drawing/2014/main" id="{37765AC3-FE4D-40AF-81A8-BA2C5B783C5D}"/>
              </a:ext>
            </a:extLst>
          </p:cNvPr>
          <p:cNvPicPr>
            <a:picLocks noChangeAspect="1"/>
          </p:cNvPicPr>
          <p:nvPr/>
        </p:nvPicPr>
        <p:blipFill>
          <a:blip r:embed="rId2"/>
          <a:stretch>
            <a:fillRect/>
          </a:stretch>
        </p:blipFill>
        <p:spPr>
          <a:xfrm>
            <a:off x="466725" y="1390650"/>
            <a:ext cx="8210550" cy="4076700"/>
          </a:xfrm>
          <a:prstGeom prst="rect">
            <a:avLst/>
          </a:prstGeom>
        </p:spPr>
      </p:pic>
    </p:spTree>
    <p:extLst>
      <p:ext uri="{BB962C8B-B14F-4D97-AF65-F5344CB8AC3E}">
        <p14:creationId xmlns:p14="http://schemas.microsoft.com/office/powerpoint/2010/main" val="559260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991C-1C22-4B92-A112-C0409A0D6BDA}"/>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endParaRPr lang="en-US" dirty="0"/>
          </a:p>
        </p:txBody>
      </p:sp>
      <p:pic>
        <p:nvPicPr>
          <p:cNvPr id="4" name="Picture 3">
            <a:extLst>
              <a:ext uri="{FF2B5EF4-FFF2-40B4-BE49-F238E27FC236}">
                <a16:creationId xmlns:a16="http://schemas.microsoft.com/office/drawing/2014/main" id="{003074DB-337C-4B54-B161-EE2EF10C1D52}"/>
              </a:ext>
            </a:extLst>
          </p:cNvPr>
          <p:cNvPicPr>
            <a:picLocks noChangeAspect="1"/>
          </p:cNvPicPr>
          <p:nvPr/>
        </p:nvPicPr>
        <p:blipFill>
          <a:blip r:embed="rId2"/>
          <a:stretch>
            <a:fillRect/>
          </a:stretch>
        </p:blipFill>
        <p:spPr>
          <a:xfrm>
            <a:off x="683568" y="1628800"/>
            <a:ext cx="8134350" cy="4800600"/>
          </a:xfrm>
          <a:prstGeom prst="rect">
            <a:avLst/>
          </a:prstGeom>
        </p:spPr>
      </p:pic>
      <p:sp>
        <p:nvSpPr>
          <p:cNvPr id="5" name="Oval 4">
            <a:extLst>
              <a:ext uri="{FF2B5EF4-FFF2-40B4-BE49-F238E27FC236}">
                <a16:creationId xmlns:a16="http://schemas.microsoft.com/office/drawing/2014/main" id="{65FF2875-789A-4C09-8A99-627C770A0DB3}"/>
              </a:ext>
            </a:extLst>
          </p:cNvPr>
          <p:cNvSpPr/>
          <p:nvPr/>
        </p:nvSpPr>
        <p:spPr>
          <a:xfrm>
            <a:off x="1763688" y="2132856"/>
            <a:ext cx="360040"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EF488FD-B1CC-4D04-9A40-58D3F1299453}"/>
              </a:ext>
            </a:extLst>
          </p:cNvPr>
          <p:cNvSpPr/>
          <p:nvPr/>
        </p:nvSpPr>
        <p:spPr>
          <a:xfrm>
            <a:off x="2483768" y="3014067"/>
            <a:ext cx="360040"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384CF85-674F-4F71-B3EE-F1041B64D708}"/>
              </a:ext>
            </a:extLst>
          </p:cNvPr>
          <p:cNvSpPr txBox="1"/>
          <p:nvPr/>
        </p:nvSpPr>
        <p:spPr>
          <a:xfrm>
            <a:off x="3347864" y="2426803"/>
            <a:ext cx="4680520" cy="1002197"/>
          </a:xfrm>
          <a:prstGeom prst="rect">
            <a:avLst/>
          </a:prstGeom>
          <a:noFill/>
        </p:spPr>
        <p:txBody>
          <a:bodyPr wrap="square" rtlCol="0">
            <a:spAutoFit/>
          </a:bodyPr>
          <a:lstStyle/>
          <a:p>
            <a:pPr>
              <a:lnSpc>
                <a:spcPct val="200000"/>
              </a:lnSpc>
            </a:pPr>
            <a:r>
              <a:rPr lang="en-US" sz="1600" b="1" dirty="0" err="1">
                <a:latin typeface="Times New Roman" panose="02020603050405020304" pitchFamily="18" charset="0"/>
                <a:cs typeface="Times New Roman" panose="02020603050405020304" pitchFamily="18" charset="0"/>
              </a:rPr>
              <a:t>C’est</a:t>
            </a:r>
            <a:r>
              <a:rPr lang="en-US" sz="1600" b="1" dirty="0">
                <a:latin typeface="Times New Roman" panose="02020603050405020304" pitchFamily="18" charset="0"/>
                <a:cs typeface="Times New Roman" panose="02020603050405020304" pitchFamily="18" charset="0"/>
              </a:rPr>
              <a:t> le </a:t>
            </a:r>
            <a:r>
              <a:rPr lang="en-US" sz="1600" b="1" dirty="0" err="1">
                <a:latin typeface="Times New Roman" panose="02020603050405020304" pitchFamily="18" charset="0"/>
                <a:cs typeface="Times New Roman" panose="02020603050405020304" pitchFamily="18" charset="0"/>
              </a:rPr>
              <a:t>diagramme</a:t>
            </a:r>
            <a:r>
              <a:rPr lang="en-US" sz="1600" b="1" dirty="0">
                <a:latin typeface="Times New Roman" panose="02020603050405020304" pitchFamily="18" charset="0"/>
                <a:cs typeface="Times New Roman" panose="02020603050405020304" pitchFamily="18" charset="0"/>
              </a:rPr>
              <a:t> de Cattel :Prendre les </a:t>
            </a:r>
            <a:r>
              <a:rPr lang="en-US" sz="1600" b="1" dirty="0" err="1">
                <a:latin typeface="Times New Roman" panose="02020603050405020304" pitchFamily="18" charset="0"/>
                <a:cs typeface="Times New Roman" panose="02020603050405020304" pitchFamily="18" charset="0"/>
              </a:rPr>
              <a:t>facteurs</a:t>
            </a:r>
            <a:r>
              <a:rPr lang="en-US" sz="1600" b="1" dirty="0">
                <a:latin typeface="Times New Roman" panose="02020603050405020304" pitchFamily="18" charset="0"/>
                <a:cs typeface="Times New Roman" panose="02020603050405020304" pitchFamily="18" charset="0"/>
              </a:rPr>
              <a:t> qui </a:t>
            </a:r>
            <a:r>
              <a:rPr lang="en-US" sz="1600" b="1" dirty="0" err="1">
                <a:latin typeface="Times New Roman" panose="02020603050405020304" pitchFamily="18" charset="0"/>
                <a:cs typeface="Times New Roman" panose="02020603050405020304" pitchFamily="18" charset="0"/>
              </a:rPr>
              <a:t>ont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une</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valeur</a:t>
            </a:r>
            <a:r>
              <a:rPr lang="en-US" sz="1600" b="1" dirty="0">
                <a:latin typeface="Times New Roman" panose="02020603050405020304" pitchFamily="18" charset="0"/>
                <a:cs typeface="Times New Roman" panose="02020603050405020304" pitchFamily="18" charset="0"/>
              </a:rPr>
              <a:t> propre &gt;1.</a:t>
            </a:r>
          </a:p>
        </p:txBody>
      </p:sp>
    </p:spTree>
    <p:extLst>
      <p:ext uri="{BB962C8B-B14F-4D97-AF65-F5344CB8AC3E}">
        <p14:creationId xmlns:p14="http://schemas.microsoft.com/office/powerpoint/2010/main" val="25458622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991C-1C22-4B92-A112-C0409A0D6BDA}"/>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endParaRPr lang="en-US" dirty="0"/>
          </a:p>
        </p:txBody>
      </p:sp>
      <p:pic>
        <p:nvPicPr>
          <p:cNvPr id="4" name="Picture 3">
            <a:extLst>
              <a:ext uri="{FF2B5EF4-FFF2-40B4-BE49-F238E27FC236}">
                <a16:creationId xmlns:a16="http://schemas.microsoft.com/office/drawing/2014/main" id="{A48EC717-C00F-4CF6-896C-4CD0A549406E}"/>
              </a:ext>
            </a:extLst>
          </p:cNvPr>
          <p:cNvPicPr>
            <a:picLocks noChangeAspect="1"/>
          </p:cNvPicPr>
          <p:nvPr/>
        </p:nvPicPr>
        <p:blipFill>
          <a:blip r:embed="rId2"/>
          <a:stretch>
            <a:fillRect/>
          </a:stretch>
        </p:blipFill>
        <p:spPr>
          <a:xfrm>
            <a:off x="467544" y="1700808"/>
            <a:ext cx="4830981" cy="4696968"/>
          </a:xfrm>
          <a:prstGeom prst="rect">
            <a:avLst/>
          </a:prstGeom>
        </p:spPr>
      </p:pic>
      <p:sp>
        <p:nvSpPr>
          <p:cNvPr id="5" name="TextBox 4">
            <a:extLst>
              <a:ext uri="{FF2B5EF4-FFF2-40B4-BE49-F238E27FC236}">
                <a16:creationId xmlns:a16="http://schemas.microsoft.com/office/drawing/2014/main" id="{55AEE7C4-1D30-4484-8018-9BE8F2AE0787}"/>
              </a:ext>
            </a:extLst>
          </p:cNvPr>
          <p:cNvSpPr txBox="1"/>
          <p:nvPr/>
        </p:nvSpPr>
        <p:spPr>
          <a:xfrm>
            <a:off x="4427984" y="2204864"/>
            <a:ext cx="4392488" cy="1703030"/>
          </a:xfrm>
          <a:prstGeom prst="rect">
            <a:avLst/>
          </a:prstGeom>
          <a:noFill/>
        </p:spPr>
        <p:txBody>
          <a:bodyPr wrap="square" rtlCol="0">
            <a:spAutoFit/>
          </a:bodyPr>
          <a:lstStyle/>
          <a:p>
            <a:pPr marL="38100" marR="38100" algn="just">
              <a:lnSpc>
                <a:spcPct val="150000"/>
              </a:lnSpc>
              <a:spcBef>
                <a:spcPts val="0"/>
              </a:spcBef>
              <a:spcAft>
                <a:spcPts val="0"/>
              </a:spcAft>
            </a:pPr>
            <a:r>
              <a:rPr lang="fr-FR" sz="1800" dirty="0">
                <a:solidFill>
                  <a:srgbClr val="010205"/>
                </a:solidFill>
                <a:effectLst/>
                <a:latin typeface="Arial" panose="020B0604020202020204" pitchFamily="34" charset="0"/>
                <a:ea typeface="Calibri" panose="020F0502020204030204" pitchFamily="34" charset="0"/>
                <a:cs typeface="Times New Roman" panose="02020603050405020304" pitchFamily="18" charset="0"/>
              </a:rPr>
              <a:t>Méthode d'extraction : Analyse en composantes principales.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1800" dirty="0">
                <a:solidFill>
                  <a:srgbClr val="010205"/>
                </a:solidFill>
                <a:effectLst/>
                <a:latin typeface="Arial" panose="020B0604020202020204" pitchFamily="34" charset="0"/>
                <a:ea typeface="Calibri" panose="020F0502020204030204" pitchFamily="34" charset="0"/>
              </a:rPr>
              <a:t> Méthode de rotation : Vari-max avec normalisation Kaiser.</a:t>
            </a:r>
            <a:endParaRPr lang="en-US" dirty="0"/>
          </a:p>
        </p:txBody>
      </p:sp>
    </p:spTree>
    <p:extLst>
      <p:ext uri="{BB962C8B-B14F-4D97-AF65-F5344CB8AC3E}">
        <p14:creationId xmlns:p14="http://schemas.microsoft.com/office/powerpoint/2010/main" val="2557314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5" name="Picture 4">
            <a:extLst>
              <a:ext uri="{FF2B5EF4-FFF2-40B4-BE49-F238E27FC236}">
                <a16:creationId xmlns:a16="http://schemas.microsoft.com/office/drawing/2014/main" id="{C72E3702-07F2-4B41-94DA-51AA9BD201C8}"/>
              </a:ext>
            </a:extLst>
          </p:cNvPr>
          <p:cNvPicPr>
            <a:picLocks noChangeAspect="1"/>
          </p:cNvPicPr>
          <p:nvPr/>
        </p:nvPicPr>
        <p:blipFill>
          <a:blip r:embed="rId3"/>
          <a:stretch>
            <a:fillRect/>
          </a:stretch>
        </p:blipFill>
        <p:spPr>
          <a:xfrm>
            <a:off x="269776" y="980728"/>
            <a:ext cx="8604448" cy="5688632"/>
          </a:xfrm>
          <a:prstGeom prst="rect">
            <a:avLst/>
          </a:prstGeom>
        </p:spPr>
      </p:pic>
    </p:spTree>
    <p:extLst>
      <p:ext uri="{BB962C8B-B14F-4D97-AF65-F5344CB8AC3E}">
        <p14:creationId xmlns:p14="http://schemas.microsoft.com/office/powerpoint/2010/main" val="28069046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991C-1C22-4B92-A112-C0409A0D6BDA}"/>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endParaRPr lang="en-US" dirty="0"/>
          </a:p>
        </p:txBody>
      </p:sp>
      <p:pic>
        <p:nvPicPr>
          <p:cNvPr id="4" name="Picture 3">
            <a:extLst>
              <a:ext uri="{FF2B5EF4-FFF2-40B4-BE49-F238E27FC236}">
                <a16:creationId xmlns:a16="http://schemas.microsoft.com/office/drawing/2014/main" id="{E6800E42-F0E5-4637-BEE0-D702D399024D}"/>
              </a:ext>
            </a:extLst>
          </p:cNvPr>
          <p:cNvPicPr>
            <a:picLocks noChangeAspect="1"/>
          </p:cNvPicPr>
          <p:nvPr/>
        </p:nvPicPr>
        <p:blipFill>
          <a:blip r:embed="rId2"/>
          <a:stretch>
            <a:fillRect/>
          </a:stretch>
        </p:blipFill>
        <p:spPr>
          <a:xfrm>
            <a:off x="323528" y="1556792"/>
            <a:ext cx="4801553" cy="4977384"/>
          </a:xfrm>
          <a:prstGeom prst="rect">
            <a:avLst/>
          </a:prstGeom>
        </p:spPr>
      </p:pic>
      <p:sp>
        <p:nvSpPr>
          <p:cNvPr id="5" name="TextBox 4">
            <a:extLst>
              <a:ext uri="{FF2B5EF4-FFF2-40B4-BE49-F238E27FC236}">
                <a16:creationId xmlns:a16="http://schemas.microsoft.com/office/drawing/2014/main" id="{D8A8F207-C74D-4809-A766-D4C7D8360430}"/>
              </a:ext>
            </a:extLst>
          </p:cNvPr>
          <p:cNvSpPr txBox="1"/>
          <p:nvPr/>
        </p:nvSpPr>
        <p:spPr>
          <a:xfrm>
            <a:off x="4427984" y="1916832"/>
            <a:ext cx="4392488" cy="2241960"/>
          </a:xfrm>
          <a:prstGeom prst="rect">
            <a:avLst/>
          </a:prstGeom>
          <a:noFill/>
        </p:spPr>
        <p:txBody>
          <a:bodyPr wrap="square" rtlCol="0">
            <a:spAutoFit/>
          </a:bodyPr>
          <a:lstStyle/>
          <a:p>
            <a:pPr marL="38100" marR="38100" algn="just">
              <a:lnSpc>
                <a:spcPct val="150000"/>
              </a:lnSpc>
              <a:spcBef>
                <a:spcPts val="0"/>
              </a:spcBef>
              <a:spcAft>
                <a:spcPts val="0"/>
              </a:spcAft>
            </a:pPr>
            <a:r>
              <a:rPr lang="fr-FR" sz="2400" dirty="0">
                <a:solidFill>
                  <a:srgbClr val="010205"/>
                </a:solidFill>
                <a:effectLst/>
                <a:latin typeface="Times New Roman" panose="02020603050405020304" pitchFamily="18" charset="0"/>
                <a:ea typeface="Calibri" panose="020F0502020204030204" pitchFamily="34" charset="0"/>
                <a:cs typeface="Times New Roman" panose="02020603050405020304" pitchFamily="18" charset="0"/>
              </a:rPr>
              <a:t>Méthode d'extraction : Moindres carrés non pondérés.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fr-FR" sz="2400" dirty="0">
                <a:solidFill>
                  <a:srgbClr val="010205"/>
                </a:solidFill>
                <a:effectLst/>
                <a:latin typeface="Times New Roman" panose="02020603050405020304" pitchFamily="18" charset="0"/>
                <a:ea typeface="Calibri" panose="020F0502020204030204" pitchFamily="34" charset="0"/>
                <a:cs typeface="Times New Roman" panose="02020603050405020304" pitchFamily="18" charset="0"/>
              </a:rPr>
              <a:t> Méthode de rotation : </a:t>
            </a:r>
            <a:r>
              <a:rPr lang="fr-FR" sz="2400" dirty="0" err="1">
                <a:solidFill>
                  <a:srgbClr val="010205"/>
                </a:solidFill>
                <a:effectLst/>
                <a:latin typeface="Times New Roman" panose="02020603050405020304" pitchFamily="18" charset="0"/>
                <a:ea typeface="Calibri" panose="020F0502020204030204" pitchFamily="34" charset="0"/>
                <a:cs typeface="Times New Roman" panose="02020603050405020304" pitchFamily="18" charset="0"/>
              </a:rPr>
              <a:t>Oblimin</a:t>
            </a:r>
            <a:r>
              <a:rPr lang="fr-FR" sz="2400" dirty="0">
                <a:solidFill>
                  <a:srgbClr val="010205"/>
                </a:solidFill>
                <a:effectLst/>
                <a:latin typeface="Times New Roman" panose="02020603050405020304" pitchFamily="18" charset="0"/>
                <a:ea typeface="Calibri" panose="020F0502020204030204" pitchFamily="34" charset="0"/>
                <a:cs typeface="Times New Roman" panose="02020603050405020304" pitchFamily="18" charset="0"/>
              </a:rPr>
              <a:t> avec normalisation Kaiser.</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95750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Analyse factorielle confirmatoire</a:t>
            </a:r>
          </a:p>
        </p:txBody>
      </p:sp>
      <p:sp>
        <p:nvSpPr>
          <p:cNvPr id="4" name="ZoneTexte 3"/>
          <p:cNvSpPr txBox="1"/>
          <p:nvPr/>
        </p:nvSpPr>
        <p:spPr>
          <a:xfrm>
            <a:off x="-139810" y="4744995"/>
            <a:ext cx="10112410" cy="369332"/>
          </a:xfrm>
          <a:prstGeom prst="rect">
            <a:avLst/>
          </a:prstGeom>
          <a:noFill/>
        </p:spPr>
        <p:txBody>
          <a:bodyPr wrap="square" rtlCol="0">
            <a:spAutoFit/>
          </a:bodyPr>
          <a:lstStyle/>
          <a:p>
            <a:pPr algn="ctr"/>
            <a:r>
              <a:rPr lang="fr-FR" b="1" dirty="0"/>
              <a:t>Analyse factorielle confirmatoire (Méthode AMOS, </a:t>
            </a:r>
            <a:r>
              <a:rPr lang="fr-FR" b="1" dirty="0" err="1"/>
              <a:t>Guelmami</a:t>
            </a:r>
            <a:r>
              <a:rPr lang="fr-FR" b="1" dirty="0"/>
              <a:t> et al., 2021)</a:t>
            </a:r>
          </a:p>
        </p:txBody>
      </p:sp>
      <p:pic>
        <p:nvPicPr>
          <p:cNvPr id="3" name="Picture 2">
            <a:extLst>
              <a:ext uri="{FF2B5EF4-FFF2-40B4-BE49-F238E27FC236}">
                <a16:creationId xmlns:a16="http://schemas.microsoft.com/office/drawing/2014/main" id="{61442873-1CFA-4587-9EF1-64283671F0C6}"/>
              </a:ext>
            </a:extLst>
          </p:cNvPr>
          <p:cNvPicPr>
            <a:picLocks noChangeAspect="1"/>
          </p:cNvPicPr>
          <p:nvPr/>
        </p:nvPicPr>
        <p:blipFill>
          <a:blip r:embed="rId3"/>
          <a:stretch>
            <a:fillRect/>
          </a:stretch>
        </p:blipFill>
        <p:spPr>
          <a:xfrm>
            <a:off x="415895" y="692696"/>
            <a:ext cx="8312210" cy="4052299"/>
          </a:xfrm>
          <a:prstGeom prst="rect">
            <a:avLst/>
          </a:prstGeom>
        </p:spPr>
      </p:pic>
    </p:spTree>
    <p:extLst>
      <p:ext uri="{BB962C8B-B14F-4D97-AF65-F5344CB8AC3E}">
        <p14:creationId xmlns:p14="http://schemas.microsoft.com/office/powerpoint/2010/main" val="16746936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E0A6-02B9-4196-BEA3-F550F48A7BEA}"/>
              </a:ext>
            </a:extLst>
          </p:cNvPr>
          <p:cNvSpPr>
            <a:spLocks noGrp="1"/>
          </p:cNvSpPr>
          <p:nvPr>
            <p:ph type="title"/>
          </p:nvPr>
        </p:nvSpPr>
        <p:spPr/>
        <p:txBody>
          <a:bodyPr/>
          <a:lstStyle/>
          <a:p>
            <a:r>
              <a:rPr lang="fr-FR" b="1" dirty="0"/>
              <a:t>L'analyse factorielle confirmatoire (CFA)</a:t>
            </a:r>
            <a:br>
              <a:rPr lang="fr-FR" b="1" dirty="0"/>
            </a:br>
            <a:endParaRPr lang="en-US" dirty="0"/>
          </a:p>
        </p:txBody>
      </p:sp>
      <p:sp>
        <p:nvSpPr>
          <p:cNvPr id="3" name="TextBox 2">
            <a:extLst>
              <a:ext uri="{FF2B5EF4-FFF2-40B4-BE49-F238E27FC236}">
                <a16:creationId xmlns:a16="http://schemas.microsoft.com/office/drawing/2014/main" id="{705E4359-83C0-4F02-AE18-1711D0314F2E}"/>
              </a:ext>
            </a:extLst>
          </p:cNvPr>
          <p:cNvSpPr txBox="1"/>
          <p:nvPr/>
        </p:nvSpPr>
        <p:spPr>
          <a:xfrm>
            <a:off x="467544" y="1484784"/>
            <a:ext cx="8496944" cy="5011949"/>
          </a:xfrm>
          <a:prstGeom prst="rect">
            <a:avLst/>
          </a:prstGeom>
          <a:noFill/>
        </p:spPr>
        <p:txBody>
          <a:bodyPr wrap="square" rtlCol="0">
            <a:spAutoFit/>
          </a:bodyPr>
          <a:lstStyle/>
          <a:p>
            <a:pPr algn="just">
              <a:lnSpc>
                <a:spcPct val="150000"/>
              </a:lnSpc>
            </a:pPr>
            <a:r>
              <a:rPr lang="fr-FR" sz="2400" dirty="0">
                <a:latin typeface="Times New Roman" panose="02020603050405020304" pitchFamily="18" charset="0"/>
                <a:cs typeface="Times New Roman" panose="02020603050405020304" pitchFamily="18" charset="0"/>
              </a:rPr>
              <a:t>Les coefficients d’ajustements</a:t>
            </a:r>
          </a:p>
          <a:p>
            <a:pPr marL="342900" indent="-342900" algn="just">
              <a:lnSpc>
                <a:spcPct val="150000"/>
              </a:lnSpc>
              <a:buFont typeface="Wingdings" panose="05000000000000000000" pitchFamily="2" charset="2"/>
              <a:buChar char="§"/>
            </a:pPr>
            <a:r>
              <a:rPr lang="fr-FR" sz="2400" dirty="0">
                <a:latin typeface="Times New Roman" panose="02020603050405020304" pitchFamily="18" charset="0"/>
                <a:cs typeface="Times New Roman" panose="02020603050405020304" pitchFamily="18" charset="0"/>
              </a:rPr>
              <a:t>indice d'ajustement = 0,977 ; </a:t>
            </a:r>
          </a:p>
          <a:p>
            <a:pPr marL="342900" indent="-342900" algn="just">
              <a:lnSpc>
                <a:spcPct val="150000"/>
              </a:lnSpc>
              <a:buFont typeface="Wingdings" panose="05000000000000000000" pitchFamily="2" charset="2"/>
              <a:buChar char="§"/>
            </a:pPr>
            <a:r>
              <a:rPr lang="fr-FR" sz="2400" dirty="0">
                <a:latin typeface="Times New Roman" panose="02020603050405020304" pitchFamily="18" charset="0"/>
                <a:cs typeface="Times New Roman" panose="02020603050405020304" pitchFamily="18" charset="0"/>
              </a:rPr>
              <a:t>indice d'ajustement ajusté = 0,965 ;</a:t>
            </a:r>
          </a:p>
          <a:p>
            <a:pPr marL="342900" indent="-342900" algn="just">
              <a:lnSpc>
                <a:spcPct val="150000"/>
              </a:lnSpc>
              <a:buFont typeface="Wingdings" panose="05000000000000000000" pitchFamily="2" charset="2"/>
              <a:buChar char="§"/>
            </a:pPr>
            <a:r>
              <a:rPr lang="fr-FR" sz="2400" dirty="0">
                <a:latin typeface="Times New Roman" panose="02020603050405020304" pitchFamily="18" charset="0"/>
                <a:cs typeface="Times New Roman" panose="02020603050405020304" pitchFamily="18" charset="0"/>
              </a:rPr>
              <a:t>indice de Tucker-Lewis TLI= 0,995 ;</a:t>
            </a:r>
          </a:p>
          <a:p>
            <a:pPr marL="342900" indent="-342900" algn="just">
              <a:lnSpc>
                <a:spcPct val="150000"/>
              </a:lnSpc>
              <a:buFont typeface="Wingdings" panose="05000000000000000000" pitchFamily="2" charset="2"/>
              <a:buChar char="§"/>
            </a:pPr>
            <a:r>
              <a:rPr lang="fr-FR" sz="2400" dirty="0">
                <a:latin typeface="Times New Roman" panose="02020603050405020304" pitchFamily="18" charset="0"/>
                <a:cs typeface="Times New Roman" panose="02020603050405020304" pitchFamily="18" charset="0"/>
              </a:rPr>
              <a:t> indice d'ajustement comparatif CFI = 0,996 ;</a:t>
            </a:r>
          </a:p>
          <a:p>
            <a:pPr marL="342900" indent="-342900" algn="just">
              <a:lnSpc>
                <a:spcPct val="150000"/>
              </a:lnSpc>
              <a:buFont typeface="Wingdings" panose="05000000000000000000" pitchFamily="2" charset="2"/>
              <a:buChar char="§"/>
            </a:pPr>
            <a:r>
              <a:rPr lang="fr-FR" sz="2400" dirty="0">
                <a:latin typeface="Times New Roman" panose="02020603050405020304" pitchFamily="18" charset="0"/>
                <a:cs typeface="Times New Roman" panose="02020603050405020304" pitchFamily="18" charset="0"/>
              </a:rPr>
              <a:t> Erreur quadratique moyenne d'approximation RMSEA= 0,023 </a:t>
            </a:r>
          </a:p>
          <a:p>
            <a:pPr marL="342900" indent="-342900" algn="just">
              <a:lnSpc>
                <a:spcPct val="150000"/>
              </a:lnSpc>
              <a:buFont typeface="Wingdings" panose="05000000000000000000" pitchFamily="2" charset="2"/>
              <a:buChar char="§"/>
            </a:pPr>
            <a:r>
              <a:rPr lang="fr-FR" sz="2400" dirty="0">
                <a:latin typeface="Times New Roman" panose="02020603050405020304" pitchFamily="18" charset="0"/>
                <a:cs typeface="Times New Roman" panose="02020603050405020304" pitchFamily="18" charset="0"/>
              </a:rPr>
              <a:t>Intervalle de confiance de RMSEA(IC à 90 % 0-0,04) ; </a:t>
            </a:r>
          </a:p>
          <a:p>
            <a:pPr marL="342900" indent="-342900" algn="just">
              <a:lnSpc>
                <a:spcPct val="150000"/>
              </a:lnSpc>
              <a:buFont typeface="Wingdings" panose="05000000000000000000" pitchFamily="2" charset="2"/>
              <a:buChar char="§"/>
            </a:pPr>
            <a:r>
              <a:rPr lang="fr-FR" sz="2400" dirty="0">
                <a:latin typeface="Times New Roman" panose="02020603050405020304" pitchFamily="18" charset="0"/>
                <a:cs typeface="Times New Roman" panose="02020603050405020304" pitchFamily="18" charset="0"/>
              </a:rPr>
              <a:t>racine moyenne résiduelle normalisée RMR= 0,036.</a:t>
            </a:r>
          </a:p>
          <a:p>
            <a:pPr algn="just">
              <a:lnSpc>
                <a:spcPct val="150000"/>
              </a:lnSpc>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97054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Analyse factorielle confirmatoire de second ordre</a:t>
            </a:r>
          </a:p>
        </p:txBody>
      </p:sp>
      <p:sp>
        <p:nvSpPr>
          <p:cNvPr id="4" name="ZoneTexte 3"/>
          <p:cNvSpPr txBox="1"/>
          <p:nvPr/>
        </p:nvSpPr>
        <p:spPr>
          <a:xfrm>
            <a:off x="1403648" y="5518973"/>
            <a:ext cx="6552728" cy="646331"/>
          </a:xfrm>
          <a:prstGeom prst="rect">
            <a:avLst/>
          </a:prstGeom>
          <a:noFill/>
        </p:spPr>
        <p:txBody>
          <a:bodyPr wrap="square" rtlCol="0">
            <a:spAutoFit/>
          </a:bodyPr>
          <a:lstStyle/>
          <a:p>
            <a:pPr algn="ctr"/>
            <a:r>
              <a:rPr lang="fr-FR" b="1" dirty="0"/>
              <a:t>Analyse factorielle confirmatoire de second ordre (package </a:t>
            </a:r>
            <a:r>
              <a:rPr lang="fr-FR" b="1" dirty="0" err="1"/>
              <a:t>Lavaan</a:t>
            </a:r>
            <a:r>
              <a:rPr lang="fr-FR" b="1" dirty="0"/>
              <a:t>, </a:t>
            </a:r>
            <a:r>
              <a:rPr lang="fr-FR" b="1" dirty="0" err="1"/>
              <a:t>Guelmami</a:t>
            </a:r>
            <a:r>
              <a:rPr lang="fr-FR" b="1" dirty="0"/>
              <a:t> et al. (2022))</a:t>
            </a:r>
          </a:p>
        </p:txBody>
      </p:sp>
      <p:pic>
        <p:nvPicPr>
          <p:cNvPr id="5" name="Picture 4">
            <a:extLst>
              <a:ext uri="{FF2B5EF4-FFF2-40B4-BE49-F238E27FC236}">
                <a16:creationId xmlns:a16="http://schemas.microsoft.com/office/drawing/2014/main" id="{25B4D591-7F51-4D1A-A780-9D9C7963F69F}"/>
              </a:ext>
            </a:extLst>
          </p:cNvPr>
          <p:cNvPicPr>
            <a:picLocks noChangeAspect="1"/>
          </p:cNvPicPr>
          <p:nvPr/>
        </p:nvPicPr>
        <p:blipFill>
          <a:blip r:embed="rId3"/>
          <a:stretch>
            <a:fillRect/>
          </a:stretch>
        </p:blipFill>
        <p:spPr>
          <a:xfrm>
            <a:off x="0" y="1844824"/>
            <a:ext cx="9144000" cy="3312368"/>
          </a:xfrm>
          <a:prstGeom prst="rect">
            <a:avLst/>
          </a:prstGeom>
        </p:spPr>
      </p:pic>
    </p:spTree>
    <p:extLst>
      <p:ext uri="{BB962C8B-B14F-4D97-AF65-F5344CB8AC3E}">
        <p14:creationId xmlns:p14="http://schemas.microsoft.com/office/powerpoint/2010/main" val="27878387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p:nvPr/>
        </p:nvPicPr>
        <p:blipFill>
          <a:blip r:embed="rId4"/>
          <a:stretch>
            <a:fillRect/>
          </a:stretch>
        </p:blipFill>
        <p:spPr>
          <a:xfrm>
            <a:off x="2167979" y="1285860"/>
            <a:ext cx="5760720" cy="4107180"/>
          </a:xfrm>
          <a:prstGeom prst="rect">
            <a:avLst/>
          </a:prstGeom>
        </p:spPr>
      </p:pic>
      <p:sp>
        <p:nvSpPr>
          <p:cNvPr id="6" name="Rectangle 5"/>
          <p:cNvSpPr/>
          <p:nvPr/>
        </p:nvSpPr>
        <p:spPr>
          <a:xfrm>
            <a:off x="1189980" y="5405278"/>
            <a:ext cx="7848872" cy="523220"/>
          </a:xfrm>
          <a:prstGeom prst="rect">
            <a:avLst/>
          </a:prstGeom>
        </p:spPr>
        <p:txBody>
          <a:bodyPr wrap="square">
            <a:spAutoFit/>
          </a:bodyPr>
          <a:lstStyle/>
          <a:p>
            <a:pPr algn="ctr"/>
            <a:r>
              <a:rPr lang="fr-FR" sz="1400" b="1" dirty="0"/>
              <a:t>Exemple. Modèle </a:t>
            </a:r>
            <a:r>
              <a:rPr lang="fr-FR" sz="1400" b="1" dirty="0" err="1"/>
              <a:t>SmartPls</a:t>
            </a:r>
            <a:r>
              <a:rPr lang="fr-FR" sz="1400" b="1" dirty="0"/>
              <a:t> expliquant les effets de la satisfaction au travail et la satisfaction de la vie sur l’efficacité académique de l’enseignant</a:t>
            </a:r>
            <a:endParaRPr lang="fr-FR" sz="14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36512" y="2492896"/>
            <a:ext cx="9144000" cy="2520280"/>
          </a:xfrm>
          <a:solidFill>
            <a:schemeClr val="bg2">
              <a:lumMod val="20000"/>
              <a:lumOff val="80000"/>
            </a:schemeClr>
          </a:solidFill>
        </p:spPr>
        <p:txBody>
          <a:bodyPr/>
          <a:lstStyle/>
          <a:p>
            <a:r>
              <a:rPr lang="fr-FR" sz="8000" dirty="0">
                <a:solidFill>
                  <a:srgbClr val="002060"/>
                </a:solidFill>
                <a:latin typeface="Degrading Morals" pitchFamily="34" charset="0"/>
                <a:cs typeface="AL-Mateen" pitchFamily="2" charset="-78"/>
              </a:rPr>
              <a:t>Merci pour votre attention </a:t>
            </a:r>
          </a:p>
        </p:txBody>
      </p:sp>
    </p:spTree>
  </p:cSld>
  <p:clrMapOvr>
    <a:masterClrMapping/>
  </p:clrMapOvr>
  <p:transition>
    <p:randomBa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7576</TotalTime>
  <Words>1847</Words>
  <Application>Microsoft Office PowerPoint</Application>
  <PresentationFormat>On-screen Show (4:3)</PresentationFormat>
  <Paragraphs>350</Paragraphs>
  <Slides>95</Slides>
  <Notes>82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95</vt:i4>
      </vt:variant>
    </vt:vector>
  </HeadingPairs>
  <TitlesOfParts>
    <vt:vector size="103" baseType="lpstr">
      <vt:lpstr>Arial</vt:lpstr>
      <vt:lpstr>Assimilation</vt:lpstr>
      <vt:lpstr>Calibri</vt:lpstr>
      <vt:lpstr>Degrading Morals</vt:lpstr>
      <vt:lpstr>Times New Roman</vt:lpstr>
      <vt:lpstr>TimesNewRomanPSMT</vt:lpstr>
      <vt:lpstr>Wingdings</vt:lpstr>
      <vt:lpstr>Modèle par défaut</vt:lpstr>
      <vt:lpstr>PowerPoint Presentation</vt:lpstr>
      <vt:lpstr>Introduction </vt:lpstr>
      <vt:lpstr>Introduction </vt:lpstr>
      <vt:lpstr>Introduction </vt:lpstr>
      <vt:lpstr>Statistiques descriptives </vt:lpstr>
      <vt:lpstr>Statistiques descriptives </vt:lpstr>
      <vt:lpstr>Normalité </vt:lpstr>
      <vt:lpstr>Statistiques descriptives </vt:lpstr>
      <vt:lpstr>Statistiques descriptives </vt:lpstr>
      <vt:lpstr>Statistiques descriptives </vt:lpstr>
      <vt:lpstr>Statistiques descriptives </vt:lpstr>
      <vt:lpstr>Statistiques de première génération</vt:lpstr>
      <vt:lpstr>Le test-t de Student pour échantillon unique</vt:lpstr>
      <vt:lpstr>Le test-t de Student pour deux groupes  indépendants</vt:lpstr>
      <vt:lpstr>Le test-t de Student pour deux groupes  indépendants</vt:lpstr>
      <vt:lpstr>Le test-t de Student comparant deux groupes appariés.</vt:lpstr>
      <vt:lpstr>Le test-t de Student pour deux groupes appariés</vt:lpstr>
      <vt:lpstr>Le test-t de Student pour deux groupes  appariés</vt:lpstr>
      <vt:lpstr>Le test-t de Student pour deux groupes  appariés</vt:lpstr>
      <vt:lpstr>Le test-t de Student pour deux groupes  appariés</vt:lpstr>
      <vt:lpstr>L'analyse de variance à un facteur</vt:lpstr>
      <vt:lpstr>L'analyse de variance à un facteur : (Anova à un facteur)</vt:lpstr>
      <vt:lpstr>L'analyse de variance à un facteur : (Anova à un facteur)</vt:lpstr>
      <vt:lpstr>Anova à un facteur</vt:lpstr>
      <vt:lpstr>Anova à un facteur</vt:lpstr>
      <vt:lpstr>Anova à un facteur : présentation des différences</vt:lpstr>
      <vt:lpstr>Les tests post-hoc</vt:lpstr>
      <vt:lpstr>Les tests post-hoc</vt:lpstr>
      <vt:lpstr>Illustration graphique : 3 groupes</vt:lpstr>
      <vt:lpstr>Illustration graphique : trois groupes</vt:lpstr>
      <vt:lpstr>Analyse univariée</vt:lpstr>
      <vt:lpstr>Analyse univariée</vt:lpstr>
      <vt:lpstr>Analyse univariée</vt:lpstr>
      <vt:lpstr>Analyse univariée</vt:lpstr>
      <vt:lpstr>Analyse univariée</vt:lpstr>
      <vt:lpstr>Analyse de covariance Ancova</vt:lpstr>
      <vt:lpstr>Analyse de covariance Ancova</vt:lpstr>
      <vt:lpstr>Analyse de covariance Ancova</vt:lpstr>
      <vt:lpstr>Analyse Multivariée</vt:lpstr>
      <vt:lpstr>Analyse Multivariée</vt:lpstr>
      <vt:lpstr>Analyse Multivariée</vt:lpstr>
      <vt:lpstr>Analyse Multivariée</vt:lpstr>
      <vt:lpstr>Analyse de covariance Multivariée (Mancova)</vt:lpstr>
      <vt:lpstr>Analyse de variance mesures répétées</vt:lpstr>
      <vt:lpstr>Analyse de variance mesures répétées</vt:lpstr>
      <vt:lpstr>Analyse de variance mesures répétées</vt:lpstr>
      <vt:lpstr>Analyse de variance mesures répétées</vt:lpstr>
      <vt:lpstr>Analyse de variance mesures répétées</vt:lpstr>
      <vt:lpstr>Analyse de variance mesures répétées</vt:lpstr>
      <vt:lpstr>Analyse de variance mesures factorielle</vt:lpstr>
      <vt:lpstr>Analyse de variance mesures factorielle</vt:lpstr>
      <vt:lpstr>Analyse de variance mesures factorielle</vt:lpstr>
      <vt:lpstr>Analyse de variance mesures factorielle</vt:lpstr>
      <vt:lpstr>Analyse de variance mesures factorielle</vt:lpstr>
      <vt:lpstr>Analyse de variance mesures factorielle</vt:lpstr>
      <vt:lpstr>Illustration graphique de la corrélation de Pearson </vt:lpstr>
      <vt:lpstr>Tests non paramétriques</vt:lpstr>
      <vt:lpstr>Tests non paramétriques</vt:lpstr>
      <vt:lpstr>Tests non paramétriques</vt:lpstr>
      <vt:lpstr>Tests non paramétriques</vt:lpstr>
      <vt:lpstr>Tests non paramétriques</vt:lpstr>
      <vt:lpstr>Le test de Wilcoxon</vt:lpstr>
      <vt:lpstr>Le test de Wilcoxon</vt:lpstr>
      <vt:lpstr>Le test de Kruskall Wallis</vt:lpstr>
      <vt:lpstr>Le test de Kruskall Wallis</vt:lpstr>
      <vt:lpstr>Test non paramétrique Kruskal-Wallis</vt:lpstr>
      <vt:lpstr>Tests non paramétriques</vt:lpstr>
      <vt:lpstr>Le test du coefficient de corrélation de Spearman</vt:lpstr>
      <vt:lpstr>Le test de corrélation des rangs de Kendall</vt:lpstr>
      <vt:lpstr>Régression linéaire</vt:lpstr>
      <vt:lpstr>Régression linéaire</vt:lpstr>
      <vt:lpstr>Régression linéaire</vt:lpstr>
      <vt:lpstr>Régression linéaire</vt:lpstr>
      <vt:lpstr>Régression linéaire multiple</vt:lpstr>
      <vt:lpstr>Régression linéaire</vt:lpstr>
      <vt:lpstr>Régression linéaire</vt:lpstr>
      <vt:lpstr>Régression linéaire</vt:lpstr>
      <vt:lpstr>Régression linéaire</vt:lpstr>
      <vt:lpstr>Développement des échelles de mesure</vt:lpstr>
      <vt:lpstr>Analyse factorielle exploratoire</vt:lpstr>
      <vt:lpstr>Analyse factorielle exploratoire</vt:lpstr>
      <vt:lpstr>Analyse factorielle exploratoire :les méthodes d’extraction</vt:lpstr>
      <vt:lpstr>Analyse factorielle exploratoire :les méthodes de rotation</vt:lpstr>
      <vt:lpstr>Analyse factorielle exploratoire</vt:lpstr>
      <vt:lpstr>Possibilté de factorisation </vt:lpstr>
      <vt:lpstr>Analyse factorielle exploratoire</vt:lpstr>
      <vt:lpstr>Analyse factorielle exploratoire</vt:lpstr>
      <vt:lpstr>Analyse factorielle exploratoire</vt:lpstr>
      <vt:lpstr>Analyse factorielle exploratoire</vt:lpstr>
      <vt:lpstr>Analyse factorielle exploratoire</vt:lpstr>
      <vt:lpstr>Analyse factorielle confirmatoire</vt:lpstr>
      <vt:lpstr>L'analyse factorielle confirmatoire (CFA) </vt:lpstr>
      <vt:lpstr>Analyse factorielle confirmatoire de second ordre</vt:lpstr>
      <vt:lpstr>PowerPoint Presentation</vt:lpstr>
      <vt:lpstr>Merci pour votre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Gérald Olivier</dc:creator>
  <cp:lastModifiedBy>Noomen Gualmemi</cp:lastModifiedBy>
  <cp:revision>291</cp:revision>
  <dcterms:created xsi:type="dcterms:W3CDTF">2006-10-17T07:07:57Z</dcterms:created>
  <dcterms:modified xsi:type="dcterms:W3CDTF">2022-01-29T20:59:11Z</dcterms:modified>
</cp:coreProperties>
</file>