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146.xml" ContentType="application/vnd.openxmlformats-officedocument.presentationml.notesSlide+xml"/>
  <Override PartName="/ppt/tags/tag99.xml" ContentType="application/vnd.openxmlformats-officedocument.presentationml.tags+xml"/>
  <Override PartName="/ppt/notesSlides/notesSlide147.xml" ContentType="application/vnd.openxmlformats-officedocument.presentationml.notesSlide+xml"/>
  <Override PartName="/ppt/tags/tag100.xml" ContentType="application/vnd.openxmlformats-officedocument.presentationml.tags+xml"/>
  <Override PartName="/ppt/notesSlides/notesSlide148.xml" ContentType="application/vnd.openxmlformats-officedocument.presentationml.notesSlide+xml"/>
  <Override PartName="/ppt/tags/tag101.xml" ContentType="application/vnd.openxmlformats-officedocument.presentationml.tags+xml"/>
  <Override PartName="/ppt/notesSlides/notesSlide149.xml" ContentType="application/vnd.openxmlformats-officedocument.presentationml.notesSlide+xml"/>
  <Override PartName="/ppt/tags/tag102.xml" ContentType="application/vnd.openxmlformats-officedocument.presentationml.tags+xml"/>
  <Override PartName="/ppt/notesSlides/notesSlide150.xml" ContentType="application/vnd.openxmlformats-officedocument.presentationml.notesSlide+xml"/>
  <Override PartName="/ppt/tags/tag103.xml" ContentType="application/vnd.openxmlformats-officedocument.presentationml.tags+xml"/>
  <Override PartName="/ppt/notesSlides/notesSlide151.xml" ContentType="application/vnd.openxmlformats-officedocument.presentationml.notesSlide+xml"/>
  <Override PartName="/ppt/tags/tag104.xml" ContentType="application/vnd.openxmlformats-officedocument.presentationml.tags+xml"/>
  <Override PartName="/ppt/notesSlides/notesSlide152.xml" ContentType="application/vnd.openxmlformats-officedocument.presentationml.notesSlide+xml"/>
  <Override PartName="/ppt/tags/tag105.xml" ContentType="application/vnd.openxmlformats-officedocument.presentationml.tags+xml"/>
  <Override PartName="/ppt/notesSlides/notesSlide153.xml" ContentType="application/vnd.openxmlformats-officedocument.presentationml.notesSlide+xml"/>
  <Override PartName="/ppt/tags/tag106.xml" ContentType="application/vnd.openxmlformats-officedocument.presentationml.tags+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0"/>
  </p:notesMasterIdLst>
  <p:handoutMasterIdLst>
    <p:handoutMasterId r:id="rId221"/>
  </p:handoutMasterIdLst>
  <p:sldIdLst>
    <p:sldId id="435" r:id="rId2"/>
    <p:sldId id="474" r:id="rId3"/>
    <p:sldId id="458" r:id="rId4"/>
    <p:sldId id="465" r:id="rId5"/>
    <p:sldId id="489" r:id="rId6"/>
    <p:sldId id="537" r:id="rId7"/>
    <p:sldId id="536" r:id="rId8"/>
    <p:sldId id="535" r:id="rId9"/>
    <p:sldId id="506" r:id="rId10"/>
    <p:sldId id="627" r:id="rId11"/>
    <p:sldId id="498" r:id="rId12"/>
    <p:sldId id="500" r:id="rId13"/>
    <p:sldId id="532" r:id="rId14"/>
    <p:sldId id="531" r:id="rId15"/>
    <p:sldId id="540" r:id="rId16"/>
    <p:sldId id="539" r:id="rId17"/>
    <p:sldId id="526" r:id="rId18"/>
    <p:sldId id="528" r:id="rId19"/>
    <p:sldId id="527" r:id="rId20"/>
    <p:sldId id="530" r:id="rId21"/>
    <p:sldId id="542" r:id="rId22"/>
    <p:sldId id="541" r:id="rId23"/>
    <p:sldId id="529" r:id="rId24"/>
    <p:sldId id="524" r:id="rId25"/>
    <p:sldId id="523" r:id="rId26"/>
    <p:sldId id="572" r:id="rId27"/>
    <p:sldId id="521" r:id="rId28"/>
    <p:sldId id="491" r:id="rId29"/>
    <p:sldId id="503" r:id="rId30"/>
    <p:sldId id="504" r:id="rId31"/>
    <p:sldId id="490" r:id="rId32"/>
    <p:sldId id="614" r:id="rId33"/>
    <p:sldId id="615" r:id="rId34"/>
    <p:sldId id="505" r:id="rId35"/>
    <p:sldId id="543" r:id="rId36"/>
    <p:sldId id="618" r:id="rId37"/>
    <p:sldId id="663" r:id="rId38"/>
    <p:sldId id="533" r:id="rId39"/>
    <p:sldId id="544" r:id="rId40"/>
    <p:sldId id="547" r:id="rId41"/>
    <p:sldId id="616" r:id="rId42"/>
    <p:sldId id="550" r:id="rId43"/>
    <p:sldId id="617" r:id="rId44"/>
    <p:sldId id="549" r:id="rId45"/>
    <p:sldId id="619" r:id="rId46"/>
    <p:sldId id="548" r:id="rId47"/>
    <p:sldId id="556" r:id="rId48"/>
    <p:sldId id="557" r:id="rId49"/>
    <p:sldId id="558" r:id="rId50"/>
    <p:sldId id="520" r:id="rId51"/>
    <p:sldId id="622" r:id="rId52"/>
    <p:sldId id="621" r:id="rId53"/>
    <p:sldId id="623" r:id="rId54"/>
    <p:sldId id="620" r:id="rId55"/>
    <p:sldId id="624" r:id="rId56"/>
    <p:sldId id="626" r:id="rId57"/>
    <p:sldId id="625" r:id="rId58"/>
    <p:sldId id="552" r:id="rId59"/>
    <p:sldId id="551" r:id="rId60"/>
    <p:sldId id="600" r:id="rId61"/>
    <p:sldId id="553" r:id="rId62"/>
    <p:sldId id="554" r:id="rId63"/>
    <p:sldId id="573" r:id="rId64"/>
    <p:sldId id="519" r:id="rId65"/>
    <p:sldId id="518" r:id="rId66"/>
    <p:sldId id="559" r:id="rId67"/>
    <p:sldId id="560" r:id="rId68"/>
    <p:sldId id="561" r:id="rId69"/>
    <p:sldId id="574" r:id="rId70"/>
    <p:sldId id="575" r:id="rId71"/>
    <p:sldId id="576" r:id="rId72"/>
    <p:sldId id="577" r:id="rId73"/>
    <p:sldId id="578" r:id="rId74"/>
    <p:sldId id="579" r:id="rId75"/>
    <p:sldId id="582" r:id="rId76"/>
    <p:sldId id="584" r:id="rId77"/>
    <p:sldId id="581" r:id="rId78"/>
    <p:sldId id="585" r:id="rId79"/>
    <p:sldId id="580" r:id="rId80"/>
    <p:sldId id="583" r:id="rId81"/>
    <p:sldId id="586" r:id="rId82"/>
    <p:sldId id="588" r:id="rId83"/>
    <p:sldId id="589" r:id="rId84"/>
    <p:sldId id="591" r:id="rId85"/>
    <p:sldId id="590" r:id="rId86"/>
    <p:sldId id="592" r:id="rId87"/>
    <p:sldId id="594" r:id="rId88"/>
    <p:sldId id="593" r:id="rId89"/>
    <p:sldId id="587" r:id="rId90"/>
    <p:sldId id="595" r:id="rId91"/>
    <p:sldId id="598" r:id="rId92"/>
    <p:sldId id="597" r:id="rId93"/>
    <p:sldId id="596" r:id="rId94"/>
    <p:sldId id="516" r:id="rId95"/>
    <p:sldId id="534" r:id="rId96"/>
    <p:sldId id="517" r:id="rId97"/>
    <p:sldId id="562" r:id="rId98"/>
    <p:sldId id="564" r:id="rId99"/>
    <p:sldId id="563" r:id="rId100"/>
    <p:sldId id="507" r:id="rId101"/>
    <p:sldId id="565" r:id="rId102"/>
    <p:sldId id="567" r:id="rId103"/>
    <p:sldId id="566" r:id="rId104"/>
    <p:sldId id="569" r:id="rId105"/>
    <p:sldId id="514" r:id="rId106"/>
    <p:sldId id="568" r:id="rId107"/>
    <p:sldId id="512" r:id="rId108"/>
    <p:sldId id="515" r:id="rId109"/>
    <p:sldId id="570" r:id="rId110"/>
    <p:sldId id="571" r:id="rId111"/>
    <p:sldId id="509" r:id="rId112"/>
    <p:sldId id="513" r:id="rId113"/>
    <p:sldId id="510" r:id="rId114"/>
    <p:sldId id="613" r:id="rId115"/>
    <p:sldId id="610" r:id="rId116"/>
    <p:sldId id="609" r:id="rId117"/>
    <p:sldId id="466" r:id="rId118"/>
    <p:sldId id="608" r:id="rId119"/>
    <p:sldId id="604" r:id="rId120"/>
    <p:sldId id="603" r:id="rId121"/>
    <p:sldId id="605" r:id="rId122"/>
    <p:sldId id="606" r:id="rId123"/>
    <p:sldId id="628" r:id="rId124"/>
    <p:sldId id="634" r:id="rId125"/>
    <p:sldId id="633" r:id="rId126"/>
    <p:sldId id="632" r:id="rId127"/>
    <p:sldId id="631" r:id="rId128"/>
    <p:sldId id="630" r:id="rId129"/>
    <p:sldId id="629" r:id="rId130"/>
    <p:sldId id="450" r:id="rId131"/>
    <p:sldId id="602" r:id="rId132"/>
    <p:sldId id="476" r:id="rId133"/>
    <p:sldId id="475" r:id="rId134"/>
    <p:sldId id="477" r:id="rId135"/>
    <p:sldId id="480" r:id="rId136"/>
    <p:sldId id="481" r:id="rId137"/>
    <p:sldId id="483" r:id="rId138"/>
    <p:sldId id="484" r:id="rId139"/>
    <p:sldId id="486" r:id="rId140"/>
    <p:sldId id="485" r:id="rId141"/>
    <p:sldId id="482" r:id="rId142"/>
    <p:sldId id="439" r:id="rId143"/>
    <p:sldId id="464" r:id="rId144"/>
    <p:sldId id="443" r:id="rId145"/>
    <p:sldId id="419" r:id="rId146"/>
    <p:sldId id="381" r:id="rId147"/>
    <p:sldId id="413" r:id="rId148"/>
    <p:sldId id="452" r:id="rId149"/>
    <p:sldId id="414" r:id="rId150"/>
    <p:sldId id="457" r:id="rId151"/>
    <p:sldId id="657" r:id="rId152"/>
    <p:sldId id="662" r:id="rId153"/>
    <p:sldId id="656" r:id="rId154"/>
    <p:sldId id="659" r:id="rId155"/>
    <p:sldId id="660" r:id="rId156"/>
    <p:sldId id="661" r:id="rId157"/>
    <p:sldId id="655" r:id="rId158"/>
    <p:sldId id="658" r:id="rId159"/>
    <p:sldId id="422" r:id="rId160"/>
    <p:sldId id="487" r:id="rId161"/>
    <p:sldId id="488" r:id="rId162"/>
    <p:sldId id="263" r:id="rId163"/>
    <p:sldId id="267" r:id="rId164"/>
    <p:sldId id="262" r:id="rId165"/>
    <p:sldId id="256" r:id="rId166"/>
    <p:sldId id="273" r:id="rId167"/>
    <p:sldId id="268" r:id="rId168"/>
    <p:sldId id="264" r:id="rId169"/>
    <p:sldId id="269" r:id="rId170"/>
    <p:sldId id="260" r:id="rId171"/>
    <p:sldId id="270" r:id="rId172"/>
    <p:sldId id="271" r:id="rId173"/>
    <p:sldId id="266" r:id="rId174"/>
    <p:sldId id="272" r:id="rId175"/>
    <p:sldId id="265" r:id="rId176"/>
    <p:sldId id="460" r:id="rId177"/>
    <p:sldId id="444" r:id="rId178"/>
    <p:sldId id="445" r:id="rId179"/>
    <p:sldId id="437" r:id="rId180"/>
    <p:sldId id="436" r:id="rId181"/>
    <p:sldId id="448" r:id="rId182"/>
    <p:sldId id="446" r:id="rId183"/>
    <p:sldId id="447" r:id="rId184"/>
    <p:sldId id="438" r:id="rId185"/>
    <p:sldId id="441" r:id="rId186"/>
    <p:sldId id="442" r:id="rId187"/>
    <p:sldId id="440" r:id="rId188"/>
    <p:sldId id="639" r:id="rId189"/>
    <p:sldId id="647" r:id="rId190"/>
    <p:sldId id="645" r:id="rId191"/>
    <p:sldId id="650" r:id="rId192"/>
    <p:sldId id="648" r:id="rId193"/>
    <p:sldId id="640" r:id="rId194"/>
    <p:sldId id="641" r:id="rId195"/>
    <p:sldId id="644" r:id="rId196"/>
    <p:sldId id="643" r:id="rId197"/>
    <p:sldId id="652" r:id="rId198"/>
    <p:sldId id="646" r:id="rId199"/>
    <p:sldId id="651" r:id="rId200"/>
    <p:sldId id="637" r:id="rId201"/>
    <p:sldId id="599" r:id="rId202"/>
    <p:sldId id="642" r:id="rId203"/>
    <p:sldId id="653" r:id="rId204"/>
    <p:sldId id="654" r:id="rId205"/>
    <p:sldId id="638" r:id="rId206"/>
    <p:sldId id="664" r:id="rId207"/>
    <p:sldId id="665" r:id="rId208"/>
    <p:sldId id="274" r:id="rId209"/>
    <p:sldId id="275" r:id="rId210"/>
    <p:sldId id="276" r:id="rId211"/>
    <p:sldId id="277" r:id="rId212"/>
    <p:sldId id="278" r:id="rId213"/>
    <p:sldId id="293" r:id="rId214"/>
    <p:sldId id="294" r:id="rId215"/>
    <p:sldId id="279" r:id="rId216"/>
    <p:sldId id="461" r:id="rId217"/>
    <p:sldId id="455" r:id="rId218"/>
    <p:sldId id="459" r:id="rId219"/>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FDEDF"/>
    <a:srgbClr val="006600"/>
    <a:srgbClr val="BBEDE3"/>
    <a:srgbClr val="339966"/>
    <a:srgbClr val="FF0066"/>
    <a:srgbClr val="FF6600"/>
    <a:srgbClr val="FEF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38" autoAdjust="0"/>
  </p:normalViewPr>
  <p:slideViewPr>
    <p:cSldViewPr>
      <p:cViewPr varScale="1">
        <p:scale>
          <a:sx n="111" d="100"/>
          <a:sy n="111" d="100"/>
        </p:scale>
        <p:origin x="1650" y="96"/>
      </p:cViewPr>
      <p:guideLst>
        <p:guide orient="horz" pos="2160"/>
        <p:guide pos="2880"/>
      </p:guideLst>
    </p:cSldViewPr>
  </p:slideViewPr>
  <p:outlineViewPr>
    <p:cViewPr>
      <p:scale>
        <a:sx n="33" d="100"/>
        <a:sy n="33" d="100"/>
      </p:scale>
      <p:origin x="0" y="24072"/>
    </p:cViewPr>
  </p:outlineViewPr>
  <p:notesTextViewPr>
    <p:cViewPr>
      <p:scale>
        <a:sx n="100" d="100"/>
        <a:sy n="100" d="100"/>
      </p:scale>
      <p:origin x="0" y="0"/>
    </p:cViewPr>
  </p:notesTextViewPr>
  <p:sorterViewPr>
    <p:cViewPr>
      <p:scale>
        <a:sx n="75" d="100"/>
        <a:sy n="75" d="100"/>
      </p:scale>
      <p:origin x="0" y="7866"/>
    </p:cViewPr>
  </p:sorterViewPr>
  <p:notesViewPr>
    <p:cSldViewPr>
      <p:cViewPr varScale="1">
        <p:scale>
          <a:sx n="61" d="100"/>
          <a:sy n="61" d="100"/>
        </p:scale>
        <p:origin x="-1698"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notesMaster" Target="notesMasters/notesMaster1.xml"/><Relationship Id="rId225"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1228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1228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1228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3C0449-15DB-46CD-92A1-A8DDF05668E7}" type="slidenum">
              <a:rPr lang="fr-FR"/>
              <a:pPr/>
              <a:t>‹#›</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614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14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614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6F45340-604D-4514-8D7D-AF132FADC155}" type="slidenum">
              <a:rPr lang="fr-FR"/>
              <a:pPr/>
              <a:t>‹#›</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800323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2896188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6921094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095651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15142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311958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323768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27165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652960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45533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4530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758947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988245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611670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708138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08031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75114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621419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182419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119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199624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82805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8082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8984076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122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4447877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795717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28056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32855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328710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52885557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2182127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4100395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7262431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806127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024942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2844077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201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807177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205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5061497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La figure 1 présente les différentes relations du modèle de mesure généré par le logiciel SMARTPLS.  Les rectangles en couleur jaune présentent les différents items des échelles de mesure. Les cercles en bleu présentent les construits latents. Tandis que les flèches représentent les relations entre les variables. Le modèle était réflexif et l’échelle de la satisfaction au travail était de premier ordre. De ce fait un construit formatif a été construit pour cette échelle.</a:t>
            </a:r>
          </a:p>
          <a:p>
            <a:r>
              <a:rPr lang="fr-FR" sz="1200" kern="1200" dirty="0">
                <a:solidFill>
                  <a:schemeClr val="tx1"/>
                </a:solidFill>
                <a:effectLst/>
                <a:latin typeface="+mn-lt"/>
                <a:ea typeface="+mn-ea"/>
                <a:cs typeface="+mn-cs"/>
              </a:rPr>
              <a:t> Pour tester un modèle SMARTPLS trois étapes consécutives sont suggérés. La première étape consiste à tester le modèle de mesure. La deuxième étape consiste à tester le modèle structurel et la dernière étape consiste à tester les hypothèses de mesure. </a:t>
            </a:r>
          </a:p>
          <a:p>
            <a:endParaRPr lang="fr-FR" sz="4000"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207</a:t>
            </a:fld>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Selon notre étude, nous avons obtenu les valeurs de alpha de Cronbach de 0.879, 0.901, pour la satisfaction de la vie et l’auto-efficacité. De même les coefficients alpha étaient de 0.898, 0.923, 0.766 pour la satisfaction des collègues la satisfaction des parents comportements des étudiants.</a:t>
            </a:r>
          </a:p>
          <a:p>
            <a:endParaRPr lang="fr-FR"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208</a:t>
            </a:fld>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 nous avons la racine carrée de l’AVE de chaque variable est supérieure à sa corrélation avec d’autres variables. Ces résultats nous permettent de dire que le modèle de mesure a une bonne validité discriminante.</a:t>
            </a:r>
            <a:endParaRPr lang="fr-FR" b="1"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209</a:t>
            </a:fld>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coefficient de détermination de notre modèle démontre un bon ajustement. Pour la satisfaction au travail le coefficient R² tend vers 1 et indique un ajustement adéquat</a:t>
            </a:r>
          </a:p>
          <a:p>
            <a:endParaRPr lang="fr-FR"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210</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8445499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dirty="0"/>
              <a:t>Tous les indicateurs des construits à l'étude ont une valeur VIF inférieure à 5 (tableau 4), indiquant l'absence de colinéarité entre les indicateurs.</a:t>
            </a:r>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211</a:t>
            </a:fld>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tableau 5 montre les effets indirects des trois dimensions de la satisfaction au travail sur l’auto-efficacité des enseignants. Pour les trois dimensions, les résultats ont mis en évidence des différences significatives pour le test t (p=0.000). Ceci confirme les hypothèses des effets indirects du modèle.</a:t>
            </a:r>
          </a:p>
          <a:p>
            <a:endParaRPr lang="fr-FR"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212</a:t>
            </a:fld>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tableau 6 montre les effets directs de la satisfaction de travail et la satisfaction de la vie sur l’auto-efficacité des enseignants. Les résultats ont mis en évidence des valeurs de 10.42 1 (p=0.000) et 9.098 (p=0.000) pour la Satisfaction au travail et la Satisfaction de la vie respectivement. Ces résultats prouvent des relations positives et significatives entre les deux concepts et l’auto-efficacité.</a:t>
            </a:r>
          </a:p>
          <a:p>
            <a:endParaRPr lang="fr-FR"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213</a:t>
            </a:fld>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tableau 7 montre les critères d’ajustement du modèle qui sont le AIC de modèle réduit, le BIC de modèle réduite Log de vraisemblance -2 du modèle réduit . De même le test du rapport de vraisemblance a été réalisé. Les résultats ont démontré des khi2 significative pour les deux échelles de satisfaction au travail (khi2=29.31 ; p=0.000) et pour la satisfaction de la vie (khi2=17.87 ; p=0.000).</a:t>
            </a:r>
          </a:p>
          <a:p>
            <a:endParaRPr lang="fr-FR"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214</a:t>
            </a:fld>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Le tableau 8 montre l’erreur standard (SE) du modèle de régression, les résultats de test de WALD, les effets OR et leurs intervalles de confiance à 95%. </a:t>
            </a:r>
          </a:p>
          <a:p>
            <a:r>
              <a:rPr lang="fr-FR" sz="1200" kern="1200" dirty="0">
                <a:solidFill>
                  <a:schemeClr val="tx1"/>
                </a:solidFill>
                <a:effectLst/>
                <a:latin typeface="+mn-lt"/>
                <a:ea typeface="+mn-ea"/>
                <a:cs typeface="+mn-cs"/>
              </a:rPr>
              <a:t>Durant l’analyse, le diplôme maitrise, le genre masculin et le niveau d’enseignement secondaire étaient considérés comme des références.</a:t>
            </a:r>
          </a:p>
          <a:p>
            <a:r>
              <a:rPr lang="fr-FR" sz="1200" kern="1200" dirty="0">
                <a:solidFill>
                  <a:schemeClr val="tx1"/>
                </a:solidFill>
                <a:effectLst/>
                <a:latin typeface="+mn-lt"/>
                <a:ea typeface="+mn-ea"/>
                <a:cs typeface="+mn-cs"/>
              </a:rPr>
              <a:t>Pour l’auto-efficacité des enseignants les scores moyens supérieures à 2.5 sont considérés comme référence.</a:t>
            </a:r>
          </a:p>
          <a:p>
            <a:r>
              <a:rPr lang="fr-FR" sz="1200" kern="1200" dirty="0">
                <a:solidFill>
                  <a:schemeClr val="tx1"/>
                </a:solidFill>
                <a:effectLst/>
                <a:latin typeface="+mn-lt"/>
                <a:ea typeface="+mn-ea"/>
                <a:cs typeface="+mn-cs"/>
              </a:rPr>
              <a:t>Pour la Satisfaction au travail et la Satisfaction de la vie, les tests de Wald étaient respectivement de 22,155 (p=0.000, OR=0.197) et 15,448 (p=0.000, 0.179). Tandis que pour les autres variables âge, diplôme, genre, niveau d’enseignement, aucun effet de régression n’a était démontré.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ABFC73C9-60A8-4D37-9E15-67622864AA42}" type="slidenum">
              <a:rPr lang="fr-FR" smtClean="0"/>
              <a:pPr/>
              <a:t>215</a:t>
            </a:fld>
            <a:endParaRPr lang="fr-F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217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218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4960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07585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10728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265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84562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839893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75603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3999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0393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1354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8376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3841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782131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55203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29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116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884884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84641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28138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196666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086872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838797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60944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0118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39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42059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7354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10992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84948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56776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880299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8921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35903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59440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836199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49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14644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5923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0632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91644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2619740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46470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09073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831733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240486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17638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05868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59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42462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43197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137352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426016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530348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0875331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771713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04282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944891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13756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331949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69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65577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77809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18316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1704396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39411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3951529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9558650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223332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616975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897095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2326551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79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4902564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782519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018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6224373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954901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665263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6895066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0801236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943728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875462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2671004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89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708898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980458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36338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156123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92</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3656651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93</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5371037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94</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5389419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95</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9399141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96</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40597584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97</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8522553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98</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25804870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99</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0618416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100</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15913433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82B2C-0ED0-4A8D-802A-FB89A2B90D8C}" type="slidenum">
              <a:rPr lang="fr-FR"/>
              <a:pPr/>
              <a:t>101</a:t>
            </a:fld>
            <a:endParaRPr lang="fr-FR"/>
          </a:p>
        </p:txBody>
      </p:sp>
      <p:sp>
        <p:nvSpPr>
          <p:cNvPr id="5150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50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4527" tIns="42264" rIns="84527" bIns="42264"/>
          <a:lstStyle/>
          <a:p>
            <a:endParaRPr lang="en-GB"/>
          </a:p>
        </p:txBody>
      </p:sp>
    </p:spTree>
    <p:extLst>
      <p:ext uri="{BB962C8B-B14F-4D97-AF65-F5344CB8AC3E}">
        <p14:creationId xmlns:p14="http://schemas.microsoft.com/office/powerpoint/2010/main" val="3697216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12616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0" y="0"/>
            <a:ext cx="6705600" cy="61261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lstStyle/>
          <a:p>
            <a:r>
              <a:rPr lang="fr-FR"/>
              <a:t>Cliquez pour modifier le style du titre</a:t>
            </a:r>
          </a:p>
        </p:txBody>
      </p:sp>
      <p:sp>
        <p:nvSpPr>
          <p:cNvPr id="3" name="Espace réservé du graphique SmartArt 2"/>
          <p:cNvSpPr>
            <a:spLocks noGrp="1"/>
          </p:cNvSpPr>
          <p:nvPr>
            <p:ph type="dgm" idx="1"/>
          </p:nvPr>
        </p:nvSpPr>
        <p:spPr>
          <a:xfrm>
            <a:off x="457200" y="1600200"/>
            <a:ext cx="8229600" cy="4525963"/>
          </a:xfrm>
        </p:spPr>
        <p:txBody>
          <a:bodyPr/>
          <a:lstStyle/>
          <a:p>
            <a:endParaRPr lang="fr-FR"/>
          </a:p>
        </p:txBody>
      </p:sp>
      <p:sp>
        <p:nvSpPr>
          <p:cNvPr id="4" name="Espace réservé de la date 3"/>
          <p:cNvSpPr>
            <a:spLocks noGrp="1"/>
          </p:cNvSpPr>
          <p:nvPr>
            <p:ph type="dt" sz="half" idx="10"/>
          </p:nvPr>
        </p:nvSpPr>
        <p:spPr>
          <a:xfrm>
            <a:off x="457200" y="6245225"/>
            <a:ext cx="2133600" cy="47625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5225"/>
            <a:ext cx="2895600" cy="47625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5225"/>
            <a:ext cx="2133600" cy="476250"/>
          </a:xfrm>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US"/>
          </a:p>
        </p:txBody>
      </p:sp>
      <p:sp>
        <p:nvSpPr>
          <p:cNvPr id="1035" name="Text Box 11"/>
          <p:cNvSpPr txBox="1">
            <a:spLocks noChangeArrowheads="1"/>
          </p:cNvSpPr>
          <p:nvPr userDrawn="1"/>
        </p:nvSpPr>
        <p:spPr bwMode="auto">
          <a:xfrm>
            <a:off x="1066800" y="457200"/>
            <a:ext cx="7416800" cy="274638"/>
          </a:xfrm>
          <a:prstGeom prst="rect">
            <a:avLst/>
          </a:prstGeom>
          <a:noFill/>
          <a:ln w="9525">
            <a:noFill/>
            <a:miter lim="800000"/>
            <a:headEnd/>
            <a:tailEnd/>
          </a:ln>
          <a:effectLst/>
        </p:spPr>
        <p:txBody>
          <a:bodyPr>
            <a:spAutoFit/>
          </a:bodyPr>
          <a:lstStyle/>
          <a:p>
            <a:pPr>
              <a:spcBef>
                <a:spcPct val="50000"/>
              </a:spcBef>
            </a:pPr>
            <a:endParaRPr lang="en-US" sz="1200" b="1" i="1">
              <a:solidFill>
                <a:schemeClr val="accent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p:titleStyle>
    <p:body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82.gif"/></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6" Type="http://schemas.openxmlformats.org/officeDocument/2006/relationships/tags" Target="../tags/tag16.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80" Type="http://schemas.openxmlformats.org/officeDocument/2006/relationships/tags" Target="../tags/tag80.xml"/><Relationship Id="rId85" Type="http://schemas.openxmlformats.org/officeDocument/2006/relationships/tags" Target="../tags/tag8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slideLayout" Target="../slideLayouts/slideLayout7.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2.xml"/><Relationship Id="rId1" Type="http://schemas.openxmlformats.org/officeDocument/2006/relationships/slideLayout" Target="../slideLayouts/slideLayout6.xml"/><Relationship Id="rId5" Type="http://schemas.openxmlformats.org/officeDocument/2006/relationships/image" Target="../media/image115.gif"/><Relationship Id="rId4" Type="http://schemas.openxmlformats.org/officeDocument/2006/relationships/image" Target="../media/image114.png"/></Relationships>
</file>

<file path=ppt/slides/_rels/slide14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7.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ags" Target="../tags/tag98.xml"/><Relationship Id="rId4" Type="http://schemas.openxmlformats.org/officeDocument/2006/relationships/image" Target="../media/image146.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101.xml"/><Relationship Id="rId4" Type="http://schemas.openxmlformats.org/officeDocument/2006/relationships/image" Target="../media/image147.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103.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tags" Target="../tags/tag104.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tags" Target="../tags/tag105.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tags" Target="../tags/tag106.xml"/></Relationships>
</file>

<file path=ppt/slides/_rels/slide2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5.wmf"/><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6.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8.wmf"/><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079612" y="3068960"/>
            <a:ext cx="6696744" cy="2766911"/>
          </a:xfrm>
          <a:prstGeom prst="rect">
            <a:avLst/>
          </a:prstGeom>
          <a:noFill/>
        </p:spPr>
        <p:txBody>
          <a:bodyPr wrap="square" rtlCol="0">
            <a:spAutoFit/>
          </a:bodyPr>
          <a:lstStyle/>
          <a:p>
            <a:pPr algn="ctr">
              <a:lnSpc>
                <a:spcPct val="150000"/>
              </a:lnSpc>
            </a:pPr>
            <a:r>
              <a:rPr lang="fr-FR" sz="4000" b="1" dirty="0">
                <a:latin typeface="Assimilation" pitchFamily="2" charset="0"/>
              </a:rPr>
              <a:t>Manuel pour analyses de données quantitatives</a:t>
            </a:r>
          </a:p>
          <a:p>
            <a:pPr algn="ctr">
              <a:lnSpc>
                <a:spcPct val="150000"/>
              </a:lnSpc>
            </a:pPr>
            <a:r>
              <a:rPr lang="fr-FR" sz="4000" b="1" dirty="0">
                <a:latin typeface="Assimilation" pitchFamily="2" charset="0"/>
              </a:rPr>
              <a:t>Dr. </a:t>
            </a:r>
            <a:r>
              <a:rPr lang="fr-FR" sz="4000" b="1" dirty="0" err="1">
                <a:latin typeface="Assimilation" pitchFamily="2" charset="0"/>
              </a:rPr>
              <a:t>Guelmami</a:t>
            </a:r>
            <a:r>
              <a:rPr lang="fr-FR" sz="4000" b="1" dirty="0">
                <a:latin typeface="Assimilation" pitchFamily="2" charset="0"/>
              </a:rPr>
              <a:t> </a:t>
            </a:r>
            <a:r>
              <a:rPr lang="fr-FR" sz="4000" b="1" dirty="0" err="1">
                <a:latin typeface="Assimilation" pitchFamily="2" charset="0"/>
              </a:rPr>
              <a:t>Noômen</a:t>
            </a:r>
            <a:endParaRPr lang="fr-FR" sz="4000" b="1" dirty="0">
              <a:latin typeface="Assimilation"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a:t>
            </a:r>
          </a:p>
        </p:txBody>
      </p:sp>
      <p:pic>
        <p:nvPicPr>
          <p:cNvPr id="4" name="Picture 3">
            <a:extLst>
              <a:ext uri="{FF2B5EF4-FFF2-40B4-BE49-F238E27FC236}">
                <a16:creationId xmlns:a16="http://schemas.microsoft.com/office/drawing/2014/main" id="{A965DE09-55B2-45E9-BEF8-3E8C1CC4FEB8}"/>
              </a:ext>
            </a:extLst>
          </p:cNvPr>
          <p:cNvPicPr>
            <a:picLocks noChangeAspect="1"/>
          </p:cNvPicPr>
          <p:nvPr/>
        </p:nvPicPr>
        <p:blipFill>
          <a:blip r:embed="rId3"/>
          <a:stretch>
            <a:fillRect/>
          </a:stretch>
        </p:blipFill>
        <p:spPr>
          <a:xfrm>
            <a:off x="251520" y="1628800"/>
            <a:ext cx="8640960" cy="4154388"/>
          </a:xfrm>
          <a:prstGeom prst="rect">
            <a:avLst/>
          </a:prstGeom>
        </p:spPr>
      </p:pic>
    </p:spTree>
    <p:extLst>
      <p:ext uri="{BB962C8B-B14F-4D97-AF65-F5344CB8AC3E}">
        <p14:creationId xmlns:p14="http://schemas.microsoft.com/office/powerpoint/2010/main" val="34201905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79512" y="1340768"/>
            <a:ext cx="8856984" cy="3160673"/>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Mann Whitney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un test non-paramétrique qui permet de tester les moyennes de deux échantillons indépendants.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L’exécution du test est fondée sur le classement des sujets dans un ordre croissant de l'ensemble des observations.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8983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6" name="Picture 5">
            <a:extLst>
              <a:ext uri="{FF2B5EF4-FFF2-40B4-BE49-F238E27FC236}">
                <a16:creationId xmlns:a16="http://schemas.microsoft.com/office/drawing/2014/main" id="{A1964FC9-0B02-44FC-9AE4-9891625EFAE9}"/>
              </a:ext>
            </a:extLst>
          </p:cNvPr>
          <p:cNvPicPr>
            <a:picLocks noChangeAspect="1"/>
          </p:cNvPicPr>
          <p:nvPr/>
        </p:nvPicPr>
        <p:blipFill>
          <a:blip r:embed="rId3"/>
          <a:stretch>
            <a:fillRect/>
          </a:stretch>
        </p:blipFill>
        <p:spPr>
          <a:xfrm>
            <a:off x="0" y="1477602"/>
            <a:ext cx="9144000" cy="5119750"/>
          </a:xfrm>
          <a:prstGeom prst="rect">
            <a:avLst/>
          </a:prstGeom>
        </p:spPr>
      </p:pic>
    </p:spTree>
    <p:extLst>
      <p:ext uri="{BB962C8B-B14F-4D97-AF65-F5344CB8AC3E}">
        <p14:creationId xmlns:p14="http://schemas.microsoft.com/office/powerpoint/2010/main" val="6156708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3" name="Picture 2">
            <a:extLst>
              <a:ext uri="{FF2B5EF4-FFF2-40B4-BE49-F238E27FC236}">
                <a16:creationId xmlns:a16="http://schemas.microsoft.com/office/drawing/2014/main" id="{5703C302-9778-41DF-9C64-F0963A25ED8D}"/>
              </a:ext>
            </a:extLst>
          </p:cNvPr>
          <p:cNvPicPr>
            <a:picLocks noChangeAspect="1"/>
          </p:cNvPicPr>
          <p:nvPr/>
        </p:nvPicPr>
        <p:blipFill>
          <a:blip r:embed="rId3"/>
          <a:stretch>
            <a:fillRect/>
          </a:stretch>
        </p:blipFill>
        <p:spPr>
          <a:xfrm>
            <a:off x="971600" y="1700808"/>
            <a:ext cx="6768752" cy="4464496"/>
          </a:xfrm>
          <a:prstGeom prst="rect">
            <a:avLst/>
          </a:prstGeom>
        </p:spPr>
      </p:pic>
      <p:pic>
        <p:nvPicPr>
          <p:cNvPr id="4" name="Picture 3" descr="A picture containing light, outdoor, traffic, lit&#10;&#10;Description automatically generated">
            <a:extLst>
              <a:ext uri="{FF2B5EF4-FFF2-40B4-BE49-F238E27FC236}">
                <a16:creationId xmlns:a16="http://schemas.microsoft.com/office/drawing/2014/main" id="{6D7A7A25-D358-4F0D-A642-8193C3D3C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284" y="1340768"/>
            <a:ext cx="1224136" cy="1224136"/>
          </a:xfrm>
          <a:prstGeom prst="rect">
            <a:avLst/>
          </a:prstGeom>
        </p:spPr>
      </p:pic>
    </p:spTree>
    <p:extLst>
      <p:ext uri="{BB962C8B-B14F-4D97-AF65-F5344CB8AC3E}">
        <p14:creationId xmlns:p14="http://schemas.microsoft.com/office/powerpoint/2010/main" val="481867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5" name="Picture 4">
            <a:extLst>
              <a:ext uri="{FF2B5EF4-FFF2-40B4-BE49-F238E27FC236}">
                <a16:creationId xmlns:a16="http://schemas.microsoft.com/office/drawing/2014/main" id="{1D9C0392-0454-47EC-89F0-0240DA0E541A}"/>
              </a:ext>
            </a:extLst>
          </p:cNvPr>
          <p:cNvPicPr>
            <a:picLocks noChangeAspect="1"/>
          </p:cNvPicPr>
          <p:nvPr/>
        </p:nvPicPr>
        <p:blipFill>
          <a:blip r:embed="rId3"/>
          <a:stretch>
            <a:fillRect/>
          </a:stretch>
        </p:blipFill>
        <p:spPr>
          <a:xfrm>
            <a:off x="1314450" y="1396926"/>
            <a:ext cx="6515100" cy="5416450"/>
          </a:xfrm>
          <a:prstGeom prst="rect">
            <a:avLst/>
          </a:prstGeom>
        </p:spPr>
      </p:pic>
    </p:spTree>
    <p:extLst>
      <p:ext uri="{BB962C8B-B14F-4D97-AF65-F5344CB8AC3E}">
        <p14:creationId xmlns:p14="http://schemas.microsoft.com/office/powerpoint/2010/main" val="12457753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340768"/>
            <a:ext cx="8856984" cy="345787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aussi un test qui se base sur les rangs. Cependant, il permet de tester les moyennes de deux échantillons qui sont liés.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généralement utilisé pour des petits échantillons ou pour distributions qui ne suivent pas le théorème de Gauss.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619379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pic>
        <p:nvPicPr>
          <p:cNvPr id="4" name="Picture 3">
            <a:extLst>
              <a:ext uri="{FF2B5EF4-FFF2-40B4-BE49-F238E27FC236}">
                <a16:creationId xmlns:a16="http://schemas.microsoft.com/office/drawing/2014/main" id="{5D2ED4AE-776C-428E-8A51-8756A178BB65}"/>
              </a:ext>
            </a:extLst>
          </p:cNvPr>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34158839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44C3C3B-625B-415B-9EC8-A8AF54F1718C}"/>
              </a:ext>
            </a:extLst>
          </p:cNvPr>
          <p:cNvPicPr>
            <a:picLocks noChangeAspect="1"/>
          </p:cNvPicPr>
          <p:nvPr/>
        </p:nvPicPr>
        <p:blipFill>
          <a:blip r:embed="rId3"/>
          <a:stretch>
            <a:fillRect/>
          </a:stretch>
        </p:blipFill>
        <p:spPr>
          <a:xfrm>
            <a:off x="876300" y="1609724"/>
            <a:ext cx="7800156" cy="4627587"/>
          </a:xfrm>
          <a:prstGeom prst="rect">
            <a:avLst/>
          </a:prstGeom>
        </p:spPr>
      </p:pic>
    </p:spTree>
    <p:extLst>
      <p:ext uri="{BB962C8B-B14F-4D97-AF65-F5344CB8AC3E}">
        <p14:creationId xmlns:p14="http://schemas.microsoft.com/office/powerpoint/2010/main" val="4763712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Wilcoxon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D6E86F1-C9AE-4B0F-A0FB-FB7628550035}"/>
              </a:ext>
            </a:extLst>
          </p:cNvPr>
          <p:cNvSpPr txBox="1"/>
          <p:nvPr/>
        </p:nvSpPr>
        <p:spPr>
          <a:xfrm>
            <a:off x="215516" y="1340768"/>
            <a:ext cx="8712968"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92059760-FBA2-4662-A02E-03A7B8B983EC}"/>
              </a:ext>
            </a:extLst>
          </p:cNvPr>
          <p:cNvPicPr>
            <a:picLocks noChangeAspect="1"/>
          </p:cNvPicPr>
          <p:nvPr/>
        </p:nvPicPr>
        <p:blipFill>
          <a:blip r:embed="rId3"/>
          <a:stretch>
            <a:fillRect/>
          </a:stretch>
        </p:blipFill>
        <p:spPr>
          <a:xfrm>
            <a:off x="1979712" y="1525434"/>
            <a:ext cx="4987825" cy="4791075"/>
          </a:xfrm>
          <a:prstGeom prst="rect">
            <a:avLst/>
          </a:prstGeom>
        </p:spPr>
      </p:pic>
    </p:spTree>
    <p:extLst>
      <p:ext uri="{BB962C8B-B14F-4D97-AF65-F5344CB8AC3E}">
        <p14:creationId xmlns:p14="http://schemas.microsoft.com/office/powerpoint/2010/main" val="39884579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10F72B0-79CC-4301-965B-92C8F3B87465}"/>
              </a:ext>
            </a:extLst>
          </p:cNvPr>
          <p:cNvSpPr txBox="1"/>
          <p:nvPr/>
        </p:nvSpPr>
        <p:spPr>
          <a:xfrm>
            <a:off x="143508" y="1268760"/>
            <a:ext cx="8856984" cy="3457870"/>
          </a:xfrm>
          <a:prstGeom prst="rect">
            <a:avLst/>
          </a:prstGeom>
          <a:noFill/>
        </p:spPr>
        <p:txBody>
          <a:bodyPr wrap="square" rtlCol="0">
            <a:spAutoFit/>
          </a:bodyPr>
          <a:lstStyle/>
          <a:p>
            <a:pPr marL="0" marR="0" algn="just">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 test est préféré à l'analyse de variance à un facteur lorsque les hypothèses de normalité des différents échantillons sont violés.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vise à tester l'égalité de plusieurs échantillons indépendantes.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toujours un test qui est basé sur les rangs.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604872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Le test de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Kruskall</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Wallis</a:t>
            </a:r>
            <a:endParaRPr lang="fr-FR" dirty="0"/>
          </a:p>
        </p:txBody>
      </p:sp>
      <p:pic>
        <p:nvPicPr>
          <p:cNvPr id="3" name="Picture 2">
            <a:extLst>
              <a:ext uri="{FF2B5EF4-FFF2-40B4-BE49-F238E27FC236}">
                <a16:creationId xmlns:a16="http://schemas.microsoft.com/office/drawing/2014/main" id="{5F583299-A192-4C34-8BA9-684EEC1B3336}"/>
              </a:ext>
            </a:extLst>
          </p:cNvPr>
          <p:cNvPicPr>
            <a:picLocks noChangeAspect="1"/>
          </p:cNvPicPr>
          <p:nvPr/>
        </p:nvPicPr>
        <p:blipFill>
          <a:blip r:embed="rId3"/>
          <a:stretch>
            <a:fillRect/>
          </a:stretch>
        </p:blipFill>
        <p:spPr>
          <a:xfrm>
            <a:off x="0" y="1534140"/>
            <a:ext cx="9144000" cy="3789719"/>
          </a:xfrm>
          <a:prstGeom prst="rect">
            <a:avLst/>
          </a:prstGeom>
        </p:spPr>
      </p:pic>
    </p:spTree>
    <p:extLst>
      <p:ext uri="{BB962C8B-B14F-4D97-AF65-F5344CB8AC3E}">
        <p14:creationId xmlns:p14="http://schemas.microsoft.com/office/powerpoint/2010/main" val="230384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5" name="TextBox 4">
            <a:extLst>
              <a:ext uri="{FF2B5EF4-FFF2-40B4-BE49-F238E27FC236}">
                <a16:creationId xmlns:a16="http://schemas.microsoft.com/office/drawing/2014/main" id="{333C8A2F-67B4-48A9-84D2-4AF2C6C1EC69}"/>
              </a:ext>
            </a:extLst>
          </p:cNvPr>
          <p:cNvSpPr txBox="1"/>
          <p:nvPr/>
        </p:nvSpPr>
        <p:spPr>
          <a:xfrm>
            <a:off x="611560" y="1412776"/>
            <a:ext cx="8352928" cy="2795958"/>
          </a:xfrm>
          <a:prstGeom prst="rect">
            <a:avLst/>
          </a:prstGeom>
          <a:noFill/>
        </p:spPr>
        <p:txBody>
          <a:bodyPr wrap="square">
            <a:spAutoFit/>
          </a:bodyPr>
          <a:lstStyle/>
          <a:p>
            <a:pPr>
              <a:lnSpc>
                <a:spcPct val="150000"/>
              </a:lnSpc>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La moyenne, la médiane et le mode sont des exemples de mesures de tendance centrale, tandis que l'écart type, la variance, les intervalles de confiances de la moyenne, les variables minimum et maximum, l'aplatissement et l'asymétrie sont des exemples de mesures de dispersion.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06288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 non paramétrique </a:t>
            </a:r>
            <a:r>
              <a:rPr lang="fr-FR" dirty="0" err="1"/>
              <a:t>Kruskal</a:t>
            </a:r>
            <a:r>
              <a:rPr lang="fr-FR" dirty="0"/>
              <a:t>-Wallis</a:t>
            </a:r>
          </a:p>
        </p:txBody>
      </p:sp>
      <p:pic>
        <p:nvPicPr>
          <p:cNvPr id="4" name="Picture 3">
            <a:extLst>
              <a:ext uri="{FF2B5EF4-FFF2-40B4-BE49-F238E27FC236}">
                <a16:creationId xmlns:a16="http://schemas.microsoft.com/office/drawing/2014/main" id="{134FC038-2B05-4F54-A94E-3482305F8DE5}"/>
              </a:ext>
            </a:extLst>
          </p:cNvPr>
          <p:cNvPicPr>
            <a:picLocks noChangeAspect="1"/>
          </p:cNvPicPr>
          <p:nvPr/>
        </p:nvPicPr>
        <p:blipFill>
          <a:blip r:embed="rId3"/>
          <a:stretch>
            <a:fillRect/>
          </a:stretch>
        </p:blipFill>
        <p:spPr>
          <a:xfrm>
            <a:off x="899592" y="1143000"/>
            <a:ext cx="8064895" cy="5500687"/>
          </a:xfrm>
          <a:prstGeom prst="rect">
            <a:avLst/>
          </a:prstGeom>
        </p:spPr>
      </p:pic>
    </p:spTree>
    <p:extLst>
      <p:ext uri="{BB962C8B-B14F-4D97-AF65-F5344CB8AC3E}">
        <p14:creationId xmlns:p14="http://schemas.microsoft.com/office/powerpoint/2010/main" val="22723258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non paramétriques</a:t>
            </a:r>
          </a:p>
        </p:txBody>
      </p:sp>
      <p:sp>
        <p:nvSpPr>
          <p:cNvPr id="2" name="TextBox 1">
            <a:extLst>
              <a:ext uri="{FF2B5EF4-FFF2-40B4-BE49-F238E27FC236}">
                <a16:creationId xmlns:a16="http://schemas.microsoft.com/office/drawing/2014/main" id="{D787D529-9DAC-41EF-BCF4-44F134ACAAB4}"/>
              </a:ext>
            </a:extLst>
          </p:cNvPr>
          <p:cNvSpPr txBox="1"/>
          <p:nvPr/>
        </p:nvSpPr>
        <p:spPr>
          <a:xfrm>
            <a:off x="251520" y="1412776"/>
            <a:ext cx="8640960" cy="4465133"/>
          </a:xfrm>
          <a:prstGeom prst="rect">
            <a:avLst/>
          </a:prstGeom>
          <a:noFill/>
        </p:spPr>
        <p:txBody>
          <a:bodyPr wrap="square" rtlCol="0">
            <a:spAutoFit/>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un test non-paramétrique équivalent au le coefficient de corrélation de</a:t>
            </a:r>
            <a:r>
              <a:rPr lang="en-US" sz="2400" dirty="0">
                <a:latin typeface="Calibri" panose="020F0502020204030204" pitchFamily="34" charset="0"/>
                <a:ea typeface="Calibri" panose="020F0502020204030204" pitchFamily="34" charset="0"/>
                <a:cs typeface="Arial" panose="020B0604020202020204" pitchFamily="34" charset="0"/>
              </a:rPr>
              <a:t> </a:t>
            </a:r>
            <a:r>
              <a:rPr lang="fr-FR" sz="2400" dirty="0">
                <a:effectLst/>
                <a:latin typeface="TimesNewRomanPSMT"/>
                <a:ea typeface="Calibri" panose="020F0502020204030204" pitchFamily="34" charset="0"/>
                <a:cs typeface="TimesNewRomanPSMT"/>
              </a:rPr>
              <a:t>Pearson. Les coefficients de corrélation des rangs sont très utiles pour tester l'indépendance de deux variables non gaussiennes ou lorsque l'échantillon est réduit.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2400" dirty="0">
                <a:effectLst/>
                <a:latin typeface="TimesNewRomanPSMT"/>
                <a:ea typeface="Calibri" panose="020F0502020204030204" pitchFamily="34" charset="0"/>
                <a:cs typeface="TimesNewRomanPSMT"/>
              </a:rPr>
              <a:t>C'est l'équivalent du test du coefficient de corrélation de Spearman mais pour des observations appariées.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24538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du coefficient de corrélation de Spearman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B0218AB-9CD0-4DF1-BB26-7783FEE0EEE3}"/>
              </a:ext>
            </a:extLst>
          </p:cNvPr>
          <p:cNvPicPr>
            <a:picLocks noChangeAspect="1"/>
          </p:cNvPicPr>
          <p:nvPr/>
        </p:nvPicPr>
        <p:blipFill>
          <a:blip r:embed="rId3"/>
          <a:stretch>
            <a:fillRect/>
          </a:stretch>
        </p:blipFill>
        <p:spPr>
          <a:xfrm>
            <a:off x="1123949" y="1804987"/>
            <a:ext cx="7881717" cy="3712245"/>
          </a:xfrm>
          <a:prstGeom prst="rect">
            <a:avLst/>
          </a:prstGeom>
        </p:spPr>
      </p:pic>
    </p:spTree>
    <p:extLst>
      <p:ext uri="{BB962C8B-B14F-4D97-AF65-F5344CB8AC3E}">
        <p14:creationId xmlns:p14="http://schemas.microsoft.com/office/powerpoint/2010/main" val="29280396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corrélation des rangs de Kendall</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B89FC5-2067-4187-A377-76948ED556CB}"/>
              </a:ext>
            </a:extLst>
          </p:cNvPr>
          <p:cNvPicPr>
            <a:picLocks noChangeAspect="1"/>
          </p:cNvPicPr>
          <p:nvPr/>
        </p:nvPicPr>
        <p:blipFill>
          <a:blip r:embed="rId3"/>
          <a:stretch>
            <a:fillRect/>
          </a:stretch>
        </p:blipFill>
        <p:spPr>
          <a:xfrm>
            <a:off x="755576" y="2060848"/>
            <a:ext cx="7848872" cy="3476625"/>
          </a:xfrm>
          <a:prstGeom prst="rect">
            <a:avLst/>
          </a:prstGeom>
        </p:spPr>
      </p:pic>
    </p:spTree>
    <p:extLst>
      <p:ext uri="{BB962C8B-B14F-4D97-AF65-F5344CB8AC3E}">
        <p14:creationId xmlns:p14="http://schemas.microsoft.com/office/powerpoint/2010/main" val="38225793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FDAE2F02-EAC9-45F9-B7B3-27BBE6C12313}"/>
              </a:ext>
            </a:extLst>
          </p:cNvPr>
          <p:cNvPicPr>
            <a:picLocks noChangeAspect="1"/>
          </p:cNvPicPr>
          <p:nvPr/>
        </p:nvPicPr>
        <p:blipFill>
          <a:blip r:embed="rId3"/>
          <a:stretch>
            <a:fillRect/>
          </a:stretch>
        </p:blipFill>
        <p:spPr>
          <a:xfrm>
            <a:off x="1331640" y="2996952"/>
            <a:ext cx="6000750" cy="2247900"/>
          </a:xfrm>
          <a:prstGeom prst="rect">
            <a:avLst/>
          </a:prstGeom>
        </p:spPr>
      </p:pic>
      <p:sp>
        <p:nvSpPr>
          <p:cNvPr id="7" name="Oval 6">
            <a:extLst>
              <a:ext uri="{FF2B5EF4-FFF2-40B4-BE49-F238E27FC236}">
                <a16:creationId xmlns:a16="http://schemas.microsoft.com/office/drawing/2014/main" id="{E7518A2C-D41C-48CC-AB29-6A6AD3015C79}"/>
              </a:ext>
            </a:extLst>
          </p:cNvPr>
          <p:cNvSpPr/>
          <p:nvPr/>
        </p:nvSpPr>
        <p:spPr>
          <a:xfrm flipH="1">
            <a:off x="2483768" y="4365104"/>
            <a:ext cx="288032" cy="3526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C7CFD5-4AE6-4322-B5CD-F4EC7B63AC8D}"/>
              </a:ext>
            </a:extLst>
          </p:cNvPr>
          <p:cNvSpPr txBox="1"/>
          <p:nvPr/>
        </p:nvSpPr>
        <p:spPr>
          <a:xfrm>
            <a:off x="1187624" y="5244852"/>
            <a:ext cx="2376264" cy="646331"/>
          </a:xfrm>
          <a:prstGeom prst="rect">
            <a:avLst/>
          </a:prstGeom>
          <a:noFill/>
        </p:spPr>
        <p:txBody>
          <a:bodyPr wrap="square" rtlCol="0">
            <a:spAutoFit/>
          </a:bodyPr>
          <a:lstStyle/>
          <a:p>
            <a:r>
              <a:rPr lang="en-US" dirty="0"/>
              <a:t>Coefficient de correlation r</a:t>
            </a:r>
          </a:p>
        </p:txBody>
      </p:sp>
      <p:sp>
        <p:nvSpPr>
          <p:cNvPr id="9" name="TextBox 8">
            <a:extLst>
              <a:ext uri="{FF2B5EF4-FFF2-40B4-BE49-F238E27FC236}">
                <a16:creationId xmlns:a16="http://schemas.microsoft.com/office/drawing/2014/main" id="{551185AA-7322-4582-8717-6E2274BC59E0}"/>
              </a:ext>
            </a:extLst>
          </p:cNvPr>
          <p:cNvSpPr txBox="1"/>
          <p:nvPr/>
        </p:nvSpPr>
        <p:spPr>
          <a:xfrm>
            <a:off x="3383868" y="5382245"/>
            <a:ext cx="2376264" cy="1200329"/>
          </a:xfrm>
          <a:prstGeom prst="rect">
            <a:avLst/>
          </a:prstGeom>
          <a:noFill/>
        </p:spPr>
        <p:txBody>
          <a:bodyPr wrap="square" rtlCol="0">
            <a:spAutoFit/>
          </a:bodyPr>
          <a:lstStyle/>
          <a:p>
            <a:r>
              <a:rPr lang="en-US" dirty="0"/>
              <a:t>Le r deux </a:t>
            </a:r>
            <a:r>
              <a:rPr lang="en-US" dirty="0" err="1"/>
              <a:t>ajusté</a:t>
            </a:r>
            <a:r>
              <a:rPr lang="en-US" dirty="0"/>
              <a:t> </a:t>
            </a:r>
            <a:r>
              <a:rPr lang="en-US" dirty="0" err="1"/>
              <a:t>permet</a:t>
            </a:r>
            <a:r>
              <a:rPr lang="en-US" dirty="0"/>
              <a:t> de </a:t>
            </a:r>
            <a:r>
              <a:rPr lang="en-US" dirty="0" err="1"/>
              <a:t>corriger</a:t>
            </a:r>
            <a:r>
              <a:rPr lang="en-US" dirty="0"/>
              <a:t> le </a:t>
            </a:r>
            <a:r>
              <a:rPr lang="en-US" dirty="0" err="1"/>
              <a:t>rdeux</a:t>
            </a:r>
            <a:r>
              <a:rPr lang="en-US" dirty="0"/>
              <a:t> </a:t>
            </a:r>
            <a:r>
              <a:rPr lang="en-US" dirty="0" err="1"/>
              <a:t>en</a:t>
            </a:r>
            <a:r>
              <a:rPr lang="en-US" dirty="0"/>
              <a:t> function de </a:t>
            </a:r>
            <a:r>
              <a:rPr lang="en-US" dirty="0" err="1"/>
              <a:t>nombre</a:t>
            </a:r>
            <a:r>
              <a:rPr lang="en-US" dirty="0"/>
              <a:t> de variables</a:t>
            </a:r>
          </a:p>
        </p:txBody>
      </p:sp>
      <p:cxnSp>
        <p:nvCxnSpPr>
          <p:cNvPr id="10" name="Straight Arrow Connector 9">
            <a:extLst>
              <a:ext uri="{FF2B5EF4-FFF2-40B4-BE49-F238E27FC236}">
                <a16:creationId xmlns:a16="http://schemas.microsoft.com/office/drawing/2014/main" id="{7BA630FA-77E0-416B-8559-6E77CB7BF21B}"/>
              </a:ext>
            </a:extLst>
          </p:cNvPr>
          <p:cNvCxnSpPr/>
          <p:nvPr/>
        </p:nvCxnSpPr>
        <p:spPr>
          <a:xfrm flipV="1">
            <a:off x="3779912" y="4541407"/>
            <a:ext cx="648072" cy="831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E6C0B60-5775-4090-A129-C461775897BB}"/>
              </a:ext>
            </a:extLst>
          </p:cNvPr>
          <p:cNvCxnSpPr>
            <a:cxnSpLocks/>
          </p:cNvCxnSpPr>
          <p:nvPr/>
        </p:nvCxnSpPr>
        <p:spPr>
          <a:xfrm flipV="1">
            <a:off x="1907704" y="4717710"/>
            <a:ext cx="576064" cy="527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2573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42F5F947-82A9-4BF7-8ACC-30AD0C0C379D}"/>
              </a:ext>
            </a:extLst>
          </p:cNvPr>
          <p:cNvPicPr>
            <a:picLocks noChangeAspect="1"/>
          </p:cNvPicPr>
          <p:nvPr/>
        </p:nvPicPr>
        <p:blipFill>
          <a:blip r:embed="rId3"/>
          <a:stretch>
            <a:fillRect/>
          </a:stretch>
        </p:blipFill>
        <p:spPr>
          <a:xfrm>
            <a:off x="0" y="2639830"/>
            <a:ext cx="9144000" cy="2157322"/>
          </a:xfrm>
          <a:prstGeom prst="rect">
            <a:avLst/>
          </a:prstGeom>
        </p:spPr>
      </p:pic>
      <p:sp>
        <p:nvSpPr>
          <p:cNvPr id="4" name="Oval 3">
            <a:extLst>
              <a:ext uri="{FF2B5EF4-FFF2-40B4-BE49-F238E27FC236}">
                <a16:creationId xmlns:a16="http://schemas.microsoft.com/office/drawing/2014/main" id="{19ACC72A-2B76-4BAB-9ACE-480A7D1DAED0}"/>
              </a:ext>
            </a:extLst>
          </p:cNvPr>
          <p:cNvSpPr/>
          <p:nvPr/>
        </p:nvSpPr>
        <p:spPr>
          <a:xfrm>
            <a:off x="5220072"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E6E0588-2344-4119-A034-C00C46CE0405}"/>
              </a:ext>
            </a:extLst>
          </p:cNvPr>
          <p:cNvSpPr/>
          <p:nvPr/>
        </p:nvSpPr>
        <p:spPr>
          <a:xfrm>
            <a:off x="2177988" y="4221088"/>
            <a:ext cx="43204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F74E6-04A4-48DA-8A94-458BFECA76A3}"/>
              </a:ext>
            </a:extLst>
          </p:cNvPr>
          <p:cNvSpPr txBox="1"/>
          <p:nvPr/>
        </p:nvSpPr>
        <p:spPr>
          <a:xfrm>
            <a:off x="755576" y="1628800"/>
            <a:ext cx="6120680" cy="369332"/>
          </a:xfrm>
          <a:prstGeom prst="rect">
            <a:avLst/>
          </a:prstGeom>
          <a:noFill/>
        </p:spPr>
        <p:txBody>
          <a:bodyPr wrap="square" rtlCol="0">
            <a:spAutoFit/>
          </a:bodyPr>
          <a:lstStyle/>
          <a:p>
            <a:r>
              <a:rPr lang="en-US" dirty="0" err="1"/>
              <a:t>Paramètre</a:t>
            </a:r>
            <a:r>
              <a:rPr lang="en-US" dirty="0"/>
              <a:t> du </a:t>
            </a:r>
            <a:r>
              <a:rPr lang="en-US" dirty="0" err="1"/>
              <a:t>modèle</a:t>
            </a:r>
            <a:r>
              <a:rPr lang="en-US" dirty="0"/>
              <a:t> de </a:t>
            </a:r>
            <a:r>
              <a:rPr lang="en-US" dirty="0" err="1"/>
              <a:t>corrélation</a:t>
            </a:r>
            <a:endParaRPr lang="en-US" dirty="0"/>
          </a:p>
        </p:txBody>
      </p:sp>
    </p:spTree>
    <p:extLst>
      <p:ext uri="{BB962C8B-B14F-4D97-AF65-F5344CB8AC3E}">
        <p14:creationId xmlns:p14="http://schemas.microsoft.com/office/powerpoint/2010/main" val="8699989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E101FF38-3FE6-4497-B8CA-3F20BAFD5448}"/>
              </a:ext>
            </a:extLst>
          </p:cNvPr>
          <p:cNvPicPr>
            <a:picLocks noChangeAspect="1"/>
          </p:cNvPicPr>
          <p:nvPr/>
        </p:nvPicPr>
        <p:blipFill>
          <a:blip r:embed="rId3"/>
          <a:stretch>
            <a:fillRect/>
          </a:stretch>
        </p:blipFill>
        <p:spPr>
          <a:xfrm>
            <a:off x="0" y="2639830"/>
            <a:ext cx="9144000" cy="2013306"/>
          </a:xfrm>
          <a:prstGeom prst="rect">
            <a:avLst/>
          </a:prstGeom>
        </p:spPr>
      </p:pic>
      <p:sp>
        <p:nvSpPr>
          <p:cNvPr id="4" name="TextBox 3">
            <a:extLst>
              <a:ext uri="{FF2B5EF4-FFF2-40B4-BE49-F238E27FC236}">
                <a16:creationId xmlns:a16="http://schemas.microsoft.com/office/drawing/2014/main" id="{3CCA6A31-D9FC-4B8A-8999-EBE0E4D3A73A}"/>
              </a:ext>
            </a:extLst>
          </p:cNvPr>
          <p:cNvSpPr txBox="1"/>
          <p:nvPr/>
        </p:nvSpPr>
        <p:spPr>
          <a:xfrm>
            <a:off x="6300192" y="4797152"/>
            <a:ext cx="2520280" cy="646331"/>
          </a:xfrm>
          <a:prstGeom prst="rect">
            <a:avLst/>
          </a:prstGeom>
          <a:noFill/>
        </p:spPr>
        <p:txBody>
          <a:bodyPr wrap="square" rtlCol="0">
            <a:spAutoFit/>
          </a:bodyPr>
          <a:lstStyle/>
          <a:p>
            <a:pPr algn="ctr"/>
            <a:r>
              <a:rPr lang="en-US" dirty="0" err="1"/>
              <a:t>Paramètres</a:t>
            </a:r>
            <a:r>
              <a:rPr lang="en-US" dirty="0"/>
              <a:t> de </a:t>
            </a:r>
            <a:r>
              <a:rPr lang="en-US" dirty="0" err="1"/>
              <a:t>colinéarlité</a:t>
            </a:r>
            <a:endParaRPr lang="en-US" dirty="0"/>
          </a:p>
        </p:txBody>
      </p:sp>
      <p:cxnSp>
        <p:nvCxnSpPr>
          <p:cNvPr id="6" name="Straight Arrow Connector 5">
            <a:extLst>
              <a:ext uri="{FF2B5EF4-FFF2-40B4-BE49-F238E27FC236}">
                <a16:creationId xmlns:a16="http://schemas.microsoft.com/office/drawing/2014/main" id="{48DDB667-CC90-4736-96C2-CB3186CEF3DC}"/>
              </a:ext>
            </a:extLst>
          </p:cNvPr>
          <p:cNvCxnSpPr>
            <a:stCxn id="4" idx="0"/>
          </p:cNvCxnSpPr>
          <p:nvPr/>
        </p:nvCxnSpPr>
        <p:spPr>
          <a:xfrm flipV="1">
            <a:off x="7560332" y="4437112"/>
            <a:ext cx="468052"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F6D1318-E0E1-447A-A8A4-179F38DE3473}"/>
              </a:ext>
            </a:extLst>
          </p:cNvPr>
          <p:cNvSpPr/>
          <p:nvPr/>
        </p:nvSpPr>
        <p:spPr>
          <a:xfrm>
            <a:off x="7308304" y="3510136"/>
            <a:ext cx="1728192" cy="9989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235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6" name="Picture 5">
            <a:extLst>
              <a:ext uri="{FF2B5EF4-FFF2-40B4-BE49-F238E27FC236}">
                <a16:creationId xmlns:a16="http://schemas.microsoft.com/office/drawing/2014/main" id="{22A4B59A-8F1C-4EF6-A97F-E0904078110A}"/>
              </a:ext>
            </a:extLst>
          </p:cNvPr>
          <p:cNvPicPr>
            <a:picLocks noChangeAspect="1"/>
          </p:cNvPicPr>
          <p:nvPr/>
        </p:nvPicPr>
        <p:blipFill>
          <a:blip r:embed="rId3"/>
          <a:stretch>
            <a:fillRect/>
          </a:stretch>
        </p:blipFill>
        <p:spPr>
          <a:xfrm>
            <a:off x="0" y="2708920"/>
            <a:ext cx="9144000" cy="1989707"/>
          </a:xfrm>
          <a:prstGeom prst="rect">
            <a:avLst/>
          </a:prstGeom>
        </p:spPr>
      </p:pic>
    </p:spTree>
    <p:extLst>
      <p:ext uri="{BB962C8B-B14F-4D97-AF65-F5344CB8AC3E}">
        <p14:creationId xmlns:p14="http://schemas.microsoft.com/office/powerpoint/2010/main" val="19633042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 multiple</a:t>
            </a:r>
          </a:p>
        </p:txBody>
      </p:sp>
      <p:pic>
        <p:nvPicPr>
          <p:cNvPr id="3" name="Picture 2">
            <a:extLst>
              <a:ext uri="{FF2B5EF4-FFF2-40B4-BE49-F238E27FC236}">
                <a16:creationId xmlns:a16="http://schemas.microsoft.com/office/drawing/2014/main" id="{24EBFC16-160F-4437-B9F9-201BFEF87713}"/>
              </a:ext>
            </a:extLst>
          </p:cNvPr>
          <p:cNvPicPr>
            <a:picLocks noChangeAspect="1"/>
          </p:cNvPicPr>
          <p:nvPr/>
        </p:nvPicPr>
        <p:blipFill>
          <a:blip r:embed="rId3"/>
          <a:stretch>
            <a:fillRect/>
          </a:stretch>
        </p:blipFill>
        <p:spPr>
          <a:xfrm>
            <a:off x="1259632" y="1412776"/>
            <a:ext cx="7115175" cy="5114925"/>
          </a:xfrm>
          <a:prstGeom prst="rect">
            <a:avLst/>
          </a:prstGeom>
        </p:spPr>
      </p:pic>
    </p:spTree>
    <p:extLst>
      <p:ext uri="{BB962C8B-B14F-4D97-AF65-F5344CB8AC3E}">
        <p14:creationId xmlns:p14="http://schemas.microsoft.com/office/powerpoint/2010/main" val="34331834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5" name="Picture 4">
            <a:extLst>
              <a:ext uri="{FF2B5EF4-FFF2-40B4-BE49-F238E27FC236}">
                <a16:creationId xmlns:a16="http://schemas.microsoft.com/office/drawing/2014/main" id="{C88566D2-E564-48FD-A68D-B6E512184F2E}"/>
              </a:ext>
            </a:extLst>
          </p:cNvPr>
          <p:cNvPicPr>
            <a:picLocks noChangeAspect="1"/>
          </p:cNvPicPr>
          <p:nvPr/>
        </p:nvPicPr>
        <p:blipFill>
          <a:blip r:embed="rId3"/>
          <a:stretch>
            <a:fillRect/>
          </a:stretch>
        </p:blipFill>
        <p:spPr>
          <a:xfrm>
            <a:off x="1047750" y="1628800"/>
            <a:ext cx="7048500" cy="4600575"/>
          </a:xfrm>
          <a:prstGeom prst="rect">
            <a:avLst/>
          </a:prstGeom>
        </p:spPr>
      </p:pic>
    </p:spTree>
    <p:extLst>
      <p:ext uri="{BB962C8B-B14F-4D97-AF65-F5344CB8AC3E}">
        <p14:creationId xmlns:p14="http://schemas.microsoft.com/office/powerpoint/2010/main" val="4003684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3" name="TextBox 2">
            <a:extLst>
              <a:ext uri="{FF2B5EF4-FFF2-40B4-BE49-F238E27FC236}">
                <a16:creationId xmlns:a16="http://schemas.microsoft.com/office/drawing/2014/main" id="{12BE695A-D4DA-45C8-807F-70148341EFD3}"/>
              </a:ext>
            </a:extLst>
          </p:cNvPr>
          <p:cNvSpPr txBox="1"/>
          <p:nvPr/>
        </p:nvSpPr>
        <p:spPr>
          <a:xfrm>
            <a:off x="287524" y="1477023"/>
            <a:ext cx="8568952" cy="5011949"/>
          </a:xfrm>
          <a:prstGeom prst="rect">
            <a:avLst/>
          </a:prstGeom>
          <a:noFill/>
        </p:spPr>
        <p:txBody>
          <a:bodyPr wrap="square" rtlCol="0">
            <a:spAutoFit/>
          </a:bodyPr>
          <a:lstStyle/>
          <a:p>
            <a:pPr>
              <a:lnSpc>
                <a:spcPct val="150000"/>
              </a:lnSpc>
            </a:pPr>
            <a:r>
              <a:rPr lang="fr-FR" sz="2400" b="1" dirty="0">
                <a:latin typeface="Times New Roman" panose="02020603050405020304" pitchFamily="18" charset="0"/>
                <a:cs typeface="Times New Roman" panose="02020603050405020304" pitchFamily="18" charset="0"/>
              </a:rPr>
              <a:t>La moyenne arithmétique (m) </a:t>
            </a:r>
          </a:p>
          <a:p>
            <a:pPr>
              <a:lnSpc>
                <a:spcPct val="150000"/>
              </a:lnSpc>
            </a:pPr>
            <a:r>
              <a:rPr lang="fr-FR" sz="2400" dirty="0">
                <a:latin typeface="Times New Roman" panose="02020603050405020304" pitchFamily="18" charset="0"/>
                <a:cs typeface="Times New Roman" panose="02020603050405020304" pitchFamily="18" charset="0"/>
              </a:rPr>
              <a:t>C’est un indice statistique qui reflète la tendance centrale d'une distribution (appelée tendance centrale ou indice de position). </a:t>
            </a:r>
          </a:p>
          <a:p>
            <a:pPr>
              <a:lnSpc>
                <a:spcPct val="150000"/>
              </a:lnSpc>
            </a:pPr>
            <a:endParaRPr lang="fr-FR" sz="2400" dirty="0">
              <a:latin typeface="Times New Roman" panose="02020603050405020304" pitchFamily="18" charset="0"/>
              <a:cs typeface="Times New Roman" panose="02020603050405020304" pitchFamily="18" charset="0"/>
            </a:endParaRPr>
          </a:p>
          <a:p>
            <a:pPr>
              <a:lnSpc>
                <a:spcPct val="150000"/>
              </a:lnSpc>
            </a:pPr>
            <a:endParaRPr lang="fr-FR" sz="2400" dirty="0">
              <a:latin typeface="Times New Roman" panose="02020603050405020304" pitchFamily="18" charset="0"/>
              <a:cs typeface="Times New Roman" panose="02020603050405020304" pitchFamily="18" charset="0"/>
            </a:endParaRPr>
          </a:p>
          <a:p>
            <a:pPr>
              <a:lnSpc>
                <a:spcPct val="150000"/>
              </a:lnSpc>
            </a:pPr>
            <a:r>
              <a:rPr lang="fr-FR" sz="2400" dirty="0">
                <a:latin typeface="Times New Roman" panose="02020603050405020304" pitchFamily="18" charset="0"/>
                <a:cs typeface="Times New Roman" panose="02020603050405020304" pitchFamily="18" charset="0"/>
              </a:rPr>
              <a:t>On calcule généralement deux types de moyennes : la moyenne obtenue sur un groupe d'individus dans la même situation, ou la moyenne obtenue par le même individu dans des situations différentes.</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07E1BD4-73A8-4CC1-8CC9-6EE13FE4E726}"/>
              </a:ext>
            </a:extLst>
          </p:cNvPr>
          <p:cNvPicPr>
            <a:picLocks noChangeAspect="1"/>
          </p:cNvPicPr>
          <p:nvPr/>
        </p:nvPicPr>
        <p:blipFill>
          <a:blip r:embed="rId3"/>
          <a:stretch>
            <a:fillRect/>
          </a:stretch>
        </p:blipFill>
        <p:spPr>
          <a:xfrm>
            <a:off x="3059832" y="3212976"/>
            <a:ext cx="2598420" cy="1059180"/>
          </a:xfrm>
          <a:prstGeom prst="rect">
            <a:avLst/>
          </a:prstGeom>
        </p:spPr>
      </p:pic>
    </p:spTree>
    <p:extLst>
      <p:ext uri="{BB962C8B-B14F-4D97-AF65-F5344CB8AC3E}">
        <p14:creationId xmlns:p14="http://schemas.microsoft.com/office/powerpoint/2010/main" val="3621637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A39C2A9E-D232-4FA7-82E7-C269229DE2E5}"/>
              </a:ext>
            </a:extLst>
          </p:cNvPr>
          <p:cNvPicPr>
            <a:picLocks noChangeAspect="1"/>
          </p:cNvPicPr>
          <p:nvPr/>
        </p:nvPicPr>
        <p:blipFill>
          <a:blip r:embed="rId3"/>
          <a:stretch>
            <a:fillRect/>
          </a:stretch>
        </p:blipFill>
        <p:spPr>
          <a:xfrm>
            <a:off x="899592" y="2474490"/>
            <a:ext cx="6990269" cy="2215307"/>
          </a:xfrm>
          <a:prstGeom prst="rect">
            <a:avLst/>
          </a:prstGeom>
        </p:spPr>
      </p:pic>
      <p:sp>
        <p:nvSpPr>
          <p:cNvPr id="4" name="TextBox 3">
            <a:extLst>
              <a:ext uri="{FF2B5EF4-FFF2-40B4-BE49-F238E27FC236}">
                <a16:creationId xmlns:a16="http://schemas.microsoft.com/office/drawing/2014/main" id="{4C229A4C-1D53-419C-B58A-660256439D00}"/>
              </a:ext>
            </a:extLst>
          </p:cNvPr>
          <p:cNvSpPr txBox="1"/>
          <p:nvPr/>
        </p:nvSpPr>
        <p:spPr>
          <a:xfrm>
            <a:off x="683568" y="5085184"/>
            <a:ext cx="1584176" cy="923330"/>
          </a:xfrm>
          <a:prstGeom prst="rect">
            <a:avLst/>
          </a:prstGeom>
          <a:noFill/>
        </p:spPr>
        <p:txBody>
          <a:bodyPr wrap="square" rtlCol="0">
            <a:spAutoFit/>
          </a:bodyPr>
          <a:lstStyle/>
          <a:p>
            <a:r>
              <a:rPr lang="en-US" dirty="0"/>
              <a:t>Coefficient de correlation de Pearson</a:t>
            </a:r>
          </a:p>
        </p:txBody>
      </p:sp>
      <p:sp>
        <p:nvSpPr>
          <p:cNvPr id="6" name="TextBox 5">
            <a:extLst>
              <a:ext uri="{FF2B5EF4-FFF2-40B4-BE49-F238E27FC236}">
                <a16:creationId xmlns:a16="http://schemas.microsoft.com/office/drawing/2014/main" id="{6FA77E2A-EC7D-42AF-8B72-381E262DE06D}"/>
              </a:ext>
            </a:extLst>
          </p:cNvPr>
          <p:cNvSpPr txBox="1"/>
          <p:nvPr/>
        </p:nvSpPr>
        <p:spPr>
          <a:xfrm>
            <a:off x="2611573" y="5091741"/>
            <a:ext cx="5301686" cy="646331"/>
          </a:xfrm>
          <a:prstGeom prst="rect">
            <a:avLst/>
          </a:prstGeom>
          <a:noFill/>
        </p:spPr>
        <p:txBody>
          <a:bodyPr wrap="square" rtlCol="0">
            <a:spAutoFit/>
          </a:bodyPr>
          <a:lstStyle/>
          <a:p>
            <a:r>
              <a:rPr lang="en-US" dirty="0"/>
              <a:t>Les variables </a:t>
            </a:r>
            <a:r>
              <a:rPr lang="en-US" dirty="0" err="1"/>
              <a:t>indépendantes</a:t>
            </a:r>
            <a:r>
              <a:rPr lang="en-US" dirty="0"/>
              <a:t> </a:t>
            </a:r>
            <a:r>
              <a:rPr lang="en-US" dirty="0" err="1"/>
              <a:t>expliquent</a:t>
            </a:r>
            <a:r>
              <a:rPr lang="en-US" dirty="0"/>
              <a:t> 38.8% du stress</a:t>
            </a:r>
          </a:p>
        </p:txBody>
      </p:sp>
    </p:spTree>
    <p:extLst>
      <p:ext uri="{BB962C8B-B14F-4D97-AF65-F5344CB8AC3E}">
        <p14:creationId xmlns:p14="http://schemas.microsoft.com/office/powerpoint/2010/main" val="41311887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8" name="Picture 7">
            <a:extLst>
              <a:ext uri="{FF2B5EF4-FFF2-40B4-BE49-F238E27FC236}">
                <a16:creationId xmlns:a16="http://schemas.microsoft.com/office/drawing/2014/main" id="{089D3E22-A67C-489E-BD77-0ECA226D680F}"/>
              </a:ext>
            </a:extLst>
          </p:cNvPr>
          <p:cNvPicPr>
            <a:picLocks noChangeAspect="1"/>
          </p:cNvPicPr>
          <p:nvPr/>
        </p:nvPicPr>
        <p:blipFill>
          <a:blip r:embed="rId3"/>
          <a:stretch>
            <a:fillRect/>
          </a:stretch>
        </p:blipFill>
        <p:spPr>
          <a:xfrm>
            <a:off x="914400" y="1971675"/>
            <a:ext cx="7315200" cy="2914650"/>
          </a:xfrm>
          <a:prstGeom prst="rect">
            <a:avLst/>
          </a:prstGeom>
        </p:spPr>
      </p:pic>
      <p:sp>
        <p:nvSpPr>
          <p:cNvPr id="9" name="TextBox 8">
            <a:extLst>
              <a:ext uri="{FF2B5EF4-FFF2-40B4-BE49-F238E27FC236}">
                <a16:creationId xmlns:a16="http://schemas.microsoft.com/office/drawing/2014/main" id="{80A46F70-BA1B-40F8-B05A-80450FCE24CF}"/>
              </a:ext>
            </a:extLst>
          </p:cNvPr>
          <p:cNvSpPr txBox="1"/>
          <p:nvPr/>
        </p:nvSpPr>
        <p:spPr>
          <a:xfrm>
            <a:off x="467544" y="1484784"/>
            <a:ext cx="4536504" cy="369332"/>
          </a:xfrm>
          <a:prstGeom prst="rect">
            <a:avLst/>
          </a:prstGeom>
          <a:noFill/>
        </p:spPr>
        <p:txBody>
          <a:bodyPr wrap="square" rtlCol="0">
            <a:spAutoFit/>
          </a:bodyPr>
          <a:lstStyle/>
          <a:p>
            <a:r>
              <a:rPr lang="en-US" dirty="0" err="1"/>
              <a:t>Paramètre</a:t>
            </a:r>
            <a:r>
              <a:rPr lang="en-US" dirty="0"/>
              <a:t> du </a:t>
            </a:r>
            <a:r>
              <a:rPr lang="en-US" dirty="0" err="1"/>
              <a:t>modèle</a:t>
            </a:r>
            <a:endParaRPr lang="en-US" dirty="0"/>
          </a:p>
        </p:txBody>
      </p:sp>
      <p:sp>
        <p:nvSpPr>
          <p:cNvPr id="10" name="TextBox 9">
            <a:extLst>
              <a:ext uri="{FF2B5EF4-FFF2-40B4-BE49-F238E27FC236}">
                <a16:creationId xmlns:a16="http://schemas.microsoft.com/office/drawing/2014/main" id="{5CA30451-5686-4FBF-9B22-57BA8CA0D43E}"/>
              </a:ext>
            </a:extLst>
          </p:cNvPr>
          <p:cNvSpPr txBox="1"/>
          <p:nvPr/>
        </p:nvSpPr>
        <p:spPr>
          <a:xfrm>
            <a:off x="683568" y="4886325"/>
            <a:ext cx="3816424" cy="646331"/>
          </a:xfrm>
          <a:prstGeom prst="rect">
            <a:avLst/>
          </a:prstGeom>
          <a:noFill/>
        </p:spPr>
        <p:txBody>
          <a:bodyPr wrap="square" rtlCol="0">
            <a:spAutoFit/>
          </a:bodyPr>
          <a:lstStyle/>
          <a:p>
            <a:r>
              <a:rPr lang="en-US" dirty="0" err="1"/>
              <a:t>L’équation</a:t>
            </a:r>
            <a:r>
              <a:rPr lang="en-US" dirty="0"/>
              <a:t> de la droite de la regression </a:t>
            </a:r>
          </a:p>
        </p:txBody>
      </p:sp>
      <p:sp>
        <p:nvSpPr>
          <p:cNvPr id="11" name="Oval 10">
            <a:extLst>
              <a:ext uri="{FF2B5EF4-FFF2-40B4-BE49-F238E27FC236}">
                <a16:creationId xmlns:a16="http://schemas.microsoft.com/office/drawing/2014/main" id="{4391B22A-512D-468F-91D7-2E486ACDE510}"/>
              </a:ext>
            </a:extLst>
          </p:cNvPr>
          <p:cNvSpPr/>
          <p:nvPr/>
        </p:nvSpPr>
        <p:spPr>
          <a:xfrm>
            <a:off x="3707904" y="3114675"/>
            <a:ext cx="648072" cy="146645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D15B5B-50AD-4E8E-9D0F-E8DFF3BE802D}"/>
              </a:ext>
            </a:extLst>
          </p:cNvPr>
          <p:cNvSpPr/>
          <p:nvPr/>
        </p:nvSpPr>
        <p:spPr>
          <a:xfrm>
            <a:off x="7620731" y="3933055"/>
            <a:ext cx="648072" cy="2880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F8DBFE-D885-4DAD-92E2-8C0CFB65F859}"/>
              </a:ext>
            </a:extLst>
          </p:cNvPr>
          <p:cNvSpPr txBox="1"/>
          <p:nvPr/>
        </p:nvSpPr>
        <p:spPr>
          <a:xfrm>
            <a:off x="5652120" y="4797152"/>
            <a:ext cx="2808312" cy="646331"/>
          </a:xfrm>
          <a:prstGeom prst="rect">
            <a:avLst/>
          </a:prstGeom>
          <a:noFill/>
        </p:spPr>
        <p:txBody>
          <a:bodyPr wrap="square" rtlCol="0">
            <a:spAutoFit/>
          </a:bodyPr>
          <a:lstStyle/>
          <a:p>
            <a:r>
              <a:rPr lang="en-US" dirty="0" err="1"/>
              <a:t>Facteur</a:t>
            </a:r>
            <a:r>
              <a:rPr lang="en-US" dirty="0"/>
              <a:t> important pour </a:t>
            </a:r>
            <a:r>
              <a:rPr lang="en-US" dirty="0" err="1"/>
              <a:t>expliquer</a:t>
            </a:r>
            <a:r>
              <a:rPr lang="en-US" dirty="0"/>
              <a:t> le stress</a:t>
            </a:r>
          </a:p>
        </p:txBody>
      </p:sp>
      <p:cxnSp>
        <p:nvCxnSpPr>
          <p:cNvPr id="15" name="Straight Arrow Connector 14">
            <a:extLst>
              <a:ext uri="{FF2B5EF4-FFF2-40B4-BE49-F238E27FC236}">
                <a16:creationId xmlns:a16="http://schemas.microsoft.com/office/drawing/2014/main" id="{02551C1C-6A91-4F16-808D-B9CFC37B5BCD}"/>
              </a:ext>
            </a:extLst>
          </p:cNvPr>
          <p:cNvCxnSpPr>
            <a:endCxn id="13" idx="3"/>
          </p:cNvCxnSpPr>
          <p:nvPr/>
        </p:nvCxnSpPr>
        <p:spPr>
          <a:xfrm flipV="1">
            <a:off x="7092280" y="4178907"/>
            <a:ext cx="623359" cy="618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1BCF73-FD70-4FE5-ADA4-03E8E3DD807B}"/>
              </a:ext>
            </a:extLst>
          </p:cNvPr>
          <p:cNvCxnSpPr>
            <a:cxnSpLocks/>
            <a:endCxn id="11" idx="2"/>
          </p:cNvCxnSpPr>
          <p:nvPr/>
        </p:nvCxnSpPr>
        <p:spPr>
          <a:xfrm flipV="1">
            <a:off x="3491880" y="3847902"/>
            <a:ext cx="216024" cy="103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1379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Régression linéaire</a:t>
            </a:r>
          </a:p>
        </p:txBody>
      </p:sp>
      <p:pic>
        <p:nvPicPr>
          <p:cNvPr id="3" name="Picture 2">
            <a:extLst>
              <a:ext uri="{FF2B5EF4-FFF2-40B4-BE49-F238E27FC236}">
                <a16:creationId xmlns:a16="http://schemas.microsoft.com/office/drawing/2014/main" id="{EE5BBDA3-8332-4814-97EC-A0866DD4AB9C}"/>
              </a:ext>
            </a:extLst>
          </p:cNvPr>
          <p:cNvPicPr>
            <a:picLocks noChangeAspect="1"/>
          </p:cNvPicPr>
          <p:nvPr/>
        </p:nvPicPr>
        <p:blipFill>
          <a:blip r:embed="rId3"/>
          <a:stretch>
            <a:fillRect/>
          </a:stretch>
        </p:blipFill>
        <p:spPr>
          <a:xfrm>
            <a:off x="1138237" y="2266950"/>
            <a:ext cx="6867525" cy="2324100"/>
          </a:xfrm>
          <a:prstGeom prst="rect">
            <a:avLst/>
          </a:prstGeom>
        </p:spPr>
      </p:pic>
      <p:sp>
        <p:nvSpPr>
          <p:cNvPr id="4" name="TextBox 3">
            <a:extLst>
              <a:ext uri="{FF2B5EF4-FFF2-40B4-BE49-F238E27FC236}">
                <a16:creationId xmlns:a16="http://schemas.microsoft.com/office/drawing/2014/main" id="{2F9A61CD-7302-49DD-811C-7E1E1D1F80D2}"/>
              </a:ext>
            </a:extLst>
          </p:cNvPr>
          <p:cNvSpPr txBox="1"/>
          <p:nvPr/>
        </p:nvSpPr>
        <p:spPr>
          <a:xfrm>
            <a:off x="5436096" y="1484784"/>
            <a:ext cx="3096344" cy="646331"/>
          </a:xfrm>
          <a:prstGeom prst="rect">
            <a:avLst/>
          </a:prstGeom>
          <a:noFill/>
        </p:spPr>
        <p:txBody>
          <a:bodyPr wrap="square" rtlCol="0">
            <a:spAutoFit/>
          </a:bodyPr>
          <a:lstStyle/>
          <a:p>
            <a:r>
              <a:rPr lang="en-US" dirty="0"/>
              <a:t>La </a:t>
            </a:r>
            <a:r>
              <a:rPr lang="en-US" dirty="0" err="1"/>
              <a:t>statistique</a:t>
            </a:r>
            <a:r>
              <a:rPr lang="en-US" dirty="0"/>
              <a:t> de F pour 4 et 14 </a:t>
            </a:r>
            <a:r>
              <a:rPr lang="en-US" dirty="0" err="1"/>
              <a:t>ddl</a:t>
            </a:r>
            <a:endParaRPr lang="en-US" dirty="0"/>
          </a:p>
        </p:txBody>
      </p:sp>
      <p:sp>
        <p:nvSpPr>
          <p:cNvPr id="5" name="TextBox 4">
            <a:extLst>
              <a:ext uri="{FF2B5EF4-FFF2-40B4-BE49-F238E27FC236}">
                <a16:creationId xmlns:a16="http://schemas.microsoft.com/office/drawing/2014/main" id="{EEF66DCF-23FA-4E0A-9D9A-4063AD5060F8}"/>
              </a:ext>
            </a:extLst>
          </p:cNvPr>
          <p:cNvSpPr txBox="1"/>
          <p:nvPr/>
        </p:nvSpPr>
        <p:spPr>
          <a:xfrm>
            <a:off x="4391251" y="4608270"/>
            <a:ext cx="3600400" cy="369332"/>
          </a:xfrm>
          <a:prstGeom prst="rect">
            <a:avLst/>
          </a:prstGeom>
          <a:noFill/>
        </p:spPr>
        <p:txBody>
          <a:bodyPr wrap="square" rtlCol="0">
            <a:spAutoFit/>
          </a:bodyPr>
          <a:lstStyle/>
          <a:p>
            <a:r>
              <a:rPr lang="en-US" dirty="0"/>
              <a:t>Somme des </a:t>
            </a:r>
            <a:r>
              <a:rPr lang="en-US" dirty="0" err="1"/>
              <a:t>carrés</a:t>
            </a:r>
            <a:r>
              <a:rPr lang="en-US" dirty="0"/>
              <a:t> /</a:t>
            </a:r>
            <a:r>
              <a:rPr lang="en-US" dirty="0" err="1"/>
              <a:t>ddl</a:t>
            </a:r>
            <a:endParaRPr lang="en-US" dirty="0"/>
          </a:p>
        </p:txBody>
      </p:sp>
      <p:sp>
        <p:nvSpPr>
          <p:cNvPr id="7" name="TextBox 6">
            <a:extLst>
              <a:ext uri="{FF2B5EF4-FFF2-40B4-BE49-F238E27FC236}">
                <a16:creationId xmlns:a16="http://schemas.microsoft.com/office/drawing/2014/main" id="{B28910FC-928F-45C2-959C-27FB4DA81167}"/>
              </a:ext>
            </a:extLst>
          </p:cNvPr>
          <p:cNvSpPr txBox="1"/>
          <p:nvPr/>
        </p:nvSpPr>
        <p:spPr>
          <a:xfrm>
            <a:off x="971599" y="4600338"/>
            <a:ext cx="3600400" cy="646331"/>
          </a:xfrm>
          <a:prstGeom prst="rect">
            <a:avLst/>
          </a:prstGeom>
          <a:noFill/>
        </p:spPr>
        <p:txBody>
          <a:bodyPr wrap="square" rtlCol="0">
            <a:spAutoFit/>
          </a:bodyPr>
          <a:lstStyle/>
          <a:p>
            <a:r>
              <a:rPr lang="en-US" dirty="0" err="1"/>
              <a:t>Décomposition</a:t>
            </a:r>
            <a:r>
              <a:rPr lang="en-US" dirty="0"/>
              <a:t> de la variance </a:t>
            </a:r>
            <a:r>
              <a:rPr lang="en-US" dirty="0" err="1"/>
              <a:t>totale</a:t>
            </a:r>
            <a:endParaRPr lang="en-US" dirty="0"/>
          </a:p>
        </p:txBody>
      </p:sp>
    </p:spTree>
    <p:extLst>
      <p:ext uri="{BB962C8B-B14F-4D97-AF65-F5344CB8AC3E}">
        <p14:creationId xmlns:p14="http://schemas.microsoft.com/office/powerpoint/2010/main" val="25867863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904-9C23-4638-BBC3-D128345ACACC}"/>
              </a:ext>
            </a:extLst>
          </p:cNvPr>
          <p:cNvSpPr>
            <a:spLocks noGrp="1"/>
          </p:cNvSpPr>
          <p:nvPr>
            <p:ph type="title"/>
          </p:nvPr>
        </p:nvSpPr>
        <p:spPr/>
        <p:txBody>
          <a:bodyPr/>
          <a:lstStyle/>
          <a:p>
            <a:r>
              <a:rPr lang="en-US" dirty="0" err="1"/>
              <a:t>Traitement</a:t>
            </a:r>
            <a:r>
              <a:rPr lang="en-US" dirty="0"/>
              <a:t> des variables </a:t>
            </a:r>
            <a:r>
              <a:rPr lang="en-US" dirty="0" err="1"/>
              <a:t>nominales</a:t>
            </a:r>
            <a:r>
              <a:rPr lang="en-US" dirty="0"/>
              <a:t> </a:t>
            </a:r>
          </a:p>
        </p:txBody>
      </p:sp>
      <p:pic>
        <p:nvPicPr>
          <p:cNvPr id="4" name="Picture 3">
            <a:extLst>
              <a:ext uri="{FF2B5EF4-FFF2-40B4-BE49-F238E27FC236}">
                <a16:creationId xmlns:a16="http://schemas.microsoft.com/office/drawing/2014/main" id="{215154B2-EEA7-416C-ACE1-5FB7C815C08F}"/>
              </a:ext>
            </a:extLst>
          </p:cNvPr>
          <p:cNvPicPr>
            <a:picLocks noChangeAspect="1"/>
          </p:cNvPicPr>
          <p:nvPr/>
        </p:nvPicPr>
        <p:blipFill>
          <a:blip r:embed="rId2"/>
          <a:stretch>
            <a:fillRect/>
          </a:stretch>
        </p:blipFill>
        <p:spPr>
          <a:xfrm>
            <a:off x="-878" y="1813098"/>
            <a:ext cx="8965365" cy="3231803"/>
          </a:xfrm>
          <a:prstGeom prst="rect">
            <a:avLst/>
          </a:prstGeom>
        </p:spPr>
      </p:pic>
    </p:spTree>
    <p:extLst>
      <p:ext uri="{BB962C8B-B14F-4D97-AF65-F5344CB8AC3E}">
        <p14:creationId xmlns:p14="http://schemas.microsoft.com/office/powerpoint/2010/main" val="42472247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904-9C23-4638-BBC3-D128345ACACC}"/>
              </a:ext>
            </a:extLst>
          </p:cNvPr>
          <p:cNvSpPr>
            <a:spLocks noGrp="1"/>
          </p:cNvSpPr>
          <p:nvPr>
            <p:ph type="title"/>
          </p:nvPr>
        </p:nvSpPr>
        <p:spPr/>
        <p:txBody>
          <a:bodyPr/>
          <a:lstStyle/>
          <a:p>
            <a:r>
              <a:rPr lang="en-US" dirty="0"/>
              <a:t>Test de Khi2</a:t>
            </a:r>
          </a:p>
        </p:txBody>
      </p:sp>
      <p:pic>
        <p:nvPicPr>
          <p:cNvPr id="6" name="Picture 5">
            <a:extLst>
              <a:ext uri="{FF2B5EF4-FFF2-40B4-BE49-F238E27FC236}">
                <a16:creationId xmlns:a16="http://schemas.microsoft.com/office/drawing/2014/main" id="{E995F61D-5CD2-46BF-8361-B5DDD8B1F08A}"/>
              </a:ext>
            </a:extLst>
          </p:cNvPr>
          <p:cNvPicPr>
            <a:picLocks noChangeAspect="1"/>
          </p:cNvPicPr>
          <p:nvPr/>
        </p:nvPicPr>
        <p:blipFill>
          <a:blip r:embed="rId2"/>
          <a:stretch>
            <a:fillRect/>
          </a:stretch>
        </p:blipFill>
        <p:spPr>
          <a:xfrm>
            <a:off x="0" y="1412776"/>
            <a:ext cx="9144000" cy="3672407"/>
          </a:xfrm>
          <a:prstGeom prst="rect">
            <a:avLst/>
          </a:prstGeom>
        </p:spPr>
      </p:pic>
    </p:spTree>
    <p:extLst>
      <p:ext uri="{BB962C8B-B14F-4D97-AF65-F5344CB8AC3E}">
        <p14:creationId xmlns:p14="http://schemas.microsoft.com/office/powerpoint/2010/main" val="41239152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904-9C23-4638-BBC3-D128345ACACC}"/>
              </a:ext>
            </a:extLst>
          </p:cNvPr>
          <p:cNvSpPr>
            <a:spLocks noGrp="1"/>
          </p:cNvSpPr>
          <p:nvPr>
            <p:ph type="title"/>
          </p:nvPr>
        </p:nvSpPr>
        <p:spPr/>
        <p:txBody>
          <a:bodyPr/>
          <a:lstStyle/>
          <a:p>
            <a:r>
              <a:rPr lang="en-US" dirty="0"/>
              <a:t>Test de Khi2</a:t>
            </a:r>
          </a:p>
        </p:txBody>
      </p:sp>
      <p:pic>
        <p:nvPicPr>
          <p:cNvPr id="4" name="Picture 3">
            <a:extLst>
              <a:ext uri="{FF2B5EF4-FFF2-40B4-BE49-F238E27FC236}">
                <a16:creationId xmlns:a16="http://schemas.microsoft.com/office/drawing/2014/main" id="{C3FC93AD-6A0A-433E-B595-E8A109F77FF0}"/>
              </a:ext>
            </a:extLst>
          </p:cNvPr>
          <p:cNvPicPr>
            <a:picLocks noChangeAspect="1"/>
          </p:cNvPicPr>
          <p:nvPr/>
        </p:nvPicPr>
        <p:blipFill>
          <a:blip r:embed="rId2"/>
          <a:stretch>
            <a:fillRect/>
          </a:stretch>
        </p:blipFill>
        <p:spPr>
          <a:xfrm>
            <a:off x="107504" y="1772816"/>
            <a:ext cx="8928992" cy="2694409"/>
          </a:xfrm>
          <a:prstGeom prst="rect">
            <a:avLst/>
          </a:prstGeom>
        </p:spPr>
      </p:pic>
    </p:spTree>
    <p:extLst>
      <p:ext uri="{BB962C8B-B14F-4D97-AF65-F5344CB8AC3E}">
        <p14:creationId xmlns:p14="http://schemas.microsoft.com/office/powerpoint/2010/main" val="22079271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904-9C23-4638-BBC3-D128345ACACC}"/>
              </a:ext>
            </a:extLst>
          </p:cNvPr>
          <p:cNvSpPr>
            <a:spLocks noGrp="1"/>
          </p:cNvSpPr>
          <p:nvPr>
            <p:ph type="title"/>
          </p:nvPr>
        </p:nvSpPr>
        <p:spPr/>
        <p:txBody>
          <a:bodyPr/>
          <a:lstStyle/>
          <a:p>
            <a:r>
              <a:rPr lang="en-US" dirty="0"/>
              <a:t>Test de Khi2</a:t>
            </a:r>
          </a:p>
        </p:txBody>
      </p:sp>
      <p:pic>
        <p:nvPicPr>
          <p:cNvPr id="6" name="Picture 5">
            <a:extLst>
              <a:ext uri="{FF2B5EF4-FFF2-40B4-BE49-F238E27FC236}">
                <a16:creationId xmlns:a16="http://schemas.microsoft.com/office/drawing/2014/main" id="{DF37A1EF-9ECD-45F7-83B7-391BCC260950}"/>
              </a:ext>
            </a:extLst>
          </p:cNvPr>
          <p:cNvPicPr>
            <a:picLocks noChangeAspect="1"/>
          </p:cNvPicPr>
          <p:nvPr/>
        </p:nvPicPr>
        <p:blipFill>
          <a:blip r:embed="rId2"/>
          <a:stretch>
            <a:fillRect/>
          </a:stretch>
        </p:blipFill>
        <p:spPr>
          <a:xfrm>
            <a:off x="251520" y="3134105"/>
            <a:ext cx="8424936" cy="1355776"/>
          </a:xfrm>
          <a:prstGeom prst="rect">
            <a:avLst/>
          </a:prstGeom>
        </p:spPr>
      </p:pic>
      <p:sp>
        <p:nvSpPr>
          <p:cNvPr id="7" name="TextBox 6">
            <a:extLst>
              <a:ext uri="{FF2B5EF4-FFF2-40B4-BE49-F238E27FC236}">
                <a16:creationId xmlns:a16="http://schemas.microsoft.com/office/drawing/2014/main" id="{9353B464-33A5-4CFC-A66F-73ABD5FD0668}"/>
              </a:ext>
            </a:extLst>
          </p:cNvPr>
          <p:cNvSpPr txBox="1"/>
          <p:nvPr/>
        </p:nvSpPr>
        <p:spPr>
          <a:xfrm>
            <a:off x="323528" y="1484784"/>
            <a:ext cx="8424936" cy="1307537"/>
          </a:xfrm>
          <a:prstGeom prst="rect">
            <a:avLst/>
          </a:prstGeom>
          <a:noFill/>
        </p:spPr>
        <p:txBody>
          <a:bodyPr wrap="square" rtlCol="0">
            <a:spAutoFit/>
          </a:bodyPr>
          <a:lstStyle/>
          <a:p>
            <a:pPr algn="ctr">
              <a:lnSpc>
                <a:spcPct val="150000"/>
              </a:lnSpc>
            </a:pPr>
            <a:r>
              <a:rPr lang="en-US" sz="2800" b="1" dirty="0">
                <a:latin typeface="Times New Roman" panose="02020603050405020304" pitchFamily="18" charset="0"/>
                <a:cs typeface="Times New Roman" panose="02020603050405020304" pitchFamily="18" charset="0"/>
              </a:rPr>
              <a:t>Il faut </a:t>
            </a:r>
            <a:r>
              <a:rPr lang="en-US" sz="2800" b="1" dirty="0" err="1">
                <a:latin typeface="Times New Roman" panose="02020603050405020304" pitchFamily="18" charset="0"/>
                <a:cs typeface="Times New Roman" panose="02020603050405020304" pitchFamily="18" charset="0"/>
              </a:rPr>
              <a:t>calculer</a:t>
            </a:r>
            <a:r>
              <a:rPr lang="en-US" sz="2800" b="1" dirty="0">
                <a:latin typeface="Times New Roman" panose="02020603050405020304" pitchFamily="18" charset="0"/>
                <a:cs typeface="Times New Roman" panose="02020603050405020304" pitchFamily="18" charset="0"/>
              </a:rPr>
              <a:t> les </a:t>
            </a:r>
            <a:r>
              <a:rPr lang="en-US" sz="2800" b="1" dirty="0" err="1">
                <a:latin typeface="Times New Roman" panose="02020603050405020304" pitchFamily="18" charset="0"/>
                <a:cs typeface="Times New Roman" panose="02020603050405020304" pitchFamily="18" charset="0"/>
              </a:rPr>
              <a:t>effectifs</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théoriques</a:t>
            </a:r>
            <a:r>
              <a:rPr lang="en-US" sz="2800" b="1" dirty="0">
                <a:latin typeface="Times New Roman" panose="02020603050405020304" pitchFamily="18" charset="0"/>
                <a:cs typeface="Times New Roman" panose="02020603050405020304" pitchFamily="18" charset="0"/>
              </a:rPr>
              <a:t> de </a:t>
            </a:r>
            <a:r>
              <a:rPr lang="en-US" sz="2800" b="1" dirty="0" err="1">
                <a:latin typeface="Times New Roman" panose="02020603050405020304" pitchFamily="18" charset="0"/>
                <a:cs typeface="Times New Roman" panose="02020603050405020304" pitchFamily="18" charset="0"/>
              </a:rPr>
              <a:t>chaque</a:t>
            </a:r>
            <a:r>
              <a:rPr lang="en-US" sz="2800" b="1" dirty="0">
                <a:latin typeface="Times New Roman" panose="02020603050405020304" pitchFamily="18" charset="0"/>
                <a:cs typeface="Times New Roman" panose="02020603050405020304" pitchFamily="18" charset="0"/>
              </a:rPr>
              <a:t> case : </a:t>
            </a:r>
          </a:p>
          <a:p>
            <a:pPr algn="ctr">
              <a:lnSpc>
                <a:spcPct val="150000"/>
              </a:lnSpc>
            </a:pPr>
            <a:r>
              <a:rPr lang="en-US" sz="2800" b="1" dirty="0">
                <a:latin typeface="Times New Roman" panose="02020603050405020304" pitchFamily="18" charset="0"/>
                <a:cs typeface="Times New Roman" panose="02020603050405020304" pitchFamily="18" charset="0"/>
              </a:rPr>
              <a:t>a’, b’, c’ et d’</a:t>
            </a:r>
          </a:p>
        </p:txBody>
      </p:sp>
    </p:spTree>
    <p:extLst>
      <p:ext uri="{BB962C8B-B14F-4D97-AF65-F5344CB8AC3E}">
        <p14:creationId xmlns:p14="http://schemas.microsoft.com/office/powerpoint/2010/main" val="6399642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904-9C23-4638-BBC3-D128345ACACC}"/>
              </a:ext>
            </a:extLst>
          </p:cNvPr>
          <p:cNvSpPr>
            <a:spLocks noGrp="1"/>
          </p:cNvSpPr>
          <p:nvPr>
            <p:ph type="title"/>
          </p:nvPr>
        </p:nvSpPr>
        <p:spPr/>
        <p:txBody>
          <a:bodyPr/>
          <a:lstStyle/>
          <a:p>
            <a:r>
              <a:rPr lang="en-US" dirty="0"/>
              <a:t>Test de Khi2</a:t>
            </a:r>
          </a:p>
        </p:txBody>
      </p:sp>
      <p:sp>
        <p:nvSpPr>
          <p:cNvPr id="4" name="TextBox 3">
            <a:extLst>
              <a:ext uri="{FF2B5EF4-FFF2-40B4-BE49-F238E27FC236}">
                <a16:creationId xmlns:a16="http://schemas.microsoft.com/office/drawing/2014/main" id="{98B2928F-5AB7-4959-9E62-2540D2BFA2E0}"/>
              </a:ext>
            </a:extLst>
          </p:cNvPr>
          <p:cNvSpPr txBox="1"/>
          <p:nvPr/>
        </p:nvSpPr>
        <p:spPr>
          <a:xfrm>
            <a:off x="611560" y="1484784"/>
            <a:ext cx="8280920" cy="1133965"/>
          </a:xfrm>
          <a:prstGeom prst="rect">
            <a:avLst/>
          </a:prstGeom>
          <a:noFill/>
        </p:spPr>
        <p:txBody>
          <a:bodyPr wrap="square">
            <a:spAutoFit/>
          </a:bodyPr>
          <a:lstStyle/>
          <a:p>
            <a:pPr algn="just">
              <a:lnSpc>
                <a:spcPct val="150000"/>
              </a:lnSpc>
            </a:pPr>
            <a:r>
              <a:rPr lang="fr-FR" sz="2400" dirty="0">
                <a:latin typeface="Times New Roman" panose="02020603050405020304" pitchFamily="18" charset="0"/>
                <a:cs typeface="Times New Roman" panose="02020603050405020304" pitchFamily="18" charset="0"/>
              </a:rPr>
              <a:t>On considère que les valeurs L1, L2, C1 et C2 sont le mêmes pour les deux effectifs observés et théoriques. </a:t>
            </a:r>
            <a:endParaRPr 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D5DFB01-5EB9-4F8E-BFC4-76D7061E822A}"/>
              </a:ext>
            </a:extLst>
          </p:cNvPr>
          <p:cNvPicPr>
            <a:picLocks noChangeAspect="1"/>
          </p:cNvPicPr>
          <p:nvPr/>
        </p:nvPicPr>
        <p:blipFill>
          <a:blip r:embed="rId2"/>
          <a:stretch>
            <a:fillRect/>
          </a:stretch>
        </p:blipFill>
        <p:spPr>
          <a:xfrm>
            <a:off x="133350" y="2618749"/>
            <a:ext cx="8877300" cy="3061692"/>
          </a:xfrm>
          <a:prstGeom prst="rect">
            <a:avLst/>
          </a:prstGeom>
        </p:spPr>
      </p:pic>
    </p:spTree>
    <p:extLst>
      <p:ext uri="{BB962C8B-B14F-4D97-AF65-F5344CB8AC3E}">
        <p14:creationId xmlns:p14="http://schemas.microsoft.com/office/powerpoint/2010/main" val="38077050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904-9C23-4638-BBC3-D128345ACACC}"/>
              </a:ext>
            </a:extLst>
          </p:cNvPr>
          <p:cNvSpPr>
            <a:spLocks noGrp="1"/>
          </p:cNvSpPr>
          <p:nvPr>
            <p:ph type="title"/>
          </p:nvPr>
        </p:nvSpPr>
        <p:spPr/>
        <p:txBody>
          <a:bodyPr/>
          <a:lstStyle/>
          <a:p>
            <a:r>
              <a:rPr lang="en-US" dirty="0"/>
              <a:t>Test de Khi2</a:t>
            </a:r>
          </a:p>
        </p:txBody>
      </p:sp>
      <p:pic>
        <p:nvPicPr>
          <p:cNvPr id="4" name="Picture 3">
            <a:extLst>
              <a:ext uri="{FF2B5EF4-FFF2-40B4-BE49-F238E27FC236}">
                <a16:creationId xmlns:a16="http://schemas.microsoft.com/office/drawing/2014/main" id="{BC63A3CC-E3A1-47A8-9701-B05A26B54BEB}"/>
              </a:ext>
            </a:extLst>
          </p:cNvPr>
          <p:cNvPicPr>
            <a:picLocks noChangeAspect="1"/>
          </p:cNvPicPr>
          <p:nvPr/>
        </p:nvPicPr>
        <p:blipFill>
          <a:blip r:embed="rId2"/>
          <a:stretch>
            <a:fillRect/>
          </a:stretch>
        </p:blipFill>
        <p:spPr>
          <a:xfrm>
            <a:off x="781050" y="2924944"/>
            <a:ext cx="7581900" cy="1679054"/>
          </a:xfrm>
          <a:prstGeom prst="rect">
            <a:avLst/>
          </a:prstGeom>
        </p:spPr>
      </p:pic>
      <p:sp>
        <p:nvSpPr>
          <p:cNvPr id="5" name="TextBox 4">
            <a:extLst>
              <a:ext uri="{FF2B5EF4-FFF2-40B4-BE49-F238E27FC236}">
                <a16:creationId xmlns:a16="http://schemas.microsoft.com/office/drawing/2014/main" id="{8A5D7B02-B3F3-44EB-8DDE-A9EF4098243F}"/>
              </a:ext>
            </a:extLst>
          </p:cNvPr>
          <p:cNvSpPr txBox="1"/>
          <p:nvPr/>
        </p:nvSpPr>
        <p:spPr>
          <a:xfrm>
            <a:off x="611560" y="1340768"/>
            <a:ext cx="8244408" cy="1133965"/>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Les </a:t>
            </a:r>
            <a:r>
              <a:rPr lang="en-US" sz="2400" dirty="0" err="1">
                <a:latin typeface="Times New Roman" panose="02020603050405020304" pitchFamily="18" charset="0"/>
                <a:cs typeface="Times New Roman" panose="02020603050405020304" pitchFamily="18" charset="0"/>
              </a:rPr>
              <a:t>calculs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réalisés</a:t>
            </a:r>
            <a:r>
              <a:rPr lang="en-US" sz="2400" dirty="0">
                <a:latin typeface="Times New Roman" panose="02020603050405020304" pitchFamily="18" charset="0"/>
                <a:cs typeface="Times New Roman" panose="02020603050405020304" pitchFamily="18" charset="0"/>
              </a:rPr>
              <a:t> dans </a:t>
            </a:r>
            <a:r>
              <a:rPr lang="en-US" sz="2400" dirty="0" err="1">
                <a:latin typeface="Times New Roman" panose="02020603050405020304" pitchFamily="18" charset="0"/>
                <a:cs typeface="Times New Roman" panose="02020603050405020304" pitchFamily="18" charset="0"/>
              </a:rPr>
              <a:t>l’exemple</a:t>
            </a:r>
            <a:r>
              <a:rPr lang="en-US" sz="2400" dirty="0">
                <a:latin typeface="Times New Roman" panose="02020603050405020304" pitchFamily="18" charset="0"/>
                <a:cs typeface="Times New Roman" panose="02020603050405020304" pitchFamily="18" charset="0"/>
              </a:rPr>
              <a:t>, nous </a:t>
            </a:r>
            <a:r>
              <a:rPr lang="en-US" sz="2400" dirty="0" err="1">
                <a:latin typeface="Times New Roman" panose="02020603050405020304" pitchFamily="18" charset="0"/>
                <a:cs typeface="Times New Roman" panose="02020603050405020304" pitchFamily="18" charset="0"/>
              </a:rPr>
              <a:t>donne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valeur</a:t>
            </a:r>
            <a:r>
              <a:rPr lang="en-US" sz="2400" dirty="0">
                <a:latin typeface="Times New Roman" panose="02020603050405020304" pitchFamily="18" charset="0"/>
                <a:cs typeface="Times New Roman" panose="02020603050405020304" pitchFamily="18" charset="0"/>
              </a:rPr>
              <a:t> de khi2 qui doit </a:t>
            </a:r>
            <a:r>
              <a:rPr lang="en-US" sz="2400" dirty="0" err="1">
                <a:latin typeface="Times New Roman" panose="02020603050405020304" pitchFamily="18" charset="0"/>
                <a:cs typeface="Times New Roman" panose="02020603050405020304" pitchFamily="18" charset="0"/>
              </a:rPr>
              <a:t>être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comparée</a:t>
            </a:r>
            <a:r>
              <a:rPr lang="en-US" sz="2400" dirty="0">
                <a:latin typeface="Times New Roman" panose="02020603050405020304" pitchFamily="18" charset="0"/>
                <a:cs typeface="Times New Roman" panose="02020603050405020304" pitchFamily="18" charset="0"/>
              </a:rPr>
              <a:t> à la </a:t>
            </a:r>
            <a:r>
              <a:rPr lang="en-US" sz="2400" dirty="0" err="1">
                <a:latin typeface="Times New Roman" panose="02020603050405020304" pitchFamily="18" charset="0"/>
                <a:cs typeface="Times New Roman" panose="02020603050405020304" pitchFamily="18" charset="0"/>
              </a:rPr>
              <a:t>valeur</a:t>
            </a:r>
            <a:r>
              <a:rPr lang="en-US" sz="2400" dirty="0">
                <a:latin typeface="Times New Roman" panose="02020603050405020304" pitchFamily="18" charset="0"/>
                <a:cs typeface="Times New Roman" panose="02020603050405020304" pitchFamily="18" charset="0"/>
              </a:rPr>
              <a:t> critique du tableau</a:t>
            </a:r>
          </a:p>
        </p:txBody>
      </p:sp>
    </p:spTree>
    <p:extLst>
      <p:ext uri="{BB962C8B-B14F-4D97-AF65-F5344CB8AC3E}">
        <p14:creationId xmlns:p14="http://schemas.microsoft.com/office/powerpoint/2010/main" val="20188405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7904-9C23-4638-BBC3-D128345ACACC}"/>
              </a:ext>
            </a:extLst>
          </p:cNvPr>
          <p:cNvSpPr>
            <a:spLocks noGrp="1"/>
          </p:cNvSpPr>
          <p:nvPr>
            <p:ph type="title"/>
          </p:nvPr>
        </p:nvSpPr>
        <p:spPr/>
        <p:txBody>
          <a:bodyPr/>
          <a:lstStyle/>
          <a:p>
            <a:r>
              <a:rPr lang="en-US" dirty="0"/>
              <a:t>Le test de Khi2 </a:t>
            </a:r>
            <a:r>
              <a:rPr lang="en-US" dirty="0" err="1"/>
              <a:t>globale</a:t>
            </a:r>
            <a:endParaRPr lang="en-US" dirty="0"/>
          </a:p>
        </p:txBody>
      </p:sp>
      <p:pic>
        <p:nvPicPr>
          <p:cNvPr id="4" name="Picture 3">
            <a:extLst>
              <a:ext uri="{FF2B5EF4-FFF2-40B4-BE49-F238E27FC236}">
                <a16:creationId xmlns:a16="http://schemas.microsoft.com/office/drawing/2014/main" id="{2C1C1578-F290-4F99-AEFA-61C5FAC2F8E3}"/>
              </a:ext>
            </a:extLst>
          </p:cNvPr>
          <p:cNvPicPr>
            <a:picLocks noChangeAspect="1"/>
          </p:cNvPicPr>
          <p:nvPr/>
        </p:nvPicPr>
        <p:blipFill>
          <a:blip r:embed="rId2"/>
          <a:stretch>
            <a:fillRect/>
          </a:stretch>
        </p:blipFill>
        <p:spPr>
          <a:xfrm>
            <a:off x="683568" y="1484784"/>
            <a:ext cx="7705725" cy="1381125"/>
          </a:xfrm>
          <a:prstGeom prst="rect">
            <a:avLst/>
          </a:prstGeom>
        </p:spPr>
      </p:pic>
      <p:sp>
        <p:nvSpPr>
          <p:cNvPr id="5" name="TextBox 4">
            <a:extLst>
              <a:ext uri="{FF2B5EF4-FFF2-40B4-BE49-F238E27FC236}">
                <a16:creationId xmlns:a16="http://schemas.microsoft.com/office/drawing/2014/main" id="{8D89CDAD-F1AE-4213-8C12-8F6F9DAA6AA2}"/>
              </a:ext>
            </a:extLst>
          </p:cNvPr>
          <p:cNvSpPr txBox="1"/>
          <p:nvPr/>
        </p:nvSpPr>
        <p:spPr>
          <a:xfrm>
            <a:off x="899592" y="3212976"/>
            <a:ext cx="7920880" cy="1687963"/>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On </a:t>
            </a:r>
            <a:r>
              <a:rPr lang="en-US" sz="2400" dirty="0" err="1">
                <a:latin typeface="Times New Roman" panose="02020603050405020304" pitchFamily="18" charset="0"/>
                <a:cs typeface="Times New Roman" panose="02020603050405020304" pitchFamily="18" charset="0"/>
              </a:rPr>
              <a:t>divise</a:t>
            </a:r>
            <a:r>
              <a:rPr lang="en-US" sz="2400" dirty="0">
                <a:latin typeface="Times New Roman" panose="02020603050405020304" pitchFamily="18" charset="0"/>
                <a:cs typeface="Times New Roman" panose="02020603050405020304" pitchFamily="18" charset="0"/>
              </a:rPr>
              <a:t> les </a:t>
            </a:r>
            <a:r>
              <a:rPr lang="en-US" sz="2400" dirty="0" err="1">
                <a:latin typeface="Times New Roman" panose="02020603050405020304" pitchFamily="18" charset="0"/>
                <a:cs typeface="Times New Roman" panose="02020603050405020304" pitchFamily="18" charset="0"/>
              </a:rPr>
              <a:t>effectifs</a:t>
            </a:r>
            <a:r>
              <a:rPr lang="en-US" sz="2400" dirty="0">
                <a:latin typeface="Times New Roman" panose="02020603050405020304" pitchFamily="18" charset="0"/>
                <a:cs typeface="Times New Roman" panose="02020603050405020304" pitchFamily="18" charset="0"/>
              </a:rPr>
              <a:t> par le </a:t>
            </a:r>
            <a:r>
              <a:rPr lang="en-US" sz="2400" dirty="0" err="1">
                <a:latin typeface="Times New Roman" panose="02020603050405020304" pitchFamily="18" charset="0"/>
                <a:cs typeface="Times New Roman" panose="02020603050405020304" pitchFamily="18" charset="0"/>
              </a:rPr>
              <a:t>nombre</a:t>
            </a:r>
            <a:r>
              <a:rPr lang="en-US" sz="2400" dirty="0">
                <a:latin typeface="Times New Roman" panose="02020603050405020304" pitchFamily="18" charset="0"/>
                <a:cs typeface="Times New Roman" panose="02020603050405020304" pitchFamily="18" charset="0"/>
              </a:rPr>
              <a:t> de </a:t>
            </a:r>
            <a:r>
              <a:rPr lang="en-US" sz="2400" dirty="0" err="1">
                <a:latin typeface="Times New Roman" panose="02020603050405020304" pitchFamily="18" charset="0"/>
                <a:cs typeface="Times New Roman" panose="02020603050405020304" pitchFamily="18" charset="0"/>
              </a:rPr>
              <a:t>colonnes</a:t>
            </a:r>
            <a:r>
              <a:rPr lang="en-US" sz="2400" dirty="0">
                <a:latin typeface="Times New Roman" panose="02020603050405020304" pitchFamily="18" charset="0"/>
                <a:cs typeface="Times New Roman" panose="02020603050405020304" pitchFamily="18" charset="0"/>
              </a:rPr>
              <a:t> pour </a:t>
            </a:r>
            <a:r>
              <a:rPr lang="en-US" sz="2400" dirty="0" err="1">
                <a:latin typeface="Times New Roman" panose="02020603050405020304" pitchFamily="18" charset="0"/>
                <a:cs typeface="Times New Roman" panose="02020603050405020304" pitchFamily="18" charset="0"/>
              </a:rPr>
              <a:t>obtenir</a:t>
            </a:r>
            <a:r>
              <a:rPr lang="en-US" sz="2400" dirty="0">
                <a:latin typeface="Times New Roman" panose="02020603050405020304" pitchFamily="18" charset="0"/>
                <a:cs typeface="Times New Roman" panose="02020603050405020304" pitchFamily="18" charset="0"/>
              </a:rPr>
              <a:t> les </a:t>
            </a:r>
            <a:r>
              <a:rPr lang="en-US" sz="2400" dirty="0" err="1">
                <a:latin typeface="Times New Roman" panose="02020603050405020304" pitchFamily="18" charset="0"/>
                <a:cs typeface="Times New Roman" panose="02020603050405020304" pitchFamily="18" charset="0"/>
              </a:rPr>
              <a:t>effctifs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théoriques</a:t>
            </a:r>
            <a:endParaRPr lang="en-US" sz="2400" dirty="0">
              <a:latin typeface="Times New Roman" panose="02020603050405020304" pitchFamily="18" charset="0"/>
              <a:cs typeface="Times New Roman" panose="02020603050405020304" pitchFamily="18" charset="0"/>
            </a:endParaRPr>
          </a:p>
          <a:p>
            <a:pPr algn="ctr">
              <a:lnSpc>
                <a:spcPct val="150000"/>
              </a:lnSpc>
            </a:pPr>
            <a:r>
              <a:rPr lang="en-US" sz="2400" b="1" dirty="0">
                <a:highlight>
                  <a:srgbClr val="FFFF00"/>
                </a:highlight>
                <a:latin typeface="Times New Roman" panose="02020603050405020304" pitchFamily="18" charset="0"/>
                <a:cs typeface="Times New Roman" panose="02020603050405020304" pitchFamily="18" charset="0"/>
              </a:rPr>
              <a:t>DDL=</a:t>
            </a:r>
            <a:r>
              <a:rPr lang="en-US" sz="2400" b="1" dirty="0" err="1">
                <a:highlight>
                  <a:srgbClr val="FFFF00"/>
                </a:highlight>
                <a:latin typeface="Times New Roman" panose="02020603050405020304" pitchFamily="18" charset="0"/>
                <a:cs typeface="Times New Roman" panose="02020603050405020304" pitchFamily="18" charset="0"/>
              </a:rPr>
              <a:t>nombre</a:t>
            </a:r>
            <a:r>
              <a:rPr lang="en-US" sz="2400" b="1" dirty="0">
                <a:highlight>
                  <a:srgbClr val="FFFF00"/>
                </a:highlight>
                <a:latin typeface="Times New Roman" panose="02020603050405020304" pitchFamily="18" charset="0"/>
                <a:cs typeface="Times New Roman" panose="02020603050405020304" pitchFamily="18" charset="0"/>
              </a:rPr>
              <a:t> de colonne-1 </a:t>
            </a:r>
          </a:p>
        </p:txBody>
      </p:sp>
    </p:spTree>
    <p:extLst>
      <p:ext uri="{BB962C8B-B14F-4D97-AF65-F5344CB8AC3E}">
        <p14:creationId xmlns:p14="http://schemas.microsoft.com/office/powerpoint/2010/main" val="394955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4" name="TextBox 3">
            <a:extLst>
              <a:ext uri="{FF2B5EF4-FFF2-40B4-BE49-F238E27FC236}">
                <a16:creationId xmlns:a16="http://schemas.microsoft.com/office/drawing/2014/main" id="{17EB6B55-5F0E-43D4-8273-5DD90F5496B3}"/>
              </a:ext>
            </a:extLst>
          </p:cNvPr>
          <p:cNvSpPr txBox="1"/>
          <p:nvPr/>
        </p:nvSpPr>
        <p:spPr>
          <a:xfrm>
            <a:off x="323528" y="1582341"/>
            <a:ext cx="8568952" cy="2795958"/>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La variance (s2) </a:t>
            </a:r>
            <a:r>
              <a:rPr lang="en-US" sz="2400" dirty="0" err="1">
                <a:latin typeface="Times New Roman" panose="02020603050405020304" pitchFamily="18" charset="0"/>
                <a:cs typeface="Times New Roman" panose="02020603050405020304" pitchFamily="18" charset="0"/>
              </a:rPr>
              <a:t>reflète</a:t>
            </a:r>
            <a:r>
              <a:rPr lang="en-US" sz="2400" dirty="0">
                <a:latin typeface="Times New Roman" panose="02020603050405020304" pitchFamily="18" charset="0"/>
                <a:cs typeface="Times New Roman" panose="02020603050405020304" pitchFamily="18" charset="0"/>
              </a:rPr>
              <a:t> la dispersion des </a:t>
            </a:r>
            <a:r>
              <a:rPr lang="en-US" sz="2400" dirty="0" err="1">
                <a:latin typeface="Times New Roman" panose="02020603050405020304" pitchFamily="18" charset="0"/>
                <a:cs typeface="Times New Roman" panose="02020603050405020304" pitchFamily="18" charset="0"/>
              </a:rPr>
              <a:t>valeurs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autour</a:t>
            </a:r>
            <a:r>
              <a:rPr lang="en-US" sz="2400" dirty="0">
                <a:latin typeface="Times New Roman" panose="02020603050405020304" pitchFamily="18" charset="0"/>
                <a:cs typeface="Times New Roman" panose="02020603050405020304" pitchFamily="18" charset="0"/>
              </a:rPr>
              <a:t> de la </a:t>
            </a:r>
            <a:r>
              <a:rPr lang="en-US" sz="2400" dirty="0" err="1">
                <a:latin typeface="Times New Roman" panose="02020603050405020304" pitchFamily="18" charset="0"/>
                <a:cs typeface="Times New Roman" panose="02020603050405020304" pitchFamily="18" charset="0"/>
              </a:rPr>
              <a:t>moyenne</a:t>
            </a:r>
            <a:r>
              <a:rPr lang="en-US" sz="2400" dirty="0">
                <a:latin typeface="Times New Roman" panose="02020603050405020304" pitchFamily="18" charset="0"/>
                <a:cs typeface="Times New Roman" panose="02020603050405020304" pitchFamily="18" charset="0"/>
              </a:rPr>
              <a:t> (La variance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nulle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tous</a:t>
            </a:r>
            <a:r>
              <a:rPr lang="en-US" sz="2400" dirty="0">
                <a:latin typeface="Times New Roman" panose="02020603050405020304" pitchFamily="18" charset="0"/>
                <a:cs typeface="Times New Roman" panose="02020603050405020304" pitchFamily="18" charset="0"/>
              </a:rPr>
              <a:t> les scores </a:t>
            </a:r>
            <a:r>
              <a:rPr lang="en-US" sz="2400" dirty="0" err="1">
                <a:latin typeface="Times New Roman" panose="02020603050405020304" pitchFamily="18" charset="0"/>
                <a:cs typeface="Times New Roman" panose="02020603050405020304" pitchFamily="18" charset="0"/>
              </a:rPr>
              <a:t>sont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similaires</a:t>
            </a:r>
            <a:r>
              <a:rPr lang="en-US" sz="2400" dirty="0">
                <a:latin typeface="Times New Roman" panose="02020603050405020304" pitchFamily="18" charset="0"/>
                <a:cs typeface="Times New Roman" panose="02020603050405020304" pitchFamily="18" charset="0"/>
              </a:rPr>
              <a:t>). Si la variance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importante</a:t>
            </a:r>
            <a:r>
              <a:rPr lang="en-US" sz="2400" dirty="0">
                <a:latin typeface="Times New Roman" panose="02020603050405020304" pitchFamily="18" charset="0"/>
                <a:cs typeface="Times New Roman" panose="02020603050405020304" pitchFamily="18" charset="0"/>
              </a:rPr>
              <a:t> sur le plan </a:t>
            </a:r>
            <a:r>
              <a:rPr lang="en-US" sz="2400" dirty="0" err="1">
                <a:latin typeface="Times New Roman" panose="02020603050405020304" pitchFamily="18" charset="0"/>
                <a:cs typeface="Times New Roman" panose="02020603050405020304" pitchFamily="18" charset="0"/>
              </a:rPr>
              <a:t>théorique</a:t>
            </a:r>
            <a:r>
              <a:rPr lang="en-US" sz="2400" dirty="0">
                <a:latin typeface="Times New Roman" panose="02020603050405020304" pitchFamily="18" charset="0"/>
                <a:cs typeface="Times New Roman" panose="02020603050405020304" pitchFamily="18" charset="0"/>
              </a:rPr>
              <a:t> et </a:t>
            </a:r>
            <a:r>
              <a:rPr lang="en-US" sz="2400" dirty="0" err="1">
                <a:latin typeface="Times New Roman" panose="02020603050405020304" pitchFamily="18" charset="0"/>
                <a:cs typeface="Times New Roman" panose="02020603050405020304" pitchFamily="18" charset="0"/>
              </a:rPr>
              <a:t>méthodologique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elle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n'est</a:t>
            </a:r>
            <a:r>
              <a:rPr lang="en-US" sz="2400" dirty="0">
                <a:latin typeface="Times New Roman" panose="02020603050405020304" pitchFamily="18" charset="0"/>
                <a:cs typeface="Times New Roman" panose="02020603050405020304" pitchFamily="18" charset="0"/>
              </a:rPr>
              <a:t> pas </a:t>
            </a:r>
            <a:r>
              <a:rPr lang="en-US" sz="2400" dirty="0" err="1">
                <a:latin typeface="Times New Roman" panose="02020603050405020304" pitchFamily="18" charset="0"/>
                <a:cs typeface="Times New Roman" panose="02020603050405020304" pitchFamily="18" charset="0"/>
              </a:rPr>
              <a:t>toujours</a:t>
            </a:r>
            <a:r>
              <a:rPr lang="en-US" sz="2400" dirty="0">
                <a:latin typeface="Times New Roman" panose="02020603050405020304" pitchFamily="18" charset="0"/>
                <a:cs typeface="Times New Roman" panose="02020603050405020304" pitchFamily="18" charset="0"/>
              </a:rPr>
              <a:t> simple à </a:t>
            </a:r>
            <a:r>
              <a:rPr lang="en-US" sz="2400" dirty="0" err="1">
                <a:latin typeface="Times New Roman" panose="02020603050405020304" pitchFamily="18" charset="0"/>
                <a:cs typeface="Times New Roman" panose="02020603050405020304" pitchFamily="18" charset="0"/>
              </a:rPr>
              <a:t>interpréter</a:t>
            </a:r>
            <a:r>
              <a:rPr lang="en-US" sz="2400" dirty="0">
                <a:latin typeface="Times New Roman" panose="02020603050405020304" pitchFamily="18" charset="0"/>
                <a:cs typeface="Times New Roman" panose="02020603050405020304" pitchFamily="18" charset="0"/>
              </a:rPr>
              <a:t>. Par </a:t>
            </a:r>
            <a:r>
              <a:rPr lang="en-US" sz="2400" dirty="0" err="1">
                <a:latin typeface="Times New Roman" panose="02020603050405020304" pitchFamily="18" charset="0"/>
                <a:cs typeface="Times New Roman" panose="02020603050405020304" pitchFamily="18" charset="0"/>
              </a:rPr>
              <a:t>conséquent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l'écart</a:t>
            </a:r>
            <a:r>
              <a:rPr lang="en-US" sz="2400" dirty="0">
                <a:latin typeface="Times New Roman" panose="02020603050405020304" pitchFamily="18" charset="0"/>
                <a:cs typeface="Times New Roman" panose="02020603050405020304" pitchFamily="18" charset="0"/>
              </a:rPr>
              <a:t> type, qui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racine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carrée</a:t>
            </a:r>
            <a:r>
              <a:rPr lang="en-US" sz="2400" dirty="0">
                <a:latin typeface="Times New Roman" panose="02020603050405020304" pitchFamily="18" charset="0"/>
                <a:cs typeface="Times New Roman" panose="02020603050405020304" pitchFamily="18" charset="0"/>
              </a:rPr>
              <a:t> de la variance, </a:t>
            </a:r>
            <a:r>
              <a:rPr lang="en-US" sz="2400" dirty="0" err="1">
                <a:latin typeface="Times New Roman" panose="02020603050405020304" pitchFamily="18" charset="0"/>
                <a:cs typeface="Times New Roman" panose="02020603050405020304" pitchFamily="18" charset="0"/>
              </a:rPr>
              <a:t>est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fréquemment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utilisé</a:t>
            </a:r>
            <a:r>
              <a:rPr lang="en-US" sz="24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7D6621E9-AAD0-4918-BC77-671933ECAC30}"/>
              </a:ext>
            </a:extLst>
          </p:cNvPr>
          <p:cNvPicPr>
            <a:picLocks noChangeAspect="1"/>
          </p:cNvPicPr>
          <p:nvPr/>
        </p:nvPicPr>
        <p:blipFill>
          <a:blip r:embed="rId3"/>
          <a:stretch>
            <a:fillRect/>
          </a:stretch>
        </p:blipFill>
        <p:spPr>
          <a:xfrm>
            <a:off x="2483768" y="5247338"/>
            <a:ext cx="3514725" cy="1047750"/>
          </a:xfrm>
          <a:prstGeom prst="rect">
            <a:avLst/>
          </a:prstGeom>
        </p:spPr>
      </p:pic>
    </p:spTree>
    <p:extLst>
      <p:ext uri="{BB962C8B-B14F-4D97-AF65-F5344CB8AC3E}">
        <p14:creationId xmlns:p14="http://schemas.microsoft.com/office/powerpoint/2010/main" val="33209389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F46EF2-45AC-4BD8-890E-A94BF108D05F}"/>
              </a:ext>
            </a:extLst>
          </p:cNvPr>
          <p:cNvGrpSpPr/>
          <p:nvPr/>
        </p:nvGrpSpPr>
        <p:grpSpPr>
          <a:xfrm>
            <a:off x="190500" y="-19292"/>
            <a:ext cx="8763000" cy="6729412"/>
            <a:chOff x="228600" y="52388"/>
            <a:chExt cx="8763000" cy="6729412"/>
          </a:xfrm>
        </p:grpSpPr>
        <p:sp>
          <p:nvSpPr>
            <p:cNvPr id="284674" name="Text Box 2"/>
            <p:cNvSpPr txBox="1">
              <a:spLocks noChangeArrowheads="1"/>
            </p:cNvSpPr>
            <p:nvPr>
              <p:custDataLst>
                <p:tags r:id="rId1"/>
              </p:custDataLst>
            </p:nvPr>
          </p:nvSpPr>
          <p:spPr bwMode="auto">
            <a:xfrm>
              <a:off x="665721" y="52388"/>
              <a:ext cx="560859" cy="738664"/>
            </a:xfrm>
            <a:prstGeom prst="rect">
              <a:avLst/>
            </a:prstGeom>
            <a:noFill/>
            <a:ln w="9525">
              <a:noFill/>
              <a:miter lim="800000"/>
              <a:headEnd/>
              <a:tailEnd/>
            </a:ln>
            <a:effectLst/>
          </p:spPr>
          <p:txBody>
            <a:bodyPr wrap="none">
              <a:spAutoFit/>
            </a:bodyPr>
            <a:lstStyle/>
            <a:p>
              <a:pPr algn="ctr" eaLnBrk="0" hangingPunct="0"/>
              <a:r>
                <a:rPr lang="fr-FR" altLang="fr-FR" sz="1400" b="1" u="sng" dirty="0">
                  <a:latin typeface="Times" charset="0"/>
                </a:rPr>
                <a:t>Type</a:t>
              </a:r>
            </a:p>
            <a:p>
              <a:pPr algn="ctr" eaLnBrk="0" hangingPunct="0"/>
              <a:r>
                <a:rPr lang="fr-FR" altLang="fr-FR" sz="1400" b="1" u="sng" dirty="0">
                  <a:latin typeface="Times" charset="0"/>
                </a:rPr>
                <a:t>De</a:t>
              </a:r>
            </a:p>
            <a:p>
              <a:pPr algn="ctr" eaLnBrk="0" hangingPunct="0"/>
              <a:r>
                <a:rPr lang="fr-FR" altLang="fr-FR" sz="1400" b="1" u="sng" dirty="0">
                  <a:latin typeface="Times" charset="0"/>
                </a:rPr>
                <a:t>Test </a:t>
              </a:r>
            </a:p>
          </p:txBody>
        </p:sp>
        <p:sp>
          <p:nvSpPr>
            <p:cNvPr id="284675" name="Text Box 3"/>
            <p:cNvSpPr txBox="1">
              <a:spLocks noChangeArrowheads="1"/>
            </p:cNvSpPr>
            <p:nvPr>
              <p:custDataLst>
                <p:tags r:id="rId2"/>
              </p:custDataLst>
            </p:nvPr>
          </p:nvSpPr>
          <p:spPr bwMode="auto">
            <a:xfrm>
              <a:off x="1752600" y="52388"/>
              <a:ext cx="1282700" cy="942975"/>
            </a:xfrm>
            <a:prstGeom prst="rect">
              <a:avLst/>
            </a:prstGeom>
            <a:noFill/>
            <a:ln w="9525">
              <a:noFill/>
              <a:miter lim="800000"/>
              <a:headEnd/>
              <a:tailEnd/>
            </a:ln>
            <a:effectLst/>
          </p:spPr>
          <p:txBody>
            <a:bodyPr wrap="none">
              <a:spAutoFit/>
            </a:bodyPr>
            <a:lstStyle/>
            <a:p>
              <a:pPr algn="ctr" eaLnBrk="0" hangingPunct="0"/>
              <a:r>
                <a:rPr lang="fr-FR" altLang="fr-FR" sz="1400" b="1" u="sng" dirty="0">
                  <a:latin typeface="Times" charset="0"/>
                </a:rPr>
                <a:t>Type</a:t>
              </a:r>
            </a:p>
            <a:p>
              <a:pPr algn="ctr" eaLnBrk="0" hangingPunct="0"/>
              <a:r>
                <a:rPr lang="fr-FR" altLang="fr-FR" sz="1400" b="1" u="sng" dirty="0">
                  <a:latin typeface="Times" charset="0"/>
                </a:rPr>
                <a:t>De mesure des</a:t>
              </a:r>
            </a:p>
            <a:p>
              <a:pPr algn="ctr" eaLnBrk="0" hangingPunct="0"/>
              <a:r>
                <a:rPr lang="fr-FR" altLang="fr-FR" sz="1400" b="1" u="sng" dirty="0">
                  <a:latin typeface="Times" charset="0"/>
                </a:rPr>
                <a:t>Variables</a:t>
              </a:r>
            </a:p>
            <a:p>
              <a:pPr algn="ctr" eaLnBrk="0" hangingPunct="0"/>
              <a:r>
                <a:rPr lang="fr-FR" altLang="fr-FR" sz="1400" b="1" u="sng" dirty="0">
                  <a:latin typeface="Times" charset="0"/>
                </a:rPr>
                <a:t>Dépendantes</a:t>
              </a:r>
            </a:p>
          </p:txBody>
        </p:sp>
        <p:sp>
          <p:nvSpPr>
            <p:cNvPr id="284676" name="Text Box 4"/>
            <p:cNvSpPr txBox="1">
              <a:spLocks noChangeArrowheads="1"/>
            </p:cNvSpPr>
            <p:nvPr>
              <p:custDataLst>
                <p:tags r:id="rId3"/>
              </p:custDataLst>
            </p:nvPr>
          </p:nvSpPr>
          <p:spPr bwMode="auto">
            <a:xfrm>
              <a:off x="3303588" y="52388"/>
              <a:ext cx="1162050" cy="730250"/>
            </a:xfrm>
            <a:prstGeom prst="rect">
              <a:avLst/>
            </a:prstGeom>
            <a:noFill/>
            <a:ln w="9525">
              <a:noFill/>
              <a:miter lim="800000"/>
              <a:headEnd/>
              <a:tailEnd/>
            </a:ln>
            <a:effectLst/>
          </p:spPr>
          <p:txBody>
            <a:bodyPr wrap="none">
              <a:spAutoFit/>
            </a:bodyPr>
            <a:lstStyle/>
            <a:p>
              <a:pPr algn="ctr" eaLnBrk="0" hangingPunct="0"/>
              <a:r>
                <a:rPr lang="fr-FR" altLang="fr-FR" sz="1400" b="1" u="sng">
                  <a:latin typeface="Times" charset="0"/>
                </a:rPr>
                <a:t>Nombre De</a:t>
              </a:r>
            </a:p>
            <a:p>
              <a:pPr algn="ctr" eaLnBrk="0" hangingPunct="0"/>
              <a:r>
                <a:rPr lang="fr-FR" altLang="fr-FR" sz="1400" b="1" u="sng">
                  <a:latin typeface="Times" charset="0"/>
                </a:rPr>
                <a:t>Variables</a:t>
              </a:r>
            </a:p>
            <a:p>
              <a:pPr algn="ctr" eaLnBrk="0" hangingPunct="0"/>
              <a:r>
                <a:rPr lang="fr-FR" altLang="fr-FR" sz="1400" b="1" u="sng">
                  <a:latin typeface="Times" charset="0"/>
                </a:rPr>
                <a:t>Dépendantes</a:t>
              </a:r>
            </a:p>
          </p:txBody>
        </p:sp>
        <p:sp>
          <p:nvSpPr>
            <p:cNvPr id="284677" name="Text Box 5"/>
            <p:cNvSpPr txBox="1">
              <a:spLocks noChangeArrowheads="1"/>
            </p:cNvSpPr>
            <p:nvPr>
              <p:custDataLst>
                <p:tags r:id="rId4"/>
              </p:custDataLst>
            </p:nvPr>
          </p:nvSpPr>
          <p:spPr bwMode="auto">
            <a:xfrm>
              <a:off x="4492625" y="52388"/>
              <a:ext cx="1503363" cy="730250"/>
            </a:xfrm>
            <a:prstGeom prst="rect">
              <a:avLst/>
            </a:prstGeom>
            <a:noFill/>
            <a:ln w="9525">
              <a:noFill/>
              <a:miter lim="800000"/>
              <a:headEnd/>
              <a:tailEnd/>
            </a:ln>
            <a:effectLst/>
          </p:spPr>
          <p:txBody>
            <a:bodyPr wrap="none">
              <a:spAutoFit/>
            </a:bodyPr>
            <a:lstStyle/>
            <a:p>
              <a:pPr algn="ctr" eaLnBrk="0" hangingPunct="0"/>
              <a:r>
                <a:rPr lang="fr-FR" altLang="fr-FR" sz="1400" b="1" u="sng">
                  <a:latin typeface="Times" charset="0"/>
                </a:rPr>
                <a:t>Nombre</a:t>
              </a:r>
            </a:p>
            <a:p>
              <a:pPr algn="ctr" eaLnBrk="0" hangingPunct="0"/>
              <a:r>
                <a:rPr lang="fr-FR" altLang="fr-FR" sz="1400" b="1" u="sng">
                  <a:latin typeface="Times" charset="0"/>
                </a:rPr>
                <a:t>De</a:t>
              </a:r>
            </a:p>
            <a:p>
              <a:pPr algn="ctr" eaLnBrk="0" hangingPunct="0"/>
              <a:r>
                <a:rPr lang="fr-FR" altLang="fr-FR" sz="1400" b="1" u="sng">
                  <a:latin typeface="Times" charset="0"/>
                </a:rPr>
                <a:t>Niveaux ou de VI</a:t>
              </a:r>
            </a:p>
          </p:txBody>
        </p:sp>
        <p:sp>
          <p:nvSpPr>
            <p:cNvPr id="284678" name="Text Box 6"/>
            <p:cNvSpPr txBox="1">
              <a:spLocks noChangeArrowheads="1"/>
            </p:cNvSpPr>
            <p:nvPr>
              <p:custDataLst>
                <p:tags r:id="rId5"/>
              </p:custDataLst>
            </p:nvPr>
          </p:nvSpPr>
          <p:spPr bwMode="auto">
            <a:xfrm>
              <a:off x="5951538" y="52388"/>
              <a:ext cx="1314450" cy="730250"/>
            </a:xfrm>
            <a:prstGeom prst="rect">
              <a:avLst/>
            </a:prstGeom>
            <a:noFill/>
            <a:ln w="9525">
              <a:noFill/>
              <a:miter lim="800000"/>
              <a:headEnd/>
              <a:tailEnd/>
            </a:ln>
            <a:effectLst/>
          </p:spPr>
          <p:txBody>
            <a:bodyPr wrap="none">
              <a:spAutoFit/>
            </a:bodyPr>
            <a:lstStyle/>
            <a:p>
              <a:pPr algn="ctr" eaLnBrk="0" hangingPunct="0"/>
              <a:r>
                <a:rPr lang="fr-FR" altLang="fr-FR" sz="1400" b="1" u="sng">
                  <a:latin typeface="Times" charset="0"/>
                </a:rPr>
                <a:t>Échantillons</a:t>
              </a:r>
            </a:p>
            <a:p>
              <a:pPr algn="ctr" eaLnBrk="0" hangingPunct="0"/>
              <a:r>
                <a:rPr lang="fr-FR" altLang="fr-FR" sz="1400" b="1" u="sng">
                  <a:latin typeface="Times" charset="0"/>
                </a:rPr>
                <a:t>Dépendants ou</a:t>
              </a:r>
            </a:p>
            <a:p>
              <a:pPr algn="ctr" eaLnBrk="0" hangingPunct="0"/>
              <a:r>
                <a:rPr lang="fr-FR" altLang="fr-FR" sz="1400" b="1" u="sng">
                  <a:latin typeface="Times" charset="0"/>
                </a:rPr>
                <a:t>indépendants</a:t>
              </a:r>
            </a:p>
          </p:txBody>
        </p:sp>
        <p:sp>
          <p:nvSpPr>
            <p:cNvPr id="284679" name="Text Box 7"/>
            <p:cNvSpPr txBox="1">
              <a:spLocks noChangeArrowheads="1"/>
            </p:cNvSpPr>
            <p:nvPr>
              <p:custDataLst>
                <p:tags r:id="rId6"/>
              </p:custDataLst>
            </p:nvPr>
          </p:nvSpPr>
          <p:spPr bwMode="auto">
            <a:xfrm>
              <a:off x="7607300" y="52388"/>
              <a:ext cx="1003300" cy="517525"/>
            </a:xfrm>
            <a:prstGeom prst="rect">
              <a:avLst/>
            </a:prstGeom>
            <a:noFill/>
            <a:ln w="9525">
              <a:noFill/>
              <a:miter lim="800000"/>
              <a:headEnd/>
              <a:tailEnd/>
            </a:ln>
            <a:effectLst/>
          </p:spPr>
          <p:txBody>
            <a:bodyPr wrap="none">
              <a:spAutoFit/>
            </a:bodyPr>
            <a:lstStyle/>
            <a:p>
              <a:pPr algn="ctr" eaLnBrk="0" hangingPunct="0"/>
              <a:endParaRPr lang="fr-FR" altLang="fr-FR" sz="1400" b="1" u="sng">
                <a:latin typeface="Times" charset="0"/>
              </a:endParaRPr>
            </a:p>
            <a:p>
              <a:pPr algn="ctr" eaLnBrk="0" hangingPunct="0"/>
              <a:r>
                <a:rPr lang="fr-FR" altLang="fr-FR" sz="1400" b="1" u="sng">
                  <a:latin typeface="Times" charset="0"/>
                </a:rPr>
                <a:t>Satistiques</a:t>
              </a:r>
            </a:p>
          </p:txBody>
        </p:sp>
        <p:sp>
          <p:nvSpPr>
            <p:cNvPr id="284680" name="Rectangle 8"/>
            <p:cNvSpPr>
              <a:spLocks noChangeArrowheads="1"/>
            </p:cNvSpPr>
            <p:nvPr>
              <p:custDataLst>
                <p:tags r:id="rId7"/>
              </p:custDataLst>
            </p:nvPr>
          </p:nvSpPr>
          <p:spPr bwMode="auto">
            <a:xfrm>
              <a:off x="5943600" y="8382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indépendants</a:t>
              </a:r>
            </a:p>
          </p:txBody>
        </p:sp>
        <p:sp>
          <p:nvSpPr>
            <p:cNvPr id="284681" name="Rectangle 9"/>
            <p:cNvSpPr>
              <a:spLocks noChangeArrowheads="1"/>
            </p:cNvSpPr>
            <p:nvPr>
              <p:custDataLst>
                <p:tags r:id="rId8"/>
              </p:custDataLst>
            </p:nvPr>
          </p:nvSpPr>
          <p:spPr bwMode="auto">
            <a:xfrm>
              <a:off x="5943600" y="11430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dépendants</a:t>
              </a:r>
            </a:p>
          </p:txBody>
        </p:sp>
        <p:sp>
          <p:nvSpPr>
            <p:cNvPr id="284682" name="Rectangle 10"/>
            <p:cNvSpPr>
              <a:spLocks noChangeArrowheads="1"/>
            </p:cNvSpPr>
            <p:nvPr>
              <p:custDataLst>
                <p:tags r:id="rId9"/>
              </p:custDataLst>
            </p:nvPr>
          </p:nvSpPr>
          <p:spPr bwMode="auto">
            <a:xfrm>
              <a:off x="5943600" y="19050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indépendants</a:t>
              </a:r>
            </a:p>
          </p:txBody>
        </p:sp>
        <p:sp>
          <p:nvSpPr>
            <p:cNvPr id="284683" name="Rectangle 11"/>
            <p:cNvSpPr>
              <a:spLocks noChangeArrowheads="1"/>
            </p:cNvSpPr>
            <p:nvPr>
              <p:custDataLst>
                <p:tags r:id="rId10"/>
              </p:custDataLst>
            </p:nvPr>
          </p:nvSpPr>
          <p:spPr bwMode="auto">
            <a:xfrm>
              <a:off x="5943600" y="22860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a:latin typeface="Times" charset="0"/>
                </a:rPr>
                <a:t>dépendants</a:t>
              </a:r>
            </a:p>
          </p:txBody>
        </p:sp>
        <p:sp>
          <p:nvSpPr>
            <p:cNvPr id="284684" name="Rectangle 12"/>
            <p:cNvSpPr>
              <a:spLocks noChangeArrowheads="1"/>
            </p:cNvSpPr>
            <p:nvPr>
              <p:custDataLst>
                <p:tags r:id="rId11"/>
              </p:custDataLst>
            </p:nvPr>
          </p:nvSpPr>
          <p:spPr bwMode="auto">
            <a:xfrm>
              <a:off x="5943600" y="2667000"/>
              <a:ext cx="1295400" cy="228600"/>
            </a:xfrm>
            <a:prstGeom prst="rect">
              <a:avLst/>
            </a:prstGeom>
            <a:noFill/>
            <a:ln w="9525">
              <a:solidFill>
                <a:schemeClr val="tx1"/>
              </a:solidFill>
              <a:miter lim="800000"/>
              <a:headEnd/>
              <a:tailEnd/>
            </a:ln>
            <a:effectLst/>
          </p:spPr>
          <p:txBody>
            <a:bodyPr wrap="none" anchor="ctr"/>
            <a:lstStyle/>
            <a:p>
              <a:pPr algn="ctr" eaLnBrk="0" hangingPunct="0"/>
              <a:r>
                <a:rPr lang="fr-FR" altLang="fr-FR" sz="1400">
                  <a:latin typeface="Times" charset="0"/>
                </a:rPr>
                <a:t>indépendants</a:t>
              </a:r>
            </a:p>
          </p:txBody>
        </p:sp>
        <p:sp>
          <p:nvSpPr>
            <p:cNvPr id="284685" name="Rectangle 13"/>
            <p:cNvSpPr>
              <a:spLocks noChangeArrowheads="1"/>
            </p:cNvSpPr>
            <p:nvPr>
              <p:custDataLst>
                <p:tags r:id="rId12"/>
              </p:custDataLst>
            </p:nvPr>
          </p:nvSpPr>
          <p:spPr bwMode="auto">
            <a:xfrm>
              <a:off x="5943600" y="3092450"/>
              <a:ext cx="1295400" cy="228600"/>
            </a:xfrm>
            <a:prstGeom prst="rect">
              <a:avLst/>
            </a:prstGeom>
            <a:noFill/>
            <a:ln w="9525">
              <a:solidFill>
                <a:schemeClr val="tx1"/>
              </a:solidFill>
              <a:miter lim="800000"/>
              <a:headEnd/>
              <a:tailEnd/>
            </a:ln>
            <a:effectLst/>
          </p:spPr>
          <p:txBody>
            <a:bodyPr wrap="none" anchor="ctr"/>
            <a:lstStyle/>
            <a:p>
              <a:pPr algn="ctr" eaLnBrk="0" hangingPunct="0"/>
              <a:r>
                <a:rPr lang="fr-FR" altLang="fr-FR" sz="1400" dirty="0">
                  <a:latin typeface="Times" charset="0"/>
                </a:rPr>
                <a:t>dépendants</a:t>
              </a:r>
            </a:p>
          </p:txBody>
        </p:sp>
        <p:sp>
          <p:nvSpPr>
            <p:cNvPr id="284686" name="Rectangle 14"/>
            <p:cNvSpPr>
              <a:spLocks noChangeArrowheads="1"/>
            </p:cNvSpPr>
            <p:nvPr>
              <p:custDataLst>
                <p:tags r:id="rId13"/>
              </p:custDataLst>
            </p:nvPr>
          </p:nvSpPr>
          <p:spPr bwMode="auto">
            <a:xfrm>
              <a:off x="5943600" y="3505200"/>
              <a:ext cx="1295400" cy="228600"/>
            </a:xfrm>
            <a:prstGeom prst="rect">
              <a:avLst/>
            </a:prstGeom>
            <a:noFill/>
            <a:ln w="9525">
              <a:solidFill>
                <a:schemeClr val="tx1"/>
              </a:solidFill>
              <a:miter lim="800000"/>
              <a:headEnd/>
              <a:tailEnd/>
            </a:ln>
            <a:effectLst/>
          </p:spPr>
          <p:txBody>
            <a:bodyPr wrap="none" anchor="ctr"/>
            <a:lstStyle/>
            <a:p>
              <a:pPr algn="ctr" eaLnBrk="0" hangingPunct="0"/>
              <a:r>
                <a:rPr lang="fr-FR" altLang="fr-FR" sz="1400">
                  <a:latin typeface="Times" charset="0"/>
                </a:rPr>
                <a:t>Ind &amp; dép</a:t>
              </a:r>
            </a:p>
          </p:txBody>
        </p:sp>
        <p:sp>
          <p:nvSpPr>
            <p:cNvPr id="284687" name="Rectangle 15"/>
            <p:cNvSpPr>
              <a:spLocks noChangeArrowheads="1"/>
            </p:cNvSpPr>
            <p:nvPr>
              <p:custDataLst>
                <p:tags r:id="rId14"/>
              </p:custDataLst>
            </p:nvPr>
          </p:nvSpPr>
          <p:spPr bwMode="auto">
            <a:xfrm>
              <a:off x="5943600" y="4000500"/>
              <a:ext cx="1295400" cy="2286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fr-FR" altLang="fr-FR" sz="1400" dirty="0" err="1">
                  <a:latin typeface="Times" charset="0"/>
                </a:rPr>
                <a:t>Ind</a:t>
              </a:r>
              <a:r>
                <a:rPr lang="fr-FR" altLang="fr-FR" sz="1400" dirty="0">
                  <a:latin typeface="Times" charset="0"/>
                </a:rPr>
                <a:t> &amp; </a:t>
              </a:r>
              <a:r>
                <a:rPr lang="fr-FR" altLang="fr-FR" sz="1400" dirty="0" err="1">
                  <a:latin typeface="Times" charset="0"/>
                </a:rPr>
                <a:t>dép</a:t>
              </a:r>
              <a:endParaRPr lang="fr-FR" altLang="fr-FR" sz="1400" dirty="0">
                <a:latin typeface="Times" charset="0"/>
              </a:endParaRPr>
            </a:p>
          </p:txBody>
        </p:sp>
        <p:sp>
          <p:nvSpPr>
            <p:cNvPr id="284688" name="AutoShape 16"/>
            <p:cNvSpPr>
              <a:spLocks noChangeArrowheads="1"/>
            </p:cNvSpPr>
            <p:nvPr>
              <p:custDataLst>
                <p:tags r:id="rId15"/>
              </p:custDataLst>
            </p:nvPr>
          </p:nvSpPr>
          <p:spPr bwMode="auto">
            <a:xfrm>
              <a:off x="7467600" y="11430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McNemar</a:t>
              </a:r>
            </a:p>
          </p:txBody>
        </p:sp>
        <p:sp>
          <p:nvSpPr>
            <p:cNvPr id="284689" name="AutoShape 17"/>
            <p:cNvSpPr>
              <a:spLocks noChangeArrowheads="1"/>
            </p:cNvSpPr>
            <p:nvPr>
              <p:custDataLst>
                <p:tags r:id="rId16"/>
              </p:custDataLst>
            </p:nvPr>
          </p:nvSpPr>
          <p:spPr bwMode="auto">
            <a:xfrm>
              <a:off x="7467600" y="19050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Test t (ind)</a:t>
              </a:r>
            </a:p>
          </p:txBody>
        </p:sp>
        <p:sp>
          <p:nvSpPr>
            <p:cNvPr id="284690" name="AutoShape 18"/>
            <p:cNvSpPr>
              <a:spLocks noChangeArrowheads="1"/>
            </p:cNvSpPr>
            <p:nvPr>
              <p:custDataLst>
                <p:tags r:id="rId17"/>
              </p:custDataLst>
            </p:nvPr>
          </p:nvSpPr>
          <p:spPr bwMode="auto">
            <a:xfrm>
              <a:off x="7467600" y="22860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Test t (dép)</a:t>
              </a:r>
            </a:p>
          </p:txBody>
        </p:sp>
        <p:sp>
          <p:nvSpPr>
            <p:cNvPr id="284691" name="AutoShape 19"/>
            <p:cNvSpPr>
              <a:spLocks noChangeArrowheads="1"/>
            </p:cNvSpPr>
            <p:nvPr>
              <p:custDataLst>
                <p:tags r:id="rId18"/>
              </p:custDataLst>
            </p:nvPr>
          </p:nvSpPr>
          <p:spPr bwMode="auto">
            <a:xfrm>
              <a:off x="7467600" y="2667000"/>
              <a:ext cx="1524000" cy="2286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ANOVA/ANCOVA</a:t>
              </a:r>
            </a:p>
          </p:txBody>
        </p:sp>
        <p:sp>
          <p:nvSpPr>
            <p:cNvPr id="284692" name="AutoShape 20"/>
            <p:cNvSpPr>
              <a:spLocks noChangeArrowheads="1"/>
            </p:cNvSpPr>
            <p:nvPr>
              <p:custDataLst>
                <p:tags r:id="rId19"/>
              </p:custDataLst>
            </p:nvPr>
          </p:nvSpPr>
          <p:spPr bwMode="auto">
            <a:xfrm>
              <a:off x="7467600" y="2971800"/>
              <a:ext cx="1524000" cy="4572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ANOVA/ANCOVA </a:t>
              </a:r>
            </a:p>
            <a:p>
              <a:pPr algn="ctr" eaLnBrk="0" hangingPunct="0"/>
              <a:r>
                <a:rPr lang="fr-FR" altLang="fr-FR" sz="1400" dirty="0">
                  <a:latin typeface="Times" charset="0"/>
                </a:rPr>
                <a:t>mesures répétées</a:t>
              </a:r>
            </a:p>
          </p:txBody>
        </p:sp>
        <p:sp>
          <p:nvSpPr>
            <p:cNvPr id="284693" name="AutoShape 21"/>
            <p:cNvSpPr>
              <a:spLocks noChangeArrowheads="1"/>
            </p:cNvSpPr>
            <p:nvPr>
              <p:custDataLst>
                <p:tags r:id="rId20"/>
              </p:custDataLst>
            </p:nvPr>
          </p:nvSpPr>
          <p:spPr bwMode="auto">
            <a:xfrm>
              <a:off x="7467600" y="3505200"/>
              <a:ext cx="1524000" cy="3810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ANOVA/</a:t>
              </a:r>
            </a:p>
            <a:p>
              <a:pPr algn="ctr" eaLnBrk="0" hangingPunct="0"/>
              <a:r>
                <a:rPr lang="fr-FR" altLang="fr-FR" sz="1400" dirty="0">
                  <a:latin typeface="Times" charset="0"/>
                </a:rPr>
                <a:t>ANCOVA (mixte)</a:t>
              </a:r>
            </a:p>
          </p:txBody>
        </p:sp>
        <p:sp>
          <p:nvSpPr>
            <p:cNvPr id="284694" name="AutoShape 22"/>
            <p:cNvSpPr>
              <a:spLocks noChangeArrowheads="1"/>
            </p:cNvSpPr>
            <p:nvPr>
              <p:custDataLst>
                <p:tags r:id="rId21"/>
              </p:custDataLst>
            </p:nvPr>
          </p:nvSpPr>
          <p:spPr bwMode="auto">
            <a:xfrm>
              <a:off x="7467600" y="3924300"/>
              <a:ext cx="1524000" cy="4191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MANOVA/</a:t>
              </a:r>
            </a:p>
            <a:p>
              <a:pPr algn="ctr" eaLnBrk="0" hangingPunct="0"/>
              <a:r>
                <a:rPr lang="fr-FR" altLang="fr-FR" sz="1400" dirty="0">
                  <a:latin typeface="Times" charset="0"/>
                </a:rPr>
                <a:t>MANCOVA</a:t>
              </a:r>
            </a:p>
          </p:txBody>
        </p:sp>
        <p:sp>
          <p:nvSpPr>
            <p:cNvPr id="284695" name="AutoShape 23"/>
            <p:cNvSpPr>
              <a:spLocks noChangeArrowheads="1"/>
            </p:cNvSpPr>
            <p:nvPr>
              <p:custDataLst>
                <p:tags r:id="rId22"/>
              </p:custDataLst>
            </p:nvPr>
          </p:nvSpPr>
          <p:spPr bwMode="auto">
            <a:xfrm>
              <a:off x="7467600" y="8382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sym typeface="Symbol" pitchFamily="18" charset="2"/>
                </a:rPr>
                <a:t></a:t>
              </a:r>
              <a:r>
                <a:rPr lang="fr-FR" altLang="fr-FR" sz="1400" baseline="30000">
                  <a:latin typeface="Times" charset="0"/>
                  <a:sym typeface="Symbol" pitchFamily="18" charset="2"/>
                </a:rPr>
                <a:t>2</a:t>
              </a:r>
              <a:endParaRPr lang="fr-FR" altLang="fr-FR" sz="1400">
                <a:latin typeface="Times" charset="0"/>
              </a:endParaRPr>
            </a:p>
          </p:txBody>
        </p:sp>
        <p:sp>
          <p:nvSpPr>
            <p:cNvPr id="284696" name="AutoShape 24"/>
            <p:cNvSpPr>
              <a:spLocks noChangeArrowheads="1"/>
            </p:cNvSpPr>
            <p:nvPr>
              <p:custDataLst>
                <p:tags r:id="rId23"/>
              </p:custDataLst>
            </p:nvPr>
          </p:nvSpPr>
          <p:spPr bwMode="auto">
            <a:xfrm>
              <a:off x="7467600" y="4419600"/>
              <a:ext cx="1524000" cy="2286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a:latin typeface="Times" charset="0"/>
                </a:rPr>
                <a:t>Phi</a:t>
              </a:r>
            </a:p>
          </p:txBody>
        </p:sp>
        <p:sp>
          <p:nvSpPr>
            <p:cNvPr id="284697" name="AutoShape 25" descr="Treillis blanc"/>
            <p:cNvSpPr>
              <a:spLocks noChangeArrowheads="1"/>
            </p:cNvSpPr>
            <p:nvPr>
              <p:custDataLst>
                <p:tags r:id="rId24"/>
              </p:custDataLst>
            </p:nvPr>
          </p:nvSpPr>
          <p:spPr bwMode="auto">
            <a:xfrm>
              <a:off x="7467600" y="5257800"/>
              <a:ext cx="1524000" cy="457200"/>
            </a:xfrm>
            <a:prstGeom prst="roundRect">
              <a:avLst>
                <a:gd name="adj" fmla="val 16667"/>
              </a:avLst>
            </a:prstGeom>
            <a:pattFill prst="openDmnd">
              <a:fgClr>
                <a:schemeClr val="accent1"/>
              </a:fgClr>
              <a:bgClr>
                <a:srgbClr val="FFFFFF"/>
              </a:bgClr>
            </a:pattFill>
            <a:ln w="9525">
              <a:solidFill>
                <a:schemeClr val="tx1"/>
              </a:solidFill>
              <a:round/>
              <a:headEnd/>
              <a:tailEnd/>
            </a:ln>
            <a:effectLst/>
          </p:spPr>
          <p:txBody>
            <a:bodyPr wrap="none" anchor="ctr"/>
            <a:lstStyle/>
            <a:p>
              <a:pPr algn="ctr" eaLnBrk="0" hangingPunct="0"/>
              <a:r>
                <a:rPr lang="fr-FR" altLang="fr-FR" sz="1400" dirty="0">
                  <a:latin typeface="Times" charset="0"/>
                </a:rPr>
                <a:t>Corrélation /</a:t>
              </a:r>
            </a:p>
            <a:p>
              <a:pPr algn="ctr" eaLnBrk="0" hangingPunct="0"/>
              <a:r>
                <a:rPr lang="fr-FR" altLang="fr-FR" sz="1400" dirty="0">
                  <a:latin typeface="Times" charset="0"/>
                </a:rPr>
                <a:t>Régression Simple</a:t>
              </a:r>
            </a:p>
          </p:txBody>
        </p:sp>
        <p:sp>
          <p:nvSpPr>
            <p:cNvPr id="284698" name="AutoShape 26" descr="Treillis blanc"/>
            <p:cNvSpPr>
              <a:spLocks noChangeArrowheads="1"/>
            </p:cNvSpPr>
            <p:nvPr>
              <p:custDataLst>
                <p:tags r:id="rId25"/>
              </p:custDataLst>
            </p:nvPr>
          </p:nvSpPr>
          <p:spPr bwMode="auto">
            <a:xfrm>
              <a:off x="7467600" y="5791200"/>
              <a:ext cx="1524000" cy="457200"/>
            </a:xfrm>
            <a:prstGeom prst="roundRect">
              <a:avLst>
                <a:gd name="adj" fmla="val 16667"/>
              </a:avLst>
            </a:prstGeom>
            <a:pattFill prst="openDmnd">
              <a:fgClr>
                <a:schemeClr val="accent1"/>
              </a:fgClr>
              <a:bgClr>
                <a:srgbClr val="FFFFFF"/>
              </a:bgClr>
            </a:pattFill>
            <a:ln w="9525">
              <a:solidFill>
                <a:schemeClr val="tx1"/>
              </a:solidFill>
              <a:round/>
              <a:headEnd/>
              <a:tailEnd/>
            </a:ln>
            <a:effectLst/>
          </p:spPr>
          <p:txBody>
            <a:bodyPr wrap="none" anchor="ctr"/>
            <a:lstStyle/>
            <a:p>
              <a:pPr algn="ctr" eaLnBrk="0" hangingPunct="0"/>
              <a:r>
                <a:rPr lang="fr-FR" altLang="fr-FR" sz="1400">
                  <a:latin typeface="Times" charset="0"/>
                </a:rPr>
                <a:t>Régression</a:t>
              </a:r>
            </a:p>
            <a:p>
              <a:pPr algn="ctr" eaLnBrk="0" hangingPunct="0"/>
              <a:r>
                <a:rPr lang="fr-FR" altLang="fr-FR" sz="1400">
                  <a:latin typeface="Times" charset="0"/>
                </a:rPr>
                <a:t>Multiple</a:t>
              </a:r>
            </a:p>
          </p:txBody>
        </p:sp>
        <p:sp>
          <p:nvSpPr>
            <p:cNvPr id="284699" name="AutoShape 27"/>
            <p:cNvSpPr>
              <a:spLocks noChangeArrowheads="1"/>
            </p:cNvSpPr>
            <p:nvPr>
              <p:custDataLst>
                <p:tags r:id="rId26"/>
              </p:custDataLst>
            </p:nvPr>
          </p:nvSpPr>
          <p:spPr bwMode="auto">
            <a:xfrm>
              <a:off x="7467600" y="6324600"/>
              <a:ext cx="1524000" cy="4572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Corrélation</a:t>
              </a:r>
            </a:p>
            <a:p>
              <a:pPr algn="ctr" eaLnBrk="0" hangingPunct="0"/>
              <a:r>
                <a:rPr lang="fr-FR" altLang="fr-FR" sz="1400" dirty="0">
                  <a:latin typeface="Times" charset="0"/>
                </a:rPr>
                <a:t>Canonique</a:t>
              </a:r>
            </a:p>
          </p:txBody>
        </p:sp>
        <p:sp>
          <p:nvSpPr>
            <p:cNvPr id="284700" name="Rectangle 28"/>
            <p:cNvSpPr>
              <a:spLocks noChangeArrowheads="1"/>
            </p:cNvSpPr>
            <p:nvPr>
              <p:custDataLst>
                <p:tags r:id="rId27"/>
              </p:custDataLst>
            </p:nvPr>
          </p:nvSpPr>
          <p:spPr bwMode="auto">
            <a:xfrm>
              <a:off x="4800600" y="989013"/>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Deux</a:t>
              </a:r>
            </a:p>
          </p:txBody>
        </p:sp>
        <p:sp>
          <p:nvSpPr>
            <p:cNvPr id="284701" name="Rectangle 29"/>
            <p:cNvSpPr>
              <a:spLocks noChangeArrowheads="1"/>
            </p:cNvSpPr>
            <p:nvPr>
              <p:custDataLst>
                <p:tags r:id="rId28"/>
              </p:custDataLst>
            </p:nvPr>
          </p:nvSpPr>
          <p:spPr bwMode="auto">
            <a:xfrm>
              <a:off x="4800600" y="21336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Deux</a:t>
              </a:r>
            </a:p>
          </p:txBody>
        </p:sp>
        <p:sp>
          <p:nvSpPr>
            <p:cNvPr id="284702" name="Rectangle 30"/>
            <p:cNvSpPr>
              <a:spLocks noChangeArrowheads="1"/>
            </p:cNvSpPr>
            <p:nvPr>
              <p:custDataLst>
                <p:tags r:id="rId29"/>
              </p:custDataLst>
            </p:nvPr>
          </p:nvSpPr>
          <p:spPr bwMode="auto">
            <a:xfrm>
              <a:off x="4800600" y="43815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Deux</a:t>
              </a:r>
            </a:p>
          </p:txBody>
        </p:sp>
        <p:sp>
          <p:nvSpPr>
            <p:cNvPr id="284703" name="Rectangle 31"/>
            <p:cNvSpPr>
              <a:spLocks noChangeArrowheads="1"/>
            </p:cNvSpPr>
            <p:nvPr>
              <p:custDataLst>
                <p:tags r:id="rId30"/>
              </p:custDataLst>
            </p:nvPr>
          </p:nvSpPr>
          <p:spPr bwMode="auto">
            <a:xfrm>
              <a:off x="4800600" y="53340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Une</a:t>
              </a:r>
            </a:p>
          </p:txBody>
        </p:sp>
        <p:sp>
          <p:nvSpPr>
            <p:cNvPr id="284704" name="Rectangle 32"/>
            <p:cNvSpPr>
              <a:spLocks noChangeArrowheads="1"/>
            </p:cNvSpPr>
            <p:nvPr>
              <p:custDataLst>
                <p:tags r:id="rId31"/>
              </p:custDataLst>
            </p:nvPr>
          </p:nvSpPr>
          <p:spPr bwMode="auto">
            <a:xfrm>
              <a:off x="4800600" y="6400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5" name="Rectangle 33"/>
            <p:cNvSpPr>
              <a:spLocks noChangeArrowheads="1"/>
            </p:cNvSpPr>
            <p:nvPr>
              <p:custDataLst>
                <p:tags r:id="rId32"/>
              </p:custDataLst>
            </p:nvPr>
          </p:nvSpPr>
          <p:spPr bwMode="auto">
            <a:xfrm>
              <a:off x="4800600" y="58674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6" name="Rectangle 34"/>
            <p:cNvSpPr>
              <a:spLocks noChangeArrowheads="1"/>
            </p:cNvSpPr>
            <p:nvPr>
              <p:custDataLst>
                <p:tags r:id="rId33"/>
              </p:custDataLst>
            </p:nvPr>
          </p:nvSpPr>
          <p:spPr bwMode="auto">
            <a:xfrm>
              <a:off x="4800600" y="39624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7" name="Rectangle 35"/>
            <p:cNvSpPr>
              <a:spLocks noChangeArrowheads="1"/>
            </p:cNvSpPr>
            <p:nvPr>
              <p:custDataLst>
                <p:tags r:id="rId34"/>
              </p:custDataLst>
            </p:nvPr>
          </p:nvSpPr>
          <p:spPr bwMode="auto">
            <a:xfrm>
              <a:off x="4800600" y="30480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08" name="Rectangle 36"/>
            <p:cNvSpPr>
              <a:spLocks noChangeArrowheads="1"/>
            </p:cNvSpPr>
            <p:nvPr>
              <p:custDataLst>
                <p:tags r:id="rId35"/>
              </p:custDataLst>
            </p:nvPr>
          </p:nvSpPr>
          <p:spPr bwMode="auto">
            <a:xfrm>
              <a:off x="3429000" y="9906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dirty="0">
                  <a:latin typeface="Times" charset="0"/>
                </a:rPr>
                <a:t>Une</a:t>
              </a:r>
            </a:p>
          </p:txBody>
        </p:sp>
        <p:sp>
          <p:nvSpPr>
            <p:cNvPr id="284709" name="Rectangle 37"/>
            <p:cNvSpPr>
              <a:spLocks noChangeArrowheads="1"/>
            </p:cNvSpPr>
            <p:nvPr>
              <p:custDataLst>
                <p:tags r:id="rId36"/>
              </p:custDataLst>
            </p:nvPr>
          </p:nvSpPr>
          <p:spPr bwMode="auto">
            <a:xfrm>
              <a:off x="3429000" y="2590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dirty="0">
                  <a:latin typeface="Times" charset="0"/>
                </a:rPr>
                <a:t>Une</a:t>
              </a:r>
            </a:p>
          </p:txBody>
        </p:sp>
        <p:sp>
          <p:nvSpPr>
            <p:cNvPr id="284710" name="Rectangle 38"/>
            <p:cNvSpPr>
              <a:spLocks noChangeArrowheads="1"/>
            </p:cNvSpPr>
            <p:nvPr>
              <p:custDataLst>
                <p:tags r:id="rId37"/>
              </p:custDataLst>
            </p:nvPr>
          </p:nvSpPr>
          <p:spPr bwMode="auto">
            <a:xfrm>
              <a:off x="3429000" y="39624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11" name="Rectangle 39"/>
            <p:cNvSpPr>
              <a:spLocks noChangeArrowheads="1"/>
            </p:cNvSpPr>
            <p:nvPr>
              <p:custDataLst>
                <p:tags r:id="rId38"/>
              </p:custDataLst>
            </p:nvPr>
          </p:nvSpPr>
          <p:spPr bwMode="auto">
            <a:xfrm>
              <a:off x="3429000" y="43815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Une</a:t>
              </a:r>
            </a:p>
          </p:txBody>
        </p:sp>
        <p:sp>
          <p:nvSpPr>
            <p:cNvPr id="284712" name="Rectangle 40"/>
            <p:cNvSpPr>
              <a:spLocks noChangeArrowheads="1"/>
            </p:cNvSpPr>
            <p:nvPr>
              <p:custDataLst>
                <p:tags r:id="rId39"/>
              </p:custDataLst>
            </p:nvPr>
          </p:nvSpPr>
          <p:spPr bwMode="auto">
            <a:xfrm>
              <a:off x="3429000" y="56007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Une</a:t>
              </a:r>
            </a:p>
          </p:txBody>
        </p:sp>
        <p:sp>
          <p:nvSpPr>
            <p:cNvPr id="284713" name="Rectangle 41"/>
            <p:cNvSpPr>
              <a:spLocks noChangeArrowheads="1"/>
            </p:cNvSpPr>
            <p:nvPr>
              <p:custDataLst>
                <p:tags r:id="rId40"/>
              </p:custDataLst>
            </p:nvPr>
          </p:nvSpPr>
          <p:spPr bwMode="auto">
            <a:xfrm>
              <a:off x="3429000" y="6400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sp>
          <p:nvSpPr>
            <p:cNvPr id="284714" name="AutoShape 42"/>
            <p:cNvSpPr>
              <a:spLocks noChangeArrowheads="1"/>
            </p:cNvSpPr>
            <p:nvPr>
              <p:custDataLst>
                <p:tags r:id="rId41"/>
              </p:custDataLst>
            </p:nvPr>
          </p:nvSpPr>
          <p:spPr bwMode="auto">
            <a:xfrm>
              <a:off x="1752600" y="1219200"/>
              <a:ext cx="1371600" cy="3810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Qualitatives</a:t>
              </a:r>
            </a:p>
          </p:txBody>
        </p:sp>
        <p:sp>
          <p:nvSpPr>
            <p:cNvPr id="284715" name="AutoShape 43"/>
            <p:cNvSpPr>
              <a:spLocks noChangeArrowheads="1"/>
            </p:cNvSpPr>
            <p:nvPr>
              <p:custDataLst>
                <p:tags r:id="rId42"/>
              </p:custDataLst>
            </p:nvPr>
          </p:nvSpPr>
          <p:spPr bwMode="auto">
            <a:xfrm>
              <a:off x="1752600" y="3124200"/>
              <a:ext cx="1371600" cy="3810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a:latin typeface="Times" charset="0"/>
                </a:rPr>
                <a:t>Quantitatives</a:t>
              </a:r>
            </a:p>
          </p:txBody>
        </p:sp>
        <p:sp>
          <p:nvSpPr>
            <p:cNvPr id="284716" name="AutoShape 44"/>
            <p:cNvSpPr>
              <a:spLocks noChangeArrowheads="1"/>
            </p:cNvSpPr>
            <p:nvPr>
              <p:custDataLst>
                <p:tags r:id="rId43"/>
              </p:custDataLst>
            </p:nvPr>
          </p:nvSpPr>
          <p:spPr bwMode="auto">
            <a:xfrm>
              <a:off x="1752600" y="4343400"/>
              <a:ext cx="1371600" cy="3810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Qualitatives</a:t>
              </a:r>
            </a:p>
          </p:txBody>
        </p:sp>
        <p:sp>
          <p:nvSpPr>
            <p:cNvPr id="284717" name="AutoShape 45"/>
            <p:cNvSpPr>
              <a:spLocks noChangeArrowheads="1"/>
            </p:cNvSpPr>
            <p:nvPr>
              <p:custDataLst>
                <p:tags r:id="rId44"/>
              </p:custDataLst>
            </p:nvPr>
          </p:nvSpPr>
          <p:spPr bwMode="auto">
            <a:xfrm>
              <a:off x="1752600" y="5562600"/>
              <a:ext cx="1371600" cy="381000"/>
            </a:xfrm>
            <a:prstGeom prst="roundRect">
              <a:avLst>
                <a:gd name="adj" fmla="val 16667"/>
              </a:avLst>
            </a:prstGeom>
            <a:solidFill>
              <a:schemeClr val="bg1"/>
            </a:solidFill>
            <a:ln w="9525">
              <a:solidFill>
                <a:schemeClr val="tx1"/>
              </a:solidFill>
              <a:round/>
              <a:headEnd/>
              <a:tailEnd/>
            </a:ln>
            <a:effectLst/>
          </p:spPr>
          <p:txBody>
            <a:bodyPr wrap="none" anchor="ctr"/>
            <a:lstStyle/>
            <a:p>
              <a:pPr algn="ctr" eaLnBrk="0" hangingPunct="0"/>
              <a:r>
                <a:rPr lang="fr-FR" altLang="fr-FR" sz="1400" dirty="0">
                  <a:latin typeface="Times" charset="0"/>
                </a:rPr>
                <a:t>Quantitatives</a:t>
              </a:r>
            </a:p>
          </p:txBody>
        </p:sp>
        <p:sp>
          <p:nvSpPr>
            <p:cNvPr id="284718" name="AutoShape 46"/>
            <p:cNvSpPr>
              <a:spLocks noChangeArrowheads="1"/>
            </p:cNvSpPr>
            <p:nvPr>
              <p:custDataLst>
                <p:tags r:id="rId45"/>
              </p:custDataLst>
            </p:nvPr>
          </p:nvSpPr>
          <p:spPr bwMode="auto">
            <a:xfrm>
              <a:off x="304800" y="2133600"/>
              <a:ext cx="1371600" cy="533400"/>
            </a:xfrm>
            <a:prstGeom prst="hexagon">
              <a:avLst>
                <a:gd name="adj" fmla="val 64286"/>
                <a:gd name="vf" fmla="val 115470"/>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Différences</a:t>
              </a:r>
              <a:endParaRPr lang="fr-FR" altLang="fr-FR" sz="2400">
                <a:latin typeface="Times" charset="0"/>
              </a:endParaRPr>
            </a:p>
          </p:txBody>
        </p:sp>
        <p:sp>
          <p:nvSpPr>
            <p:cNvPr id="284719" name="AutoShape 47"/>
            <p:cNvSpPr>
              <a:spLocks noChangeArrowheads="1"/>
            </p:cNvSpPr>
            <p:nvPr>
              <p:custDataLst>
                <p:tags r:id="rId46"/>
              </p:custDataLst>
            </p:nvPr>
          </p:nvSpPr>
          <p:spPr bwMode="auto">
            <a:xfrm>
              <a:off x="228600" y="4876800"/>
              <a:ext cx="1371600" cy="533400"/>
            </a:xfrm>
            <a:prstGeom prst="hexagon">
              <a:avLst>
                <a:gd name="adj" fmla="val 64286"/>
                <a:gd name="vf" fmla="val 115470"/>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Relations</a:t>
              </a:r>
              <a:endParaRPr lang="fr-FR" altLang="fr-FR" sz="2400">
                <a:latin typeface="Times" charset="0"/>
              </a:endParaRPr>
            </a:p>
          </p:txBody>
        </p:sp>
        <p:cxnSp>
          <p:nvCxnSpPr>
            <p:cNvPr id="284720" name="AutoShape 48"/>
            <p:cNvCxnSpPr>
              <a:cxnSpLocks noChangeShapeType="1"/>
              <a:stCxn id="284718" idx="0"/>
              <a:endCxn id="284714" idx="1"/>
            </p:cNvCxnSpPr>
            <p:nvPr>
              <p:custDataLst>
                <p:tags r:id="rId47"/>
              </p:custDataLst>
            </p:nvPr>
          </p:nvCxnSpPr>
          <p:spPr bwMode="auto">
            <a:xfrm flipV="1">
              <a:off x="990600" y="1409700"/>
              <a:ext cx="762000" cy="723900"/>
            </a:xfrm>
            <a:prstGeom prst="straightConnector1">
              <a:avLst/>
            </a:prstGeom>
            <a:noFill/>
            <a:ln w="9525">
              <a:solidFill>
                <a:schemeClr val="tx1"/>
              </a:solidFill>
              <a:round/>
              <a:headEnd/>
              <a:tailEnd/>
            </a:ln>
            <a:effectLst/>
          </p:spPr>
        </p:cxnSp>
        <p:cxnSp>
          <p:nvCxnSpPr>
            <p:cNvPr id="284721" name="AutoShape 49"/>
            <p:cNvCxnSpPr>
              <a:cxnSpLocks noChangeShapeType="1"/>
              <a:stCxn id="284718" idx="2"/>
              <a:endCxn id="284715" idx="1"/>
            </p:cNvCxnSpPr>
            <p:nvPr>
              <p:custDataLst>
                <p:tags r:id="rId48"/>
              </p:custDataLst>
            </p:nvPr>
          </p:nvCxnSpPr>
          <p:spPr bwMode="auto">
            <a:xfrm>
              <a:off x="990600" y="2667000"/>
              <a:ext cx="762000" cy="647700"/>
            </a:xfrm>
            <a:prstGeom prst="straightConnector1">
              <a:avLst/>
            </a:prstGeom>
            <a:noFill/>
            <a:ln w="9525">
              <a:solidFill>
                <a:schemeClr val="tx1"/>
              </a:solidFill>
              <a:round/>
              <a:headEnd/>
              <a:tailEnd/>
            </a:ln>
            <a:effectLst/>
          </p:spPr>
        </p:cxnSp>
        <p:cxnSp>
          <p:nvCxnSpPr>
            <p:cNvPr id="284722" name="AutoShape 50"/>
            <p:cNvCxnSpPr>
              <a:cxnSpLocks noChangeShapeType="1"/>
              <a:stCxn id="284715" idx="3"/>
              <a:endCxn id="284709" idx="1"/>
            </p:cNvCxnSpPr>
            <p:nvPr>
              <p:custDataLst>
                <p:tags r:id="rId49"/>
              </p:custDataLst>
            </p:nvPr>
          </p:nvCxnSpPr>
          <p:spPr bwMode="auto">
            <a:xfrm flipV="1">
              <a:off x="3124200" y="2743200"/>
              <a:ext cx="304800" cy="571500"/>
            </a:xfrm>
            <a:prstGeom prst="straightConnector1">
              <a:avLst/>
            </a:prstGeom>
            <a:noFill/>
            <a:ln w="9525">
              <a:solidFill>
                <a:schemeClr val="tx1"/>
              </a:solidFill>
              <a:round/>
              <a:headEnd/>
              <a:tailEnd/>
            </a:ln>
            <a:effectLst/>
          </p:spPr>
        </p:cxnSp>
        <p:cxnSp>
          <p:nvCxnSpPr>
            <p:cNvPr id="284723" name="AutoShape 51"/>
            <p:cNvCxnSpPr>
              <a:cxnSpLocks noChangeShapeType="1"/>
              <a:stCxn id="284715" idx="3"/>
              <a:endCxn id="284710" idx="1"/>
            </p:cNvCxnSpPr>
            <p:nvPr>
              <p:custDataLst>
                <p:tags r:id="rId50"/>
              </p:custDataLst>
            </p:nvPr>
          </p:nvCxnSpPr>
          <p:spPr bwMode="auto">
            <a:xfrm>
              <a:off x="3124200" y="3314700"/>
              <a:ext cx="304800" cy="800100"/>
            </a:xfrm>
            <a:prstGeom prst="straightConnector1">
              <a:avLst/>
            </a:prstGeom>
            <a:noFill/>
            <a:ln w="9525">
              <a:solidFill>
                <a:schemeClr val="tx1"/>
              </a:solidFill>
              <a:round/>
              <a:headEnd/>
              <a:tailEnd/>
            </a:ln>
            <a:effectLst/>
          </p:spPr>
        </p:cxnSp>
        <p:cxnSp>
          <p:nvCxnSpPr>
            <p:cNvPr id="284724" name="AutoShape 52"/>
            <p:cNvCxnSpPr>
              <a:cxnSpLocks noChangeShapeType="1"/>
              <a:stCxn id="284714" idx="3"/>
              <a:endCxn id="284708" idx="1"/>
            </p:cNvCxnSpPr>
            <p:nvPr>
              <p:custDataLst>
                <p:tags r:id="rId51"/>
              </p:custDataLst>
            </p:nvPr>
          </p:nvCxnSpPr>
          <p:spPr bwMode="auto">
            <a:xfrm flipV="1">
              <a:off x="3124200" y="1143000"/>
              <a:ext cx="304800" cy="266700"/>
            </a:xfrm>
            <a:prstGeom prst="straightConnector1">
              <a:avLst/>
            </a:prstGeom>
            <a:noFill/>
            <a:ln w="9525">
              <a:solidFill>
                <a:schemeClr val="tx1"/>
              </a:solidFill>
              <a:round/>
              <a:headEnd/>
              <a:tailEnd/>
            </a:ln>
            <a:effectLst/>
          </p:spPr>
        </p:cxnSp>
        <p:cxnSp>
          <p:nvCxnSpPr>
            <p:cNvPr id="284725" name="AutoShape 53"/>
            <p:cNvCxnSpPr>
              <a:cxnSpLocks noChangeShapeType="1"/>
              <a:stCxn id="284708" idx="3"/>
              <a:endCxn id="284700" idx="1"/>
            </p:cNvCxnSpPr>
            <p:nvPr>
              <p:custDataLst>
                <p:tags r:id="rId52"/>
              </p:custDataLst>
            </p:nvPr>
          </p:nvCxnSpPr>
          <p:spPr bwMode="auto">
            <a:xfrm flipV="1">
              <a:off x="4343400" y="1141413"/>
              <a:ext cx="457200" cy="1587"/>
            </a:xfrm>
            <a:prstGeom prst="straightConnector1">
              <a:avLst/>
            </a:prstGeom>
            <a:noFill/>
            <a:ln w="9525">
              <a:solidFill>
                <a:schemeClr val="tx1"/>
              </a:solidFill>
              <a:round/>
              <a:headEnd/>
              <a:tailEnd/>
            </a:ln>
            <a:effectLst/>
          </p:spPr>
        </p:cxnSp>
        <p:cxnSp>
          <p:nvCxnSpPr>
            <p:cNvPr id="284726" name="AutoShape 54"/>
            <p:cNvCxnSpPr>
              <a:cxnSpLocks noChangeShapeType="1"/>
              <a:stCxn id="284700" idx="3"/>
              <a:endCxn id="284680" idx="1"/>
            </p:cNvCxnSpPr>
            <p:nvPr>
              <p:custDataLst>
                <p:tags r:id="rId53"/>
              </p:custDataLst>
            </p:nvPr>
          </p:nvCxnSpPr>
          <p:spPr bwMode="auto">
            <a:xfrm flipV="1">
              <a:off x="5715000" y="952500"/>
              <a:ext cx="228600" cy="188913"/>
            </a:xfrm>
            <a:prstGeom prst="straightConnector1">
              <a:avLst/>
            </a:prstGeom>
            <a:noFill/>
            <a:ln w="9525">
              <a:solidFill>
                <a:schemeClr val="tx1"/>
              </a:solidFill>
              <a:round/>
              <a:headEnd/>
              <a:tailEnd/>
            </a:ln>
            <a:effectLst/>
          </p:spPr>
        </p:cxnSp>
        <p:cxnSp>
          <p:nvCxnSpPr>
            <p:cNvPr id="284727" name="AutoShape 55"/>
            <p:cNvCxnSpPr>
              <a:cxnSpLocks noChangeShapeType="1"/>
              <a:stCxn id="284700" idx="3"/>
              <a:endCxn id="284681" idx="1"/>
            </p:cNvCxnSpPr>
            <p:nvPr>
              <p:custDataLst>
                <p:tags r:id="rId54"/>
              </p:custDataLst>
            </p:nvPr>
          </p:nvCxnSpPr>
          <p:spPr bwMode="auto">
            <a:xfrm>
              <a:off x="5715000" y="1141413"/>
              <a:ext cx="228600" cy="115887"/>
            </a:xfrm>
            <a:prstGeom prst="straightConnector1">
              <a:avLst/>
            </a:prstGeom>
            <a:noFill/>
            <a:ln w="9525">
              <a:solidFill>
                <a:schemeClr val="tx1"/>
              </a:solidFill>
              <a:round/>
              <a:headEnd/>
              <a:tailEnd/>
            </a:ln>
            <a:effectLst/>
          </p:spPr>
        </p:cxnSp>
        <p:cxnSp>
          <p:nvCxnSpPr>
            <p:cNvPr id="284728" name="AutoShape 56"/>
            <p:cNvCxnSpPr>
              <a:cxnSpLocks noChangeShapeType="1"/>
              <a:stCxn id="284680" idx="3"/>
              <a:endCxn id="284695" idx="1"/>
            </p:cNvCxnSpPr>
            <p:nvPr>
              <p:custDataLst>
                <p:tags r:id="rId55"/>
              </p:custDataLst>
            </p:nvPr>
          </p:nvCxnSpPr>
          <p:spPr bwMode="auto">
            <a:xfrm>
              <a:off x="7239000" y="952500"/>
              <a:ext cx="228600" cy="0"/>
            </a:xfrm>
            <a:prstGeom prst="straightConnector1">
              <a:avLst/>
            </a:prstGeom>
            <a:noFill/>
            <a:ln w="9525">
              <a:solidFill>
                <a:schemeClr val="tx1"/>
              </a:solidFill>
              <a:round/>
              <a:headEnd/>
              <a:tailEnd/>
            </a:ln>
            <a:effectLst/>
          </p:spPr>
        </p:cxnSp>
        <p:cxnSp>
          <p:nvCxnSpPr>
            <p:cNvPr id="284729" name="AutoShape 57"/>
            <p:cNvCxnSpPr>
              <a:cxnSpLocks noChangeShapeType="1"/>
              <a:stCxn id="284681" idx="3"/>
              <a:endCxn id="284688" idx="1"/>
            </p:cNvCxnSpPr>
            <p:nvPr>
              <p:custDataLst>
                <p:tags r:id="rId56"/>
              </p:custDataLst>
            </p:nvPr>
          </p:nvCxnSpPr>
          <p:spPr bwMode="auto">
            <a:xfrm>
              <a:off x="7239000" y="1257300"/>
              <a:ext cx="228600" cy="0"/>
            </a:xfrm>
            <a:prstGeom prst="straightConnector1">
              <a:avLst/>
            </a:prstGeom>
            <a:noFill/>
            <a:ln w="9525">
              <a:solidFill>
                <a:schemeClr val="tx1"/>
              </a:solidFill>
              <a:round/>
              <a:headEnd/>
              <a:tailEnd/>
            </a:ln>
            <a:effectLst/>
          </p:spPr>
        </p:cxnSp>
        <p:cxnSp>
          <p:nvCxnSpPr>
            <p:cNvPr id="284730" name="AutoShape 58"/>
            <p:cNvCxnSpPr>
              <a:cxnSpLocks noChangeShapeType="1"/>
              <a:stCxn id="284701" idx="3"/>
              <a:endCxn id="284682" idx="1"/>
            </p:cNvCxnSpPr>
            <p:nvPr>
              <p:custDataLst>
                <p:tags r:id="rId57"/>
              </p:custDataLst>
            </p:nvPr>
          </p:nvCxnSpPr>
          <p:spPr bwMode="auto">
            <a:xfrm flipV="1">
              <a:off x="5715000" y="2019300"/>
              <a:ext cx="228600" cy="266700"/>
            </a:xfrm>
            <a:prstGeom prst="straightConnector1">
              <a:avLst/>
            </a:prstGeom>
            <a:noFill/>
            <a:ln w="9525">
              <a:solidFill>
                <a:schemeClr val="tx1"/>
              </a:solidFill>
              <a:round/>
              <a:headEnd/>
              <a:tailEnd/>
            </a:ln>
            <a:effectLst/>
          </p:spPr>
        </p:cxnSp>
        <p:cxnSp>
          <p:nvCxnSpPr>
            <p:cNvPr id="284731" name="AutoShape 59"/>
            <p:cNvCxnSpPr>
              <a:cxnSpLocks noChangeShapeType="1"/>
              <a:stCxn id="284701" idx="3"/>
              <a:endCxn id="284683" idx="1"/>
            </p:cNvCxnSpPr>
            <p:nvPr>
              <p:custDataLst>
                <p:tags r:id="rId58"/>
              </p:custDataLst>
            </p:nvPr>
          </p:nvCxnSpPr>
          <p:spPr bwMode="auto">
            <a:xfrm>
              <a:off x="5715000" y="2286000"/>
              <a:ext cx="228600" cy="114300"/>
            </a:xfrm>
            <a:prstGeom prst="straightConnector1">
              <a:avLst/>
            </a:prstGeom>
            <a:noFill/>
            <a:ln w="9525">
              <a:solidFill>
                <a:schemeClr val="tx1"/>
              </a:solidFill>
              <a:round/>
              <a:headEnd/>
              <a:tailEnd/>
            </a:ln>
            <a:effectLst/>
          </p:spPr>
        </p:cxnSp>
        <p:cxnSp>
          <p:nvCxnSpPr>
            <p:cNvPr id="284732" name="AutoShape 60"/>
            <p:cNvCxnSpPr>
              <a:cxnSpLocks noChangeShapeType="1"/>
              <a:stCxn id="284707" idx="3"/>
              <a:endCxn id="284684" idx="1"/>
            </p:cNvCxnSpPr>
            <p:nvPr>
              <p:custDataLst>
                <p:tags r:id="rId59"/>
              </p:custDataLst>
            </p:nvPr>
          </p:nvCxnSpPr>
          <p:spPr bwMode="auto">
            <a:xfrm flipV="1">
              <a:off x="5715000" y="2781300"/>
              <a:ext cx="228600" cy="419100"/>
            </a:xfrm>
            <a:prstGeom prst="straightConnector1">
              <a:avLst/>
            </a:prstGeom>
            <a:noFill/>
            <a:ln w="9525">
              <a:solidFill>
                <a:schemeClr val="tx1"/>
              </a:solidFill>
              <a:round/>
              <a:headEnd/>
              <a:tailEnd/>
            </a:ln>
            <a:effectLst/>
          </p:spPr>
        </p:cxnSp>
        <p:cxnSp>
          <p:nvCxnSpPr>
            <p:cNvPr id="284733" name="AutoShape 61"/>
            <p:cNvCxnSpPr>
              <a:cxnSpLocks noChangeShapeType="1"/>
              <a:stCxn id="284707" idx="3"/>
              <a:endCxn id="284685" idx="1"/>
            </p:cNvCxnSpPr>
            <p:nvPr>
              <p:custDataLst>
                <p:tags r:id="rId60"/>
              </p:custDataLst>
            </p:nvPr>
          </p:nvCxnSpPr>
          <p:spPr bwMode="auto">
            <a:xfrm>
              <a:off x="5715000" y="3200400"/>
              <a:ext cx="228600" cy="6350"/>
            </a:xfrm>
            <a:prstGeom prst="straightConnector1">
              <a:avLst/>
            </a:prstGeom>
            <a:noFill/>
            <a:ln w="9525">
              <a:solidFill>
                <a:schemeClr val="tx1"/>
              </a:solidFill>
              <a:round/>
              <a:headEnd/>
              <a:tailEnd/>
            </a:ln>
            <a:effectLst/>
          </p:spPr>
        </p:cxnSp>
        <p:cxnSp>
          <p:nvCxnSpPr>
            <p:cNvPr id="284734" name="AutoShape 62"/>
            <p:cNvCxnSpPr>
              <a:cxnSpLocks noChangeShapeType="1"/>
              <a:stCxn id="284707" idx="3"/>
              <a:endCxn id="284686" idx="1"/>
            </p:cNvCxnSpPr>
            <p:nvPr>
              <p:custDataLst>
                <p:tags r:id="rId61"/>
              </p:custDataLst>
            </p:nvPr>
          </p:nvCxnSpPr>
          <p:spPr bwMode="auto">
            <a:xfrm>
              <a:off x="5715000" y="3200400"/>
              <a:ext cx="228600" cy="419100"/>
            </a:xfrm>
            <a:prstGeom prst="straightConnector1">
              <a:avLst/>
            </a:prstGeom>
            <a:noFill/>
            <a:ln w="9525">
              <a:solidFill>
                <a:schemeClr val="tx1"/>
              </a:solidFill>
              <a:round/>
              <a:headEnd/>
              <a:tailEnd/>
            </a:ln>
            <a:effectLst/>
          </p:spPr>
        </p:cxnSp>
        <p:cxnSp>
          <p:nvCxnSpPr>
            <p:cNvPr id="284735" name="AutoShape 63"/>
            <p:cNvCxnSpPr>
              <a:cxnSpLocks noChangeShapeType="1"/>
              <a:stCxn id="284682" idx="3"/>
              <a:endCxn id="284689" idx="1"/>
            </p:cNvCxnSpPr>
            <p:nvPr>
              <p:custDataLst>
                <p:tags r:id="rId62"/>
              </p:custDataLst>
            </p:nvPr>
          </p:nvCxnSpPr>
          <p:spPr bwMode="auto">
            <a:xfrm>
              <a:off x="7239000" y="2019300"/>
              <a:ext cx="228600" cy="0"/>
            </a:xfrm>
            <a:prstGeom prst="straightConnector1">
              <a:avLst/>
            </a:prstGeom>
            <a:noFill/>
            <a:ln w="9525">
              <a:solidFill>
                <a:schemeClr val="tx1"/>
              </a:solidFill>
              <a:round/>
              <a:headEnd/>
              <a:tailEnd/>
            </a:ln>
            <a:effectLst/>
          </p:spPr>
        </p:cxnSp>
        <p:cxnSp>
          <p:nvCxnSpPr>
            <p:cNvPr id="284736" name="AutoShape 64"/>
            <p:cNvCxnSpPr>
              <a:cxnSpLocks noChangeShapeType="1"/>
              <a:stCxn id="284683" idx="3"/>
              <a:endCxn id="284690" idx="1"/>
            </p:cNvCxnSpPr>
            <p:nvPr>
              <p:custDataLst>
                <p:tags r:id="rId63"/>
              </p:custDataLst>
            </p:nvPr>
          </p:nvCxnSpPr>
          <p:spPr bwMode="auto">
            <a:xfrm>
              <a:off x="7239000" y="2400300"/>
              <a:ext cx="228600" cy="0"/>
            </a:xfrm>
            <a:prstGeom prst="straightConnector1">
              <a:avLst/>
            </a:prstGeom>
            <a:noFill/>
            <a:ln w="9525">
              <a:solidFill>
                <a:schemeClr val="tx1"/>
              </a:solidFill>
              <a:round/>
              <a:headEnd/>
              <a:tailEnd/>
            </a:ln>
            <a:effectLst/>
          </p:spPr>
        </p:cxnSp>
        <p:cxnSp>
          <p:nvCxnSpPr>
            <p:cNvPr id="284737" name="AutoShape 65"/>
            <p:cNvCxnSpPr>
              <a:cxnSpLocks noChangeShapeType="1"/>
              <a:stCxn id="284684" idx="3"/>
              <a:endCxn id="284691" idx="1"/>
            </p:cNvCxnSpPr>
            <p:nvPr>
              <p:custDataLst>
                <p:tags r:id="rId64"/>
              </p:custDataLst>
            </p:nvPr>
          </p:nvCxnSpPr>
          <p:spPr bwMode="auto">
            <a:xfrm>
              <a:off x="7239000" y="2781300"/>
              <a:ext cx="228600" cy="0"/>
            </a:xfrm>
            <a:prstGeom prst="straightConnector1">
              <a:avLst/>
            </a:prstGeom>
            <a:noFill/>
            <a:ln w="9525">
              <a:solidFill>
                <a:schemeClr val="tx1"/>
              </a:solidFill>
              <a:round/>
              <a:headEnd/>
              <a:tailEnd/>
            </a:ln>
            <a:effectLst/>
          </p:spPr>
        </p:cxnSp>
        <p:cxnSp>
          <p:nvCxnSpPr>
            <p:cNvPr id="284738" name="AutoShape 66"/>
            <p:cNvCxnSpPr>
              <a:cxnSpLocks noChangeShapeType="1"/>
              <a:stCxn id="284685" idx="3"/>
              <a:endCxn id="284692" idx="1"/>
            </p:cNvCxnSpPr>
            <p:nvPr>
              <p:custDataLst>
                <p:tags r:id="rId65"/>
              </p:custDataLst>
            </p:nvPr>
          </p:nvCxnSpPr>
          <p:spPr bwMode="auto">
            <a:xfrm flipV="1">
              <a:off x="7239000" y="3200400"/>
              <a:ext cx="228600" cy="6350"/>
            </a:xfrm>
            <a:prstGeom prst="straightConnector1">
              <a:avLst/>
            </a:prstGeom>
            <a:noFill/>
            <a:ln w="9525">
              <a:solidFill>
                <a:schemeClr val="tx1"/>
              </a:solidFill>
              <a:round/>
              <a:headEnd/>
              <a:tailEnd/>
            </a:ln>
            <a:effectLst/>
          </p:spPr>
        </p:cxnSp>
        <p:cxnSp>
          <p:nvCxnSpPr>
            <p:cNvPr id="284739" name="AutoShape 67"/>
            <p:cNvCxnSpPr>
              <a:cxnSpLocks noChangeShapeType="1"/>
              <a:stCxn id="284686" idx="3"/>
              <a:endCxn id="284693" idx="1"/>
            </p:cNvCxnSpPr>
            <p:nvPr>
              <p:custDataLst>
                <p:tags r:id="rId66"/>
              </p:custDataLst>
            </p:nvPr>
          </p:nvCxnSpPr>
          <p:spPr bwMode="auto">
            <a:xfrm>
              <a:off x="7239000" y="3619500"/>
              <a:ext cx="228600" cy="76200"/>
            </a:xfrm>
            <a:prstGeom prst="straightConnector1">
              <a:avLst/>
            </a:prstGeom>
            <a:noFill/>
            <a:ln w="9525">
              <a:solidFill>
                <a:schemeClr val="tx1"/>
              </a:solidFill>
              <a:round/>
              <a:headEnd/>
              <a:tailEnd/>
            </a:ln>
            <a:effectLst/>
          </p:spPr>
        </p:cxnSp>
        <p:cxnSp>
          <p:nvCxnSpPr>
            <p:cNvPr id="284740" name="AutoShape 68"/>
            <p:cNvCxnSpPr>
              <a:cxnSpLocks noChangeShapeType="1"/>
              <a:stCxn id="284687" idx="3"/>
              <a:endCxn id="284694" idx="1"/>
            </p:cNvCxnSpPr>
            <p:nvPr>
              <p:custDataLst>
                <p:tags r:id="rId67"/>
              </p:custDataLst>
            </p:nvPr>
          </p:nvCxnSpPr>
          <p:spPr bwMode="auto">
            <a:xfrm>
              <a:off x="7239000" y="4114800"/>
              <a:ext cx="228600" cy="19050"/>
            </a:xfrm>
            <a:prstGeom prst="straightConnector1">
              <a:avLst/>
            </a:prstGeom>
            <a:noFill/>
            <a:ln w="9525">
              <a:solidFill>
                <a:schemeClr val="tx1"/>
              </a:solidFill>
              <a:round/>
              <a:headEnd/>
              <a:tailEnd/>
            </a:ln>
            <a:effectLst/>
          </p:spPr>
        </p:cxnSp>
        <p:cxnSp>
          <p:nvCxnSpPr>
            <p:cNvPr id="284741" name="AutoShape 69"/>
            <p:cNvCxnSpPr>
              <a:cxnSpLocks noChangeShapeType="1"/>
              <a:stCxn id="284696" idx="1"/>
              <a:endCxn id="284702" idx="3"/>
            </p:cNvCxnSpPr>
            <p:nvPr>
              <p:custDataLst>
                <p:tags r:id="rId68"/>
              </p:custDataLst>
            </p:nvPr>
          </p:nvCxnSpPr>
          <p:spPr bwMode="auto">
            <a:xfrm flipH="1">
              <a:off x="5715000" y="4533900"/>
              <a:ext cx="1752600" cy="0"/>
            </a:xfrm>
            <a:prstGeom prst="straightConnector1">
              <a:avLst/>
            </a:prstGeom>
            <a:noFill/>
            <a:ln w="9525">
              <a:solidFill>
                <a:schemeClr val="tx1"/>
              </a:solidFill>
              <a:round/>
              <a:headEnd/>
              <a:tailEnd/>
            </a:ln>
            <a:effectLst/>
          </p:spPr>
        </p:cxnSp>
        <p:cxnSp>
          <p:nvCxnSpPr>
            <p:cNvPr id="284742" name="AutoShape 70"/>
            <p:cNvCxnSpPr>
              <a:cxnSpLocks noChangeShapeType="1"/>
              <a:stCxn id="284697" idx="1"/>
              <a:endCxn id="284703" idx="3"/>
            </p:cNvCxnSpPr>
            <p:nvPr>
              <p:custDataLst>
                <p:tags r:id="rId69"/>
              </p:custDataLst>
            </p:nvPr>
          </p:nvCxnSpPr>
          <p:spPr bwMode="auto">
            <a:xfrm flipH="1">
              <a:off x="5715000" y="5486400"/>
              <a:ext cx="1752600" cy="0"/>
            </a:xfrm>
            <a:prstGeom prst="straightConnector1">
              <a:avLst/>
            </a:prstGeom>
            <a:noFill/>
            <a:ln w="9525">
              <a:solidFill>
                <a:schemeClr val="tx1"/>
              </a:solidFill>
              <a:round/>
              <a:headEnd/>
              <a:tailEnd/>
            </a:ln>
            <a:effectLst/>
          </p:spPr>
        </p:cxnSp>
        <p:cxnSp>
          <p:nvCxnSpPr>
            <p:cNvPr id="284743" name="AutoShape 71"/>
            <p:cNvCxnSpPr>
              <a:cxnSpLocks noChangeShapeType="1"/>
              <a:stCxn id="284698" idx="1"/>
              <a:endCxn id="284705" idx="3"/>
            </p:cNvCxnSpPr>
            <p:nvPr>
              <p:custDataLst>
                <p:tags r:id="rId70"/>
              </p:custDataLst>
            </p:nvPr>
          </p:nvCxnSpPr>
          <p:spPr bwMode="auto">
            <a:xfrm flipH="1">
              <a:off x="5715000" y="6019800"/>
              <a:ext cx="1752600" cy="0"/>
            </a:xfrm>
            <a:prstGeom prst="straightConnector1">
              <a:avLst/>
            </a:prstGeom>
            <a:noFill/>
            <a:ln w="9525">
              <a:solidFill>
                <a:schemeClr val="tx1"/>
              </a:solidFill>
              <a:round/>
              <a:headEnd/>
              <a:tailEnd/>
            </a:ln>
            <a:effectLst/>
          </p:spPr>
        </p:cxnSp>
        <p:cxnSp>
          <p:nvCxnSpPr>
            <p:cNvPr id="284744" name="AutoShape 72"/>
            <p:cNvCxnSpPr>
              <a:cxnSpLocks noChangeShapeType="1"/>
              <a:stCxn id="284699" idx="1"/>
              <a:endCxn id="284704" idx="3"/>
            </p:cNvCxnSpPr>
            <p:nvPr>
              <p:custDataLst>
                <p:tags r:id="rId71"/>
              </p:custDataLst>
            </p:nvPr>
          </p:nvCxnSpPr>
          <p:spPr bwMode="auto">
            <a:xfrm flipH="1">
              <a:off x="5715000" y="6553200"/>
              <a:ext cx="1752600" cy="0"/>
            </a:xfrm>
            <a:prstGeom prst="straightConnector1">
              <a:avLst/>
            </a:prstGeom>
            <a:noFill/>
            <a:ln w="9525">
              <a:solidFill>
                <a:schemeClr val="tx1"/>
              </a:solidFill>
              <a:round/>
              <a:headEnd/>
              <a:tailEnd/>
            </a:ln>
            <a:effectLst/>
          </p:spPr>
        </p:cxnSp>
        <p:cxnSp>
          <p:nvCxnSpPr>
            <p:cNvPr id="284745" name="AutoShape 73"/>
            <p:cNvCxnSpPr>
              <a:cxnSpLocks noChangeShapeType="1"/>
              <a:stCxn id="284702" idx="1"/>
              <a:endCxn id="284711" idx="3"/>
            </p:cNvCxnSpPr>
            <p:nvPr>
              <p:custDataLst>
                <p:tags r:id="rId72"/>
              </p:custDataLst>
            </p:nvPr>
          </p:nvCxnSpPr>
          <p:spPr bwMode="auto">
            <a:xfrm flipH="1">
              <a:off x="4343400" y="4533900"/>
              <a:ext cx="457200" cy="0"/>
            </a:xfrm>
            <a:prstGeom prst="straightConnector1">
              <a:avLst/>
            </a:prstGeom>
            <a:noFill/>
            <a:ln w="9525">
              <a:solidFill>
                <a:schemeClr val="tx1"/>
              </a:solidFill>
              <a:round/>
              <a:headEnd/>
              <a:tailEnd/>
            </a:ln>
            <a:effectLst/>
          </p:spPr>
        </p:cxnSp>
        <p:cxnSp>
          <p:nvCxnSpPr>
            <p:cNvPr id="284746" name="AutoShape 74"/>
            <p:cNvCxnSpPr>
              <a:cxnSpLocks noChangeShapeType="1"/>
              <a:stCxn id="284703" idx="1"/>
              <a:endCxn id="284712" idx="3"/>
            </p:cNvCxnSpPr>
            <p:nvPr>
              <p:custDataLst>
                <p:tags r:id="rId73"/>
              </p:custDataLst>
            </p:nvPr>
          </p:nvCxnSpPr>
          <p:spPr bwMode="auto">
            <a:xfrm flipH="1">
              <a:off x="4343400" y="5486400"/>
              <a:ext cx="457200" cy="266700"/>
            </a:xfrm>
            <a:prstGeom prst="straightConnector1">
              <a:avLst/>
            </a:prstGeom>
            <a:noFill/>
            <a:ln w="9525">
              <a:solidFill>
                <a:schemeClr val="tx1"/>
              </a:solidFill>
              <a:round/>
              <a:headEnd/>
              <a:tailEnd/>
            </a:ln>
            <a:effectLst/>
          </p:spPr>
        </p:cxnSp>
        <p:cxnSp>
          <p:nvCxnSpPr>
            <p:cNvPr id="284747" name="AutoShape 75"/>
            <p:cNvCxnSpPr>
              <a:cxnSpLocks noChangeShapeType="1"/>
              <a:stCxn id="284705" idx="1"/>
              <a:endCxn id="284712" idx="3"/>
            </p:cNvCxnSpPr>
            <p:nvPr>
              <p:custDataLst>
                <p:tags r:id="rId74"/>
              </p:custDataLst>
            </p:nvPr>
          </p:nvCxnSpPr>
          <p:spPr bwMode="auto">
            <a:xfrm flipH="1" flipV="1">
              <a:off x="4343400" y="5753100"/>
              <a:ext cx="457200" cy="266700"/>
            </a:xfrm>
            <a:prstGeom prst="straightConnector1">
              <a:avLst/>
            </a:prstGeom>
            <a:noFill/>
            <a:ln w="9525">
              <a:solidFill>
                <a:schemeClr val="tx1"/>
              </a:solidFill>
              <a:round/>
              <a:headEnd/>
              <a:tailEnd/>
            </a:ln>
            <a:effectLst/>
          </p:spPr>
        </p:cxnSp>
        <p:cxnSp>
          <p:nvCxnSpPr>
            <p:cNvPr id="284748" name="AutoShape 76"/>
            <p:cNvCxnSpPr>
              <a:cxnSpLocks noChangeShapeType="1"/>
              <a:stCxn id="284704" idx="1"/>
              <a:endCxn id="284713" idx="3"/>
            </p:cNvCxnSpPr>
            <p:nvPr>
              <p:custDataLst>
                <p:tags r:id="rId75"/>
              </p:custDataLst>
            </p:nvPr>
          </p:nvCxnSpPr>
          <p:spPr bwMode="auto">
            <a:xfrm flipH="1">
              <a:off x="4343400" y="6553200"/>
              <a:ext cx="457200" cy="0"/>
            </a:xfrm>
            <a:prstGeom prst="straightConnector1">
              <a:avLst/>
            </a:prstGeom>
            <a:noFill/>
            <a:ln w="9525">
              <a:solidFill>
                <a:schemeClr val="tx1"/>
              </a:solidFill>
              <a:round/>
              <a:headEnd/>
              <a:tailEnd/>
            </a:ln>
            <a:effectLst/>
          </p:spPr>
        </p:cxnSp>
        <p:cxnSp>
          <p:nvCxnSpPr>
            <p:cNvPr id="284749" name="AutoShape 77"/>
            <p:cNvCxnSpPr>
              <a:cxnSpLocks noChangeShapeType="1"/>
              <a:stCxn id="284713" idx="1"/>
              <a:endCxn id="284717" idx="3"/>
            </p:cNvCxnSpPr>
            <p:nvPr>
              <p:custDataLst>
                <p:tags r:id="rId76"/>
              </p:custDataLst>
            </p:nvPr>
          </p:nvCxnSpPr>
          <p:spPr bwMode="auto">
            <a:xfrm flipH="1" flipV="1">
              <a:off x="3124200" y="5753100"/>
              <a:ext cx="304800" cy="800100"/>
            </a:xfrm>
            <a:prstGeom prst="straightConnector1">
              <a:avLst/>
            </a:prstGeom>
            <a:noFill/>
            <a:ln w="9525">
              <a:solidFill>
                <a:schemeClr val="tx1"/>
              </a:solidFill>
              <a:round/>
              <a:headEnd/>
              <a:tailEnd/>
            </a:ln>
            <a:effectLst/>
          </p:spPr>
        </p:cxnSp>
        <p:cxnSp>
          <p:nvCxnSpPr>
            <p:cNvPr id="284750" name="AutoShape 78"/>
            <p:cNvCxnSpPr>
              <a:cxnSpLocks noChangeShapeType="1"/>
              <a:stCxn id="284712" idx="1"/>
              <a:endCxn id="284717" idx="3"/>
            </p:cNvCxnSpPr>
            <p:nvPr>
              <p:custDataLst>
                <p:tags r:id="rId77"/>
              </p:custDataLst>
            </p:nvPr>
          </p:nvCxnSpPr>
          <p:spPr bwMode="auto">
            <a:xfrm flipH="1">
              <a:off x="3124200" y="5753100"/>
              <a:ext cx="304800" cy="0"/>
            </a:xfrm>
            <a:prstGeom prst="straightConnector1">
              <a:avLst/>
            </a:prstGeom>
            <a:noFill/>
            <a:ln w="9525">
              <a:solidFill>
                <a:schemeClr val="tx1"/>
              </a:solidFill>
              <a:round/>
              <a:headEnd/>
              <a:tailEnd/>
            </a:ln>
            <a:effectLst/>
          </p:spPr>
        </p:cxnSp>
        <p:cxnSp>
          <p:nvCxnSpPr>
            <p:cNvPr id="284751" name="AutoShape 79"/>
            <p:cNvCxnSpPr>
              <a:cxnSpLocks noChangeShapeType="1"/>
              <a:stCxn id="284711" idx="1"/>
              <a:endCxn id="284716" idx="3"/>
            </p:cNvCxnSpPr>
            <p:nvPr>
              <p:custDataLst>
                <p:tags r:id="rId78"/>
              </p:custDataLst>
            </p:nvPr>
          </p:nvCxnSpPr>
          <p:spPr bwMode="auto">
            <a:xfrm flipH="1">
              <a:off x="3124200" y="4533900"/>
              <a:ext cx="304800" cy="0"/>
            </a:xfrm>
            <a:prstGeom prst="straightConnector1">
              <a:avLst/>
            </a:prstGeom>
            <a:noFill/>
            <a:ln w="9525">
              <a:solidFill>
                <a:schemeClr val="tx1"/>
              </a:solidFill>
              <a:round/>
              <a:headEnd/>
              <a:tailEnd/>
            </a:ln>
            <a:effectLst/>
          </p:spPr>
        </p:cxnSp>
        <p:cxnSp>
          <p:nvCxnSpPr>
            <p:cNvPr id="284752" name="AutoShape 80"/>
            <p:cNvCxnSpPr>
              <a:cxnSpLocks noChangeShapeType="1"/>
              <a:stCxn id="284716" idx="1"/>
              <a:endCxn id="284719" idx="0"/>
            </p:cNvCxnSpPr>
            <p:nvPr>
              <p:custDataLst>
                <p:tags r:id="rId79"/>
              </p:custDataLst>
            </p:nvPr>
          </p:nvCxnSpPr>
          <p:spPr bwMode="auto">
            <a:xfrm flipH="1">
              <a:off x="914400" y="4533900"/>
              <a:ext cx="838200" cy="342900"/>
            </a:xfrm>
            <a:prstGeom prst="straightConnector1">
              <a:avLst/>
            </a:prstGeom>
            <a:noFill/>
            <a:ln w="9525">
              <a:solidFill>
                <a:schemeClr val="tx1"/>
              </a:solidFill>
              <a:round/>
              <a:headEnd/>
              <a:tailEnd/>
            </a:ln>
            <a:effectLst/>
          </p:spPr>
        </p:cxnSp>
        <p:cxnSp>
          <p:nvCxnSpPr>
            <p:cNvPr id="284753" name="AutoShape 81"/>
            <p:cNvCxnSpPr>
              <a:cxnSpLocks noChangeShapeType="1"/>
              <a:stCxn id="284717" idx="1"/>
              <a:endCxn id="284719" idx="2"/>
            </p:cNvCxnSpPr>
            <p:nvPr>
              <p:custDataLst>
                <p:tags r:id="rId80"/>
              </p:custDataLst>
            </p:nvPr>
          </p:nvCxnSpPr>
          <p:spPr bwMode="auto">
            <a:xfrm flipH="1" flipV="1">
              <a:off x="914400" y="5410200"/>
              <a:ext cx="838200" cy="342900"/>
            </a:xfrm>
            <a:prstGeom prst="straightConnector1">
              <a:avLst/>
            </a:prstGeom>
            <a:noFill/>
            <a:ln w="9525">
              <a:solidFill>
                <a:schemeClr val="tx1"/>
              </a:solidFill>
              <a:round/>
              <a:headEnd/>
              <a:tailEnd/>
            </a:ln>
            <a:effectLst/>
          </p:spPr>
        </p:cxnSp>
        <p:cxnSp>
          <p:nvCxnSpPr>
            <p:cNvPr id="284754" name="AutoShape 82"/>
            <p:cNvCxnSpPr>
              <a:cxnSpLocks noChangeShapeType="1"/>
              <a:stCxn id="284709" idx="3"/>
              <a:endCxn id="284701" idx="1"/>
            </p:cNvCxnSpPr>
            <p:nvPr>
              <p:custDataLst>
                <p:tags r:id="rId81"/>
              </p:custDataLst>
            </p:nvPr>
          </p:nvCxnSpPr>
          <p:spPr bwMode="auto">
            <a:xfrm flipV="1">
              <a:off x="4343400" y="2286000"/>
              <a:ext cx="457200" cy="457200"/>
            </a:xfrm>
            <a:prstGeom prst="straightConnector1">
              <a:avLst/>
            </a:prstGeom>
            <a:noFill/>
            <a:ln w="9525">
              <a:solidFill>
                <a:schemeClr val="tx1"/>
              </a:solidFill>
              <a:round/>
              <a:headEnd/>
              <a:tailEnd/>
            </a:ln>
            <a:effectLst/>
          </p:spPr>
        </p:cxnSp>
        <p:cxnSp>
          <p:nvCxnSpPr>
            <p:cNvPr id="284755" name="AutoShape 83"/>
            <p:cNvCxnSpPr>
              <a:cxnSpLocks noChangeShapeType="1"/>
              <a:stCxn id="284709" idx="3"/>
              <a:endCxn id="284707" idx="1"/>
            </p:cNvCxnSpPr>
            <p:nvPr>
              <p:custDataLst>
                <p:tags r:id="rId82"/>
              </p:custDataLst>
            </p:nvPr>
          </p:nvCxnSpPr>
          <p:spPr bwMode="auto">
            <a:xfrm>
              <a:off x="4343400" y="2743200"/>
              <a:ext cx="457200" cy="457200"/>
            </a:xfrm>
            <a:prstGeom prst="straightConnector1">
              <a:avLst/>
            </a:prstGeom>
            <a:noFill/>
            <a:ln w="9525">
              <a:solidFill>
                <a:schemeClr val="tx1"/>
              </a:solidFill>
              <a:round/>
              <a:headEnd/>
              <a:tailEnd/>
            </a:ln>
            <a:effectLst/>
          </p:spPr>
        </p:cxnSp>
        <p:cxnSp>
          <p:nvCxnSpPr>
            <p:cNvPr id="284756" name="AutoShape 84"/>
            <p:cNvCxnSpPr>
              <a:cxnSpLocks noChangeShapeType="1"/>
              <a:stCxn id="284710" idx="3"/>
              <a:endCxn id="284706" idx="1"/>
            </p:cNvCxnSpPr>
            <p:nvPr>
              <p:custDataLst>
                <p:tags r:id="rId83"/>
              </p:custDataLst>
            </p:nvPr>
          </p:nvCxnSpPr>
          <p:spPr bwMode="auto">
            <a:xfrm>
              <a:off x="4343400" y="4114800"/>
              <a:ext cx="457200" cy="0"/>
            </a:xfrm>
            <a:prstGeom prst="straightConnector1">
              <a:avLst/>
            </a:prstGeom>
            <a:noFill/>
            <a:ln w="9525">
              <a:solidFill>
                <a:schemeClr val="tx1"/>
              </a:solidFill>
              <a:round/>
              <a:headEnd/>
              <a:tailEnd/>
            </a:ln>
            <a:effectLst/>
          </p:spPr>
        </p:cxnSp>
        <p:cxnSp>
          <p:nvCxnSpPr>
            <p:cNvPr id="284757" name="AutoShape 85"/>
            <p:cNvCxnSpPr>
              <a:cxnSpLocks noChangeShapeType="1"/>
              <a:stCxn id="284706" idx="3"/>
              <a:endCxn id="284687" idx="1"/>
            </p:cNvCxnSpPr>
            <p:nvPr>
              <p:custDataLst>
                <p:tags r:id="rId84"/>
              </p:custDataLst>
            </p:nvPr>
          </p:nvCxnSpPr>
          <p:spPr bwMode="auto">
            <a:xfrm>
              <a:off x="5715000" y="4114800"/>
              <a:ext cx="228600" cy="0"/>
            </a:xfrm>
            <a:prstGeom prst="straightConnector1">
              <a:avLst/>
            </a:prstGeom>
            <a:noFill/>
            <a:ln w="9525">
              <a:solidFill>
                <a:schemeClr val="tx1"/>
              </a:solidFill>
              <a:round/>
              <a:headEnd/>
              <a:tailEnd/>
            </a:ln>
            <a:effectLst/>
          </p:spPr>
        </p:cxnSp>
        <p:sp>
          <p:nvSpPr>
            <p:cNvPr id="284758" name="Rectangle 86"/>
            <p:cNvSpPr>
              <a:spLocks noChangeArrowheads="1"/>
            </p:cNvSpPr>
            <p:nvPr>
              <p:custDataLst>
                <p:tags r:id="rId85"/>
              </p:custDataLst>
            </p:nvPr>
          </p:nvSpPr>
          <p:spPr bwMode="auto">
            <a:xfrm>
              <a:off x="3429000" y="14859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cxnSp>
          <p:nvCxnSpPr>
            <p:cNvPr id="284759" name="AutoShape 87"/>
            <p:cNvCxnSpPr>
              <a:cxnSpLocks noChangeShapeType="1"/>
              <a:stCxn id="284714" idx="3"/>
              <a:endCxn id="284758" idx="1"/>
            </p:cNvCxnSpPr>
            <p:nvPr>
              <p:custDataLst>
                <p:tags r:id="rId86"/>
              </p:custDataLst>
            </p:nvPr>
          </p:nvCxnSpPr>
          <p:spPr bwMode="auto">
            <a:xfrm>
              <a:off x="3124200" y="1409700"/>
              <a:ext cx="304800" cy="228600"/>
            </a:xfrm>
            <a:prstGeom prst="straightConnector1">
              <a:avLst/>
            </a:prstGeom>
            <a:noFill/>
            <a:ln w="9525">
              <a:solidFill>
                <a:schemeClr val="tx1"/>
              </a:solidFill>
              <a:round/>
              <a:headEnd/>
              <a:tailEnd/>
            </a:ln>
            <a:effectLst/>
          </p:spPr>
        </p:cxnSp>
        <p:sp>
          <p:nvSpPr>
            <p:cNvPr id="284760" name="AutoShape 88"/>
            <p:cNvSpPr>
              <a:spLocks noChangeArrowheads="1"/>
            </p:cNvSpPr>
            <p:nvPr>
              <p:custDataLst>
                <p:tags r:id="rId87"/>
              </p:custDataLst>
            </p:nvPr>
          </p:nvSpPr>
          <p:spPr bwMode="auto">
            <a:xfrm>
              <a:off x="7467600" y="1447800"/>
              <a:ext cx="1524000" cy="381000"/>
            </a:xfrm>
            <a:prstGeom prst="roundRect">
              <a:avLst>
                <a:gd name="adj" fmla="val 16667"/>
              </a:avLst>
            </a:prstGeom>
            <a:noFill/>
            <a:ln w="9525">
              <a:solidFill>
                <a:schemeClr val="tx1"/>
              </a:solidFill>
              <a:round/>
              <a:headEnd/>
              <a:tailEnd/>
            </a:ln>
            <a:effectLst/>
          </p:spPr>
          <p:txBody>
            <a:bodyPr wrap="none" anchor="ctr"/>
            <a:lstStyle/>
            <a:p>
              <a:pPr algn="ctr" eaLnBrk="0" hangingPunct="0"/>
              <a:r>
                <a:rPr lang="fr-FR" altLang="fr-FR" sz="1400" dirty="0">
                  <a:latin typeface="Times" charset="0"/>
                </a:rPr>
                <a:t>Analyse </a:t>
              </a:r>
            </a:p>
            <a:p>
              <a:pPr algn="ctr" eaLnBrk="0" hangingPunct="0"/>
              <a:r>
                <a:rPr lang="fr-FR" altLang="fr-FR" sz="1400" dirty="0">
                  <a:latin typeface="Times" charset="0"/>
                </a:rPr>
                <a:t>discriminante</a:t>
              </a:r>
            </a:p>
          </p:txBody>
        </p:sp>
        <p:sp>
          <p:nvSpPr>
            <p:cNvPr id="284761" name="Rectangle 89"/>
            <p:cNvSpPr>
              <a:spLocks noChangeArrowheads="1"/>
            </p:cNvSpPr>
            <p:nvPr>
              <p:custDataLst>
                <p:tags r:id="rId88"/>
              </p:custDataLst>
            </p:nvPr>
          </p:nvSpPr>
          <p:spPr bwMode="auto">
            <a:xfrm>
              <a:off x="4800600" y="14859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cxnSp>
          <p:nvCxnSpPr>
            <p:cNvPr id="284762" name="AutoShape 90"/>
            <p:cNvCxnSpPr>
              <a:cxnSpLocks noChangeShapeType="1"/>
              <a:stCxn id="284758" idx="3"/>
              <a:endCxn id="284761" idx="1"/>
            </p:cNvCxnSpPr>
            <p:nvPr>
              <p:custDataLst>
                <p:tags r:id="rId89"/>
              </p:custDataLst>
            </p:nvPr>
          </p:nvCxnSpPr>
          <p:spPr bwMode="auto">
            <a:xfrm>
              <a:off x="4343400" y="1638300"/>
              <a:ext cx="457200" cy="0"/>
            </a:xfrm>
            <a:prstGeom prst="straightConnector1">
              <a:avLst/>
            </a:prstGeom>
            <a:noFill/>
            <a:ln w="9525">
              <a:solidFill>
                <a:schemeClr val="tx1"/>
              </a:solidFill>
              <a:round/>
              <a:headEnd/>
              <a:tailEnd/>
            </a:ln>
            <a:effectLst/>
          </p:spPr>
        </p:cxnSp>
        <p:sp>
          <p:nvSpPr>
            <p:cNvPr id="284763" name="Rectangle 91"/>
            <p:cNvSpPr>
              <a:spLocks noChangeArrowheads="1"/>
            </p:cNvSpPr>
            <p:nvPr>
              <p:custDataLst>
                <p:tags r:id="rId90"/>
              </p:custDataLst>
            </p:nvPr>
          </p:nvSpPr>
          <p:spPr bwMode="auto">
            <a:xfrm>
              <a:off x="3429000" y="4876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Aucune</a:t>
              </a:r>
            </a:p>
          </p:txBody>
        </p:sp>
        <p:sp>
          <p:nvSpPr>
            <p:cNvPr id="284764" name="AutoShape 92" descr="Treillis blanc"/>
            <p:cNvSpPr>
              <a:spLocks noChangeArrowheads="1"/>
            </p:cNvSpPr>
            <p:nvPr>
              <p:custDataLst>
                <p:tags r:id="rId91"/>
              </p:custDataLst>
            </p:nvPr>
          </p:nvSpPr>
          <p:spPr bwMode="auto">
            <a:xfrm>
              <a:off x="7467600" y="4876800"/>
              <a:ext cx="1524000" cy="304800"/>
            </a:xfrm>
            <a:prstGeom prst="roundRect">
              <a:avLst>
                <a:gd name="adj" fmla="val 16667"/>
              </a:avLst>
            </a:prstGeom>
            <a:pattFill prst="openDmnd">
              <a:fgClr>
                <a:schemeClr val="accent1"/>
              </a:fgClr>
              <a:bgClr>
                <a:srgbClr val="FFFFFF"/>
              </a:bgClr>
            </a:pattFill>
            <a:ln w="9525">
              <a:solidFill>
                <a:schemeClr val="tx1"/>
              </a:solidFill>
              <a:round/>
              <a:headEnd/>
              <a:tailEnd/>
            </a:ln>
            <a:effectLst/>
          </p:spPr>
          <p:txBody>
            <a:bodyPr wrap="none" anchor="ctr"/>
            <a:lstStyle/>
            <a:p>
              <a:pPr algn="ctr" eaLnBrk="0" hangingPunct="0"/>
              <a:r>
                <a:rPr lang="fr-FR" altLang="fr-FR" sz="1400" dirty="0">
                  <a:latin typeface="Times" charset="0"/>
                </a:rPr>
                <a:t>Analyse Factorielle</a:t>
              </a:r>
            </a:p>
          </p:txBody>
        </p:sp>
        <p:cxnSp>
          <p:nvCxnSpPr>
            <p:cNvPr id="284765" name="AutoShape 93"/>
            <p:cNvCxnSpPr>
              <a:cxnSpLocks noChangeShapeType="1"/>
              <a:stCxn id="284717" idx="3"/>
              <a:endCxn id="284763" idx="1"/>
            </p:cNvCxnSpPr>
            <p:nvPr>
              <p:custDataLst>
                <p:tags r:id="rId92"/>
              </p:custDataLst>
            </p:nvPr>
          </p:nvCxnSpPr>
          <p:spPr bwMode="auto">
            <a:xfrm flipV="1">
              <a:off x="3124200" y="5029200"/>
              <a:ext cx="304800" cy="723900"/>
            </a:xfrm>
            <a:prstGeom prst="straightConnector1">
              <a:avLst/>
            </a:prstGeom>
            <a:noFill/>
            <a:ln w="9525">
              <a:solidFill>
                <a:schemeClr val="tx1"/>
              </a:solidFill>
              <a:round/>
              <a:headEnd/>
              <a:tailEnd/>
            </a:ln>
            <a:effectLst/>
          </p:spPr>
        </p:cxnSp>
        <p:sp>
          <p:nvSpPr>
            <p:cNvPr id="284766" name="Rectangle 94"/>
            <p:cNvSpPr>
              <a:spLocks noChangeArrowheads="1"/>
            </p:cNvSpPr>
            <p:nvPr>
              <p:custDataLst>
                <p:tags r:id="rId93"/>
              </p:custDataLst>
            </p:nvPr>
          </p:nvSpPr>
          <p:spPr bwMode="auto">
            <a:xfrm>
              <a:off x="4800600" y="4876800"/>
              <a:ext cx="914400" cy="304800"/>
            </a:xfrm>
            <a:prstGeom prst="rect">
              <a:avLst/>
            </a:prstGeom>
            <a:noFill/>
            <a:ln w="9525">
              <a:solidFill>
                <a:schemeClr val="tx1"/>
              </a:solidFill>
              <a:miter lim="800000"/>
              <a:headEnd/>
              <a:tailEnd/>
            </a:ln>
            <a:effectLst/>
          </p:spPr>
          <p:txBody>
            <a:bodyPr wrap="none" anchor="ctr"/>
            <a:lstStyle/>
            <a:p>
              <a:pPr algn="ctr" eaLnBrk="0" hangingPunct="0"/>
              <a:r>
                <a:rPr lang="fr-FR" altLang="fr-FR" sz="1600">
                  <a:latin typeface="Times" charset="0"/>
                </a:rPr>
                <a:t>Multiples</a:t>
              </a:r>
            </a:p>
          </p:txBody>
        </p:sp>
        <p:cxnSp>
          <p:nvCxnSpPr>
            <p:cNvPr id="284767" name="AutoShape 95"/>
            <p:cNvCxnSpPr>
              <a:cxnSpLocks noChangeShapeType="1"/>
              <a:stCxn id="284763" idx="3"/>
              <a:endCxn id="284766" idx="1"/>
            </p:cNvCxnSpPr>
            <p:nvPr>
              <p:custDataLst>
                <p:tags r:id="rId94"/>
              </p:custDataLst>
            </p:nvPr>
          </p:nvCxnSpPr>
          <p:spPr bwMode="auto">
            <a:xfrm>
              <a:off x="4343400" y="5029200"/>
              <a:ext cx="457200" cy="0"/>
            </a:xfrm>
            <a:prstGeom prst="straightConnector1">
              <a:avLst/>
            </a:prstGeom>
            <a:noFill/>
            <a:ln w="9525">
              <a:solidFill>
                <a:schemeClr val="tx1"/>
              </a:solidFill>
              <a:round/>
              <a:headEnd/>
              <a:tailEnd/>
            </a:ln>
            <a:effectLst/>
          </p:spPr>
        </p:cxnSp>
        <p:cxnSp>
          <p:nvCxnSpPr>
            <p:cNvPr id="284768" name="AutoShape 96"/>
            <p:cNvCxnSpPr>
              <a:cxnSpLocks noChangeShapeType="1"/>
              <a:stCxn id="284766" idx="3"/>
              <a:endCxn id="284764" idx="1"/>
            </p:cNvCxnSpPr>
            <p:nvPr>
              <p:custDataLst>
                <p:tags r:id="rId95"/>
              </p:custDataLst>
            </p:nvPr>
          </p:nvCxnSpPr>
          <p:spPr bwMode="auto">
            <a:xfrm>
              <a:off x="5715000" y="5029200"/>
              <a:ext cx="1752600" cy="0"/>
            </a:xfrm>
            <a:prstGeom prst="straightConnector1">
              <a:avLst/>
            </a:prstGeom>
            <a:noFill/>
            <a:ln w="9525">
              <a:solidFill>
                <a:schemeClr val="tx1"/>
              </a:solidFill>
              <a:round/>
              <a:headEnd/>
              <a:tailEnd/>
            </a:ln>
            <a:effectLst/>
          </p:spPr>
        </p:cxnSp>
        <p:cxnSp>
          <p:nvCxnSpPr>
            <p:cNvPr id="284770" name="AutoShape 98"/>
            <p:cNvCxnSpPr>
              <a:cxnSpLocks noChangeShapeType="1"/>
              <a:stCxn id="284761" idx="3"/>
              <a:endCxn id="284760" idx="1"/>
            </p:cNvCxnSpPr>
            <p:nvPr>
              <p:custDataLst>
                <p:tags r:id="rId96"/>
              </p:custDataLst>
            </p:nvPr>
          </p:nvCxnSpPr>
          <p:spPr bwMode="auto">
            <a:xfrm>
              <a:off x="5715000" y="1638300"/>
              <a:ext cx="1752600" cy="0"/>
            </a:xfrm>
            <a:prstGeom prst="straightConnector1">
              <a:avLst/>
            </a:prstGeom>
            <a:noFill/>
            <a:ln w="9525">
              <a:solidFill>
                <a:schemeClr val="tx1"/>
              </a:solidFill>
              <a:round/>
              <a:headEnd/>
              <a:tailEnd/>
            </a:ln>
            <a:effectLst/>
          </p:spPr>
        </p:cxn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a:t>
            </a:r>
          </a:p>
        </p:txBody>
      </p:sp>
      <p:sp>
        <p:nvSpPr>
          <p:cNvPr id="4" name="Rectangle 3"/>
          <p:cNvSpPr/>
          <p:nvPr/>
        </p:nvSpPr>
        <p:spPr>
          <a:xfrm>
            <a:off x="467544" y="764704"/>
            <a:ext cx="8208912" cy="5011949"/>
          </a:xfrm>
          <a:prstGeom prst="rect">
            <a:avLst/>
          </a:prstGeom>
        </p:spPr>
        <p:txBody>
          <a:bodyPr wrap="square">
            <a:spAutoFit/>
          </a:bodyPr>
          <a:lstStyle/>
          <a:p>
            <a:pPr algn="just">
              <a:lnSpc>
                <a:spcPct val="150000"/>
              </a:lnSpc>
            </a:pPr>
            <a:endParaRPr lang="fr-FR" sz="2400" b="1" dirty="0">
              <a:latin typeface="Times New Roman" pitchFamily="18" charset="0"/>
              <a:cs typeface="Times New Roman" pitchFamily="18" charset="0"/>
            </a:endParaRPr>
          </a:p>
          <a:p>
            <a:pPr algn="just">
              <a:lnSpc>
                <a:spcPct val="150000"/>
              </a:lnSpc>
            </a:pPr>
            <a:r>
              <a:rPr lang="fr-FR" sz="2400" b="1" dirty="0">
                <a:latin typeface="Times New Roman" pitchFamily="18" charset="0"/>
                <a:cs typeface="Times New Roman" pitchFamily="18" charset="0"/>
              </a:rPr>
              <a:t>La modélisation statistique est le processus de génération d'échantillons de données et de prédictions sur le monde réel à l'aide de modèles mathématiques et d'hypothèses statistiques.</a:t>
            </a:r>
          </a:p>
          <a:p>
            <a:pPr algn="just">
              <a:lnSpc>
                <a:spcPct val="150000"/>
              </a:lnSpc>
            </a:pPr>
            <a:r>
              <a:rPr lang="fr-FR" sz="2400" b="1" dirty="0">
                <a:latin typeface="Times New Roman" pitchFamily="18" charset="0"/>
                <a:cs typeface="Times New Roman" pitchFamily="18" charset="0"/>
              </a:rPr>
              <a:t>Le modèle construit à partir des données dépend de la nature des données et de la famille des distributions de probabilité.</a:t>
            </a:r>
          </a:p>
          <a:p>
            <a:pPr algn="just">
              <a:lnSpc>
                <a:spcPct val="150000"/>
              </a:lnSpc>
            </a:pPr>
            <a:r>
              <a:rPr lang="fr-FR" sz="2400" b="1" dirty="0">
                <a:latin typeface="Times New Roman" pitchFamily="18" charset="0"/>
                <a:cs typeface="Times New Roman" pitchFamily="18" charset="0"/>
              </a:rPr>
              <a:t>Une échelle de mesure est un ensemble de catégories conçues pour obtenir des informations sur un attribut. </a:t>
            </a:r>
          </a:p>
        </p:txBody>
      </p:sp>
    </p:spTree>
    <p:extLst>
      <p:ext uri="{BB962C8B-B14F-4D97-AF65-F5344CB8AC3E}">
        <p14:creationId xmlns:p14="http://schemas.microsoft.com/office/powerpoint/2010/main" val="26884004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a:t>
            </a:r>
          </a:p>
        </p:txBody>
      </p:sp>
      <p:sp>
        <p:nvSpPr>
          <p:cNvPr id="4" name="Rectangle 3"/>
          <p:cNvSpPr/>
          <p:nvPr/>
        </p:nvSpPr>
        <p:spPr>
          <a:xfrm>
            <a:off x="467544" y="588952"/>
            <a:ext cx="8208912" cy="5565947"/>
          </a:xfrm>
          <a:prstGeom prst="rect">
            <a:avLst/>
          </a:prstGeom>
        </p:spPr>
        <p:txBody>
          <a:bodyPr wrap="square">
            <a:spAutoFit/>
          </a:bodyPr>
          <a:lstStyle/>
          <a:p>
            <a:pPr algn="just">
              <a:lnSpc>
                <a:spcPct val="150000"/>
              </a:lnSpc>
            </a:pPr>
            <a:endParaRPr lang="fr-FR" sz="2400" b="1" dirty="0">
              <a:latin typeface="Times New Roman" pitchFamily="18" charset="0"/>
              <a:cs typeface="Times New Roman" pitchFamily="18" charset="0"/>
            </a:endParaRPr>
          </a:p>
          <a:p>
            <a:pPr algn="just">
              <a:lnSpc>
                <a:spcPct val="150000"/>
              </a:lnSpc>
            </a:pPr>
            <a:r>
              <a:rPr lang="fr-FR" sz="2400" b="1" dirty="0">
                <a:latin typeface="Times New Roman" pitchFamily="18" charset="0"/>
                <a:cs typeface="Times New Roman" pitchFamily="18" charset="0"/>
              </a:rPr>
              <a:t>Un lien mathématique entre une ou plusieurs variables aléatoires et d'autres variables non aléatoires est communément défini comme un modèle statistique. Il  est une représentation formelle d'une théorie.</a:t>
            </a:r>
          </a:p>
          <a:p>
            <a:pPr algn="just">
              <a:lnSpc>
                <a:spcPct val="150000"/>
              </a:lnSpc>
            </a:pPr>
            <a:r>
              <a:rPr lang="fr-FR" sz="2400" b="1" dirty="0">
                <a:latin typeface="Times New Roman" pitchFamily="18" charset="0"/>
                <a:cs typeface="Times New Roman" pitchFamily="18" charset="0"/>
              </a:rPr>
              <a:t>Lorsque nous trouvons une valeur de p dans la littérature, cela signifie que l'hypothèse nulle (H0) a été quantifiée à l'aide d'une forme de distribution de probabilité. Le choix de la distribution de probabilité à utiliser est souvent un processus simple.</a:t>
            </a:r>
          </a:p>
        </p:txBody>
      </p:sp>
    </p:spTree>
    <p:extLst>
      <p:ext uri="{BB962C8B-B14F-4D97-AF65-F5344CB8AC3E}">
        <p14:creationId xmlns:p14="http://schemas.microsoft.com/office/powerpoint/2010/main" val="39129976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 </a:t>
            </a:r>
          </a:p>
        </p:txBody>
      </p:sp>
      <p:sp>
        <p:nvSpPr>
          <p:cNvPr id="5" name="TextBox 4">
            <a:extLst>
              <a:ext uri="{FF2B5EF4-FFF2-40B4-BE49-F238E27FC236}">
                <a16:creationId xmlns:a16="http://schemas.microsoft.com/office/drawing/2014/main" id="{EF642788-7DD5-49B0-8B59-76409A3111DF}"/>
              </a:ext>
            </a:extLst>
          </p:cNvPr>
          <p:cNvSpPr txBox="1"/>
          <p:nvPr/>
        </p:nvSpPr>
        <p:spPr>
          <a:xfrm>
            <a:off x="467544" y="1556792"/>
            <a:ext cx="8676456" cy="2241960"/>
          </a:xfrm>
          <a:prstGeom prst="rect">
            <a:avLst/>
          </a:prstGeom>
          <a:noFill/>
        </p:spPr>
        <p:txBody>
          <a:bodyPr wrap="square">
            <a:spAutoFit/>
          </a:bodyPr>
          <a:lstStyle/>
          <a:p>
            <a:pPr algn="just">
              <a:lnSpc>
                <a:spcPct val="150000"/>
              </a:lnSpc>
            </a:pPr>
            <a:r>
              <a:rPr lang="en-US" sz="2400" b="1" dirty="0">
                <a:latin typeface="Times New Roman" pitchFamily="18" charset="0"/>
                <a:cs typeface="Times New Roman" pitchFamily="18" charset="0"/>
              </a:rPr>
              <a:t>Les </a:t>
            </a:r>
            <a:r>
              <a:rPr lang="en-US" sz="2400" b="1" dirty="0" err="1">
                <a:latin typeface="Times New Roman" pitchFamily="18" charset="0"/>
                <a:cs typeface="Times New Roman" pitchFamily="18" charset="0"/>
              </a:rPr>
              <a:t>modèles</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statistiques</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sont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utilisés</a:t>
            </a:r>
            <a:r>
              <a:rPr lang="en-US" sz="2400" b="1" dirty="0">
                <a:latin typeface="Times New Roman" pitchFamily="18" charset="0"/>
                <a:cs typeface="Times New Roman" pitchFamily="18" charset="0"/>
              </a:rPr>
              <a:t> pour </a:t>
            </a:r>
            <a:r>
              <a:rPr lang="en-US" sz="2400" b="1" dirty="0" err="1">
                <a:latin typeface="Times New Roman" pitchFamily="18" charset="0"/>
                <a:cs typeface="Times New Roman" pitchFamily="18" charset="0"/>
              </a:rPr>
              <a:t>générer</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tous</a:t>
            </a:r>
            <a:r>
              <a:rPr lang="en-US" sz="2400" b="1" dirty="0">
                <a:latin typeface="Times New Roman" pitchFamily="18" charset="0"/>
                <a:cs typeface="Times New Roman" pitchFamily="18" charset="0"/>
              </a:rPr>
              <a:t> les tests </a:t>
            </a:r>
            <a:r>
              <a:rPr lang="en-US" sz="2400" b="1" dirty="0" err="1">
                <a:latin typeface="Times New Roman" pitchFamily="18" charset="0"/>
                <a:cs typeface="Times New Roman" pitchFamily="18" charset="0"/>
              </a:rPr>
              <a:t>d'hypothèses</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statistiques</a:t>
            </a:r>
            <a:r>
              <a:rPr lang="en-US" sz="2400" b="1" dirty="0">
                <a:latin typeface="Times New Roman" pitchFamily="18" charset="0"/>
                <a:cs typeface="Times New Roman" pitchFamily="18" charset="0"/>
              </a:rPr>
              <a:t> et les </a:t>
            </a:r>
            <a:r>
              <a:rPr lang="en-US" sz="2400" b="1" dirty="0" err="1">
                <a:latin typeface="Times New Roman" pitchFamily="18" charset="0"/>
                <a:cs typeface="Times New Roman" pitchFamily="18" charset="0"/>
              </a:rPr>
              <a:t>estimateurs</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statistiques</a:t>
            </a:r>
            <a:r>
              <a:rPr lang="en-US" sz="2400" b="1" dirty="0">
                <a:latin typeface="Times New Roman" pitchFamily="18" charset="0"/>
                <a:cs typeface="Times New Roman" pitchFamily="18" charset="0"/>
              </a:rPr>
              <a:t>. Les </a:t>
            </a:r>
            <a:r>
              <a:rPr lang="en-US" sz="2400" b="1" dirty="0" err="1">
                <a:latin typeface="Times New Roman" pitchFamily="18" charset="0"/>
                <a:cs typeface="Times New Roman" pitchFamily="18" charset="0"/>
              </a:rPr>
              <a:t>modèles</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statistiques</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en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général</a:t>
            </a:r>
            <a:r>
              <a:rPr lang="en-US" sz="2400" b="1" dirty="0">
                <a:latin typeface="Times New Roman" pitchFamily="18" charset="0"/>
                <a:cs typeface="Times New Roman" pitchFamily="18" charset="0"/>
              </a:rPr>
              <a:t>, font </a:t>
            </a:r>
            <a:r>
              <a:rPr lang="en-US" sz="2400" b="1" dirty="0" err="1">
                <a:latin typeface="Times New Roman" pitchFamily="18" charset="0"/>
                <a:cs typeface="Times New Roman" pitchFamily="18" charset="0"/>
              </a:rPr>
              <a:t>partie</a:t>
            </a:r>
            <a:r>
              <a:rPr lang="en-US" sz="2400" b="1" dirty="0">
                <a:latin typeface="Times New Roman" pitchFamily="18" charset="0"/>
                <a:cs typeface="Times New Roman" pitchFamily="18" charset="0"/>
              </a:rPr>
              <a:t> des </a:t>
            </a:r>
            <a:r>
              <a:rPr lang="en-US" sz="2400" b="1" dirty="0" err="1">
                <a:latin typeface="Times New Roman" pitchFamily="18" charset="0"/>
                <a:cs typeface="Times New Roman" pitchFamily="18" charset="0"/>
              </a:rPr>
              <a:t>fondements</a:t>
            </a:r>
            <a:r>
              <a:rPr lang="en-US" sz="2400" b="1" dirty="0">
                <a:latin typeface="Times New Roman" pitchFamily="18" charset="0"/>
                <a:cs typeface="Times New Roman" pitchFamily="18" charset="0"/>
              </a:rPr>
              <a:t> de </a:t>
            </a:r>
            <a:r>
              <a:rPr lang="en-US" sz="2400" b="1" dirty="0" err="1">
                <a:latin typeface="Times New Roman" pitchFamily="18" charset="0"/>
                <a:cs typeface="Times New Roman" pitchFamily="18" charset="0"/>
              </a:rPr>
              <a:t>l'inférence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statistique</a:t>
            </a:r>
            <a:r>
              <a:rPr lang="en-US" sz="2400" b="1" dirty="0">
                <a:latin typeface="Times New Roman" pitchFamily="18" charset="0"/>
                <a:cs typeface="Times New Roman" pitchFamily="18" charset="0"/>
              </a:rPr>
              <a:t>.</a:t>
            </a:r>
          </a:p>
        </p:txBody>
      </p:sp>
      <p:pic>
        <p:nvPicPr>
          <p:cNvPr id="5122" name="Picture 2" descr="Chapitre 4 - L&amp;#39;Estimation Statistique">
            <a:extLst>
              <a:ext uri="{FF2B5EF4-FFF2-40B4-BE49-F238E27FC236}">
                <a16:creationId xmlns:a16="http://schemas.microsoft.com/office/drawing/2014/main" id="{CD94E462-837B-4660-8D43-89BEBAA05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645024"/>
            <a:ext cx="5150449" cy="224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1350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  </a:t>
            </a:r>
          </a:p>
        </p:txBody>
      </p:sp>
      <p:sp>
        <p:nvSpPr>
          <p:cNvPr id="5" name="Rectangle 4">
            <a:extLst>
              <a:ext uri="{FF2B5EF4-FFF2-40B4-BE49-F238E27FC236}">
                <a16:creationId xmlns:a16="http://schemas.microsoft.com/office/drawing/2014/main" id="{B4E0D1A3-4B25-4F1A-A4EE-06B74CA90B74}"/>
              </a:ext>
            </a:extLst>
          </p:cNvPr>
          <p:cNvSpPr/>
          <p:nvPr/>
        </p:nvSpPr>
        <p:spPr>
          <a:xfrm>
            <a:off x="467544" y="588952"/>
            <a:ext cx="8208912" cy="3349956"/>
          </a:xfrm>
          <a:prstGeom prst="rect">
            <a:avLst/>
          </a:prstGeom>
        </p:spPr>
        <p:txBody>
          <a:bodyPr wrap="square">
            <a:spAutoFit/>
          </a:bodyPr>
          <a:lstStyle/>
          <a:p>
            <a:pPr algn="just">
              <a:lnSpc>
                <a:spcPct val="150000"/>
              </a:lnSpc>
            </a:pPr>
            <a:endParaRPr lang="fr-FR" sz="2400" b="1" dirty="0">
              <a:latin typeface="Times New Roman" pitchFamily="18" charset="0"/>
              <a:cs typeface="Times New Roman" pitchFamily="18" charset="0"/>
            </a:endParaRPr>
          </a:p>
          <a:p>
            <a:pPr algn="just">
              <a:lnSpc>
                <a:spcPct val="150000"/>
              </a:lnSpc>
            </a:pPr>
            <a:r>
              <a:rPr lang="fr-FR" sz="2400" b="1" dirty="0">
                <a:latin typeface="Times New Roman" pitchFamily="18" charset="0"/>
                <a:cs typeface="Times New Roman" pitchFamily="18" charset="0"/>
              </a:rPr>
              <a:t>Certains exemples de modèles statistiques populaires incluent les modèles linéaires générales, la régression nominale/multinomiale la régression logistique, les séries chronologiques, la classification supervisée et non supervisées et les Machines Learning pour les prédictions.</a:t>
            </a:r>
          </a:p>
        </p:txBody>
      </p:sp>
      <p:pic>
        <p:nvPicPr>
          <p:cNvPr id="4098" name="Picture 2" descr="Le Deep Learning pas à pas : les concepts (1/2)">
            <a:extLst>
              <a:ext uri="{FF2B5EF4-FFF2-40B4-BE49-F238E27FC236}">
                <a16:creationId xmlns:a16="http://schemas.microsoft.com/office/drawing/2014/main" id="{EBCB0695-94EE-40BD-808B-09B27D8CF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437112"/>
            <a:ext cx="564241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2535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2DD6-8638-4167-AE20-29F8EE8FAE8E}"/>
              </a:ext>
            </a:extLst>
          </p:cNvPr>
          <p:cNvSpPr>
            <a:spLocks noGrp="1"/>
          </p:cNvSpPr>
          <p:nvPr>
            <p:ph type="title"/>
          </p:nvPr>
        </p:nvSpPr>
        <p:spPr/>
        <p:txBody>
          <a:bodyPr/>
          <a:lstStyle/>
          <a:p>
            <a:r>
              <a:rPr lang="en-US" dirty="0"/>
              <a:t>Nature de variables dans les </a:t>
            </a:r>
            <a:r>
              <a:rPr lang="en-US" dirty="0" err="1"/>
              <a:t>modèles</a:t>
            </a:r>
            <a:r>
              <a:rPr lang="en-US" dirty="0"/>
              <a:t> </a:t>
            </a:r>
            <a:r>
              <a:rPr lang="en-US" dirty="0" err="1"/>
              <a:t>statistiques</a:t>
            </a:r>
            <a:endParaRPr lang="en-US" dirty="0"/>
          </a:p>
        </p:txBody>
      </p:sp>
      <p:sp>
        <p:nvSpPr>
          <p:cNvPr id="3" name="TextBox 2">
            <a:extLst>
              <a:ext uri="{FF2B5EF4-FFF2-40B4-BE49-F238E27FC236}">
                <a16:creationId xmlns:a16="http://schemas.microsoft.com/office/drawing/2014/main" id="{3AD5E35D-8076-43E1-A26E-E8D5876C835A}"/>
              </a:ext>
            </a:extLst>
          </p:cNvPr>
          <p:cNvSpPr txBox="1"/>
          <p:nvPr/>
        </p:nvSpPr>
        <p:spPr>
          <a:xfrm>
            <a:off x="294968" y="1340768"/>
            <a:ext cx="8741528" cy="3365024"/>
          </a:xfrm>
          <a:prstGeom prst="rect">
            <a:avLst/>
          </a:prstGeom>
          <a:noFill/>
        </p:spPr>
        <p:txBody>
          <a:bodyPr wrap="square" rtlCol="0">
            <a:spAutoFit/>
          </a:bodyPr>
          <a:lstStyle/>
          <a:p>
            <a:pPr algn="just">
              <a:lnSpc>
                <a:spcPct val="150000"/>
              </a:lnSpc>
            </a:pPr>
            <a:r>
              <a:rPr lang="fr-FR" dirty="0"/>
              <a:t>Une variable peut prendre au moins deux valeurs distinctes (critère de variation le plus simple ; on parle alors de dichotomique ou de binôme), mais elle peut aussi prendre plusieurs valeurs (multinomiale), voire une infinité de valeurs (on parle alors de être continue). </a:t>
            </a:r>
          </a:p>
          <a:p>
            <a:pPr algn="just">
              <a:lnSpc>
                <a:spcPct val="150000"/>
              </a:lnSpc>
            </a:pPr>
            <a:r>
              <a:rPr lang="fr-FR" dirty="0"/>
              <a:t>Il existe deux catégories de variables : qualitatives et quantitatives. </a:t>
            </a:r>
          </a:p>
          <a:p>
            <a:pPr algn="just">
              <a:lnSpc>
                <a:spcPct val="150000"/>
              </a:lnSpc>
            </a:pPr>
            <a:r>
              <a:rPr lang="fr-FR" dirty="0"/>
              <a:t>Un libellé est toujours considéré pour évaluer les facteurs qualitatifs ou nominales. </a:t>
            </a:r>
          </a:p>
          <a:p>
            <a:pPr algn="just">
              <a:lnSpc>
                <a:spcPct val="150000"/>
              </a:lnSpc>
            </a:pPr>
            <a:r>
              <a:rPr lang="fr-FR" dirty="0"/>
              <a:t>Les variables quantitatives sont des variables quantifiables qui sont représentées par des nombres exactes.</a:t>
            </a:r>
            <a:endParaRPr lang="en-US" dirty="0"/>
          </a:p>
        </p:txBody>
      </p:sp>
    </p:spTree>
    <p:extLst>
      <p:ext uri="{BB962C8B-B14F-4D97-AF65-F5344CB8AC3E}">
        <p14:creationId xmlns:p14="http://schemas.microsoft.com/office/powerpoint/2010/main" val="21721209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2DD6-8638-4167-AE20-29F8EE8FAE8E}"/>
              </a:ext>
            </a:extLst>
          </p:cNvPr>
          <p:cNvSpPr>
            <a:spLocks noGrp="1"/>
          </p:cNvSpPr>
          <p:nvPr>
            <p:ph type="title"/>
          </p:nvPr>
        </p:nvSpPr>
        <p:spPr/>
        <p:txBody>
          <a:bodyPr/>
          <a:lstStyle/>
          <a:p>
            <a:r>
              <a:rPr lang="en-US" dirty="0"/>
              <a:t>Nature de variables dans les </a:t>
            </a:r>
            <a:r>
              <a:rPr lang="en-US" dirty="0" err="1"/>
              <a:t>modèles</a:t>
            </a:r>
            <a:r>
              <a:rPr lang="en-US" dirty="0"/>
              <a:t> </a:t>
            </a:r>
            <a:r>
              <a:rPr lang="en-US" dirty="0" err="1"/>
              <a:t>statistiques</a:t>
            </a:r>
            <a:endParaRPr lang="en-US" dirty="0"/>
          </a:p>
        </p:txBody>
      </p:sp>
      <p:pic>
        <p:nvPicPr>
          <p:cNvPr id="5" name="Picture 2" descr="Les échelles de mesure des variables">
            <a:extLst>
              <a:ext uri="{FF2B5EF4-FFF2-40B4-BE49-F238E27FC236}">
                <a16:creationId xmlns:a16="http://schemas.microsoft.com/office/drawing/2014/main" id="{F2B49F9B-45EF-489A-8C72-42A843647DE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5576" y="1628800"/>
            <a:ext cx="7895178"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8080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 de seconde génération  </a:t>
            </a:r>
          </a:p>
        </p:txBody>
      </p:sp>
      <p:sp>
        <p:nvSpPr>
          <p:cNvPr id="5" name="Rectangle 4">
            <a:extLst>
              <a:ext uri="{FF2B5EF4-FFF2-40B4-BE49-F238E27FC236}">
                <a16:creationId xmlns:a16="http://schemas.microsoft.com/office/drawing/2014/main" id="{B4E0D1A3-4B25-4F1A-A4EE-06B74CA90B74}"/>
              </a:ext>
            </a:extLst>
          </p:cNvPr>
          <p:cNvSpPr/>
          <p:nvPr/>
        </p:nvSpPr>
        <p:spPr>
          <a:xfrm>
            <a:off x="467544" y="588952"/>
            <a:ext cx="8208912" cy="4457952"/>
          </a:xfrm>
          <a:prstGeom prst="rect">
            <a:avLst/>
          </a:prstGeom>
        </p:spPr>
        <p:txBody>
          <a:bodyPr wrap="square">
            <a:spAutoFit/>
          </a:bodyPr>
          <a:lstStyle/>
          <a:p>
            <a:pPr algn="just">
              <a:lnSpc>
                <a:spcPct val="150000"/>
              </a:lnSpc>
            </a:pPr>
            <a:endParaRPr lang="fr-FR" sz="2400" b="1" dirty="0">
              <a:latin typeface="Times New Roman" pitchFamily="18" charset="0"/>
              <a:cs typeface="Times New Roman" pitchFamily="18" charset="0"/>
            </a:endParaRPr>
          </a:p>
          <a:p>
            <a:pPr algn="just">
              <a:lnSpc>
                <a:spcPct val="150000"/>
              </a:lnSpc>
            </a:pPr>
            <a:r>
              <a:rPr lang="fr-FR" sz="2400" b="1" dirty="0">
                <a:latin typeface="Times New Roman" pitchFamily="18" charset="0"/>
                <a:cs typeface="Times New Roman" pitchFamily="18" charset="0"/>
              </a:rPr>
              <a:t>Les techniques statistiques telles que la modélisation par équation structurelle (SEM) ou les méthodes des moindres carrées partielles (PLS) sont qualifiées de méthodes statistiques de deuxième génération.</a:t>
            </a:r>
          </a:p>
          <a:p>
            <a:pPr algn="just">
              <a:lnSpc>
                <a:spcPct val="150000"/>
              </a:lnSpc>
            </a:pPr>
            <a:r>
              <a:rPr lang="fr-FR" sz="2400" b="1" dirty="0">
                <a:latin typeface="Times New Roman" pitchFamily="18" charset="0"/>
                <a:cs typeface="Times New Roman" pitchFamily="18" charset="0"/>
              </a:rPr>
              <a:t>Ces méthodes   de plus en plus utilisées par les chercheurs pour évaluer, explorer ou confirmer des modèles théoriques en sciences humaines.</a:t>
            </a:r>
          </a:p>
        </p:txBody>
      </p:sp>
    </p:spTree>
    <p:extLst>
      <p:ext uri="{BB962C8B-B14F-4D97-AF65-F5344CB8AC3E}">
        <p14:creationId xmlns:p14="http://schemas.microsoft.com/office/powerpoint/2010/main" val="9935366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 de seconde génération  </a:t>
            </a:r>
          </a:p>
        </p:txBody>
      </p:sp>
      <p:sp>
        <p:nvSpPr>
          <p:cNvPr id="5" name="Rectangle 4">
            <a:extLst>
              <a:ext uri="{FF2B5EF4-FFF2-40B4-BE49-F238E27FC236}">
                <a16:creationId xmlns:a16="http://schemas.microsoft.com/office/drawing/2014/main" id="{B4E0D1A3-4B25-4F1A-A4EE-06B74CA90B74}"/>
              </a:ext>
            </a:extLst>
          </p:cNvPr>
          <p:cNvSpPr/>
          <p:nvPr/>
        </p:nvSpPr>
        <p:spPr>
          <a:xfrm>
            <a:off x="467544" y="1052736"/>
            <a:ext cx="8208912" cy="3903954"/>
          </a:xfrm>
          <a:prstGeom prst="rect">
            <a:avLst/>
          </a:prstGeom>
        </p:spPr>
        <p:txBody>
          <a:bodyPr wrap="square">
            <a:spAutoFit/>
          </a:bodyPr>
          <a:lstStyle/>
          <a:p>
            <a:pPr algn="just">
              <a:lnSpc>
                <a:spcPct val="150000"/>
              </a:lnSpc>
            </a:pPr>
            <a:endParaRPr lang="fr-FR" sz="2400" b="1" dirty="0">
              <a:latin typeface="Times New Roman" pitchFamily="18" charset="0"/>
              <a:cs typeface="Times New Roman" pitchFamily="18" charset="0"/>
            </a:endParaRPr>
          </a:p>
          <a:p>
            <a:pPr algn="just">
              <a:lnSpc>
                <a:spcPct val="150000"/>
              </a:lnSpc>
            </a:pPr>
            <a:r>
              <a:rPr lang="fr-FR" sz="2400" b="1" dirty="0">
                <a:latin typeface="Times New Roman" pitchFamily="18" charset="0"/>
                <a:cs typeface="Times New Roman" pitchFamily="18" charset="0"/>
              </a:rPr>
              <a:t>La modélisation par équation structurelle est une approche statistique multivariée pour l'analyse des connexions structurelles. Le lien structurel entre les variables mesurées et les construits est examiné à l'aide de cette approche, qui combine simultanément l'analyse en composantes et l'analyse de régression multiple.</a:t>
            </a:r>
          </a:p>
        </p:txBody>
      </p:sp>
    </p:spTree>
    <p:extLst>
      <p:ext uri="{BB962C8B-B14F-4D97-AF65-F5344CB8AC3E}">
        <p14:creationId xmlns:p14="http://schemas.microsoft.com/office/powerpoint/2010/main" val="25875998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 de seconde génération  </a:t>
            </a:r>
          </a:p>
        </p:txBody>
      </p:sp>
      <p:sp>
        <p:nvSpPr>
          <p:cNvPr id="5" name="Rectangle 4">
            <a:extLst>
              <a:ext uri="{FF2B5EF4-FFF2-40B4-BE49-F238E27FC236}">
                <a16:creationId xmlns:a16="http://schemas.microsoft.com/office/drawing/2014/main" id="{B4E0D1A3-4B25-4F1A-A4EE-06B74CA90B74}"/>
              </a:ext>
            </a:extLst>
          </p:cNvPr>
          <p:cNvSpPr/>
          <p:nvPr/>
        </p:nvSpPr>
        <p:spPr>
          <a:xfrm>
            <a:off x="467544" y="1340768"/>
            <a:ext cx="8208912" cy="3903954"/>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La technique de simulation de Monte Carlo est une méthode statistique utilisée pour comprendre des systèmes de données ou complexes en générant une variété de solutions à l'aide de données générées aléatoirement en entrée. </a:t>
            </a:r>
          </a:p>
          <a:p>
            <a:pPr algn="just">
              <a:lnSpc>
                <a:spcPct val="150000"/>
              </a:lnSpc>
            </a:pPr>
            <a:r>
              <a:rPr lang="fr-FR" sz="2400" b="1" dirty="0">
                <a:latin typeface="Times New Roman" pitchFamily="18" charset="0"/>
                <a:cs typeface="Times New Roman" pitchFamily="18" charset="0"/>
              </a:rPr>
              <a:t>La probabilité d'une certaine réponse peut être calculée en divisant le nombre total d'essais par le nombre de fois que cette solution a été créée.</a:t>
            </a:r>
          </a:p>
        </p:txBody>
      </p:sp>
    </p:spTree>
    <p:extLst>
      <p:ext uri="{BB962C8B-B14F-4D97-AF65-F5344CB8AC3E}">
        <p14:creationId xmlns:p14="http://schemas.microsoft.com/office/powerpoint/2010/main" val="3948759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AA837EDB-31E6-4C22-93D2-BEA5FC3053FE}"/>
              </a:ext>
            </a:extLst>
          </p:cNvPr>
          <p:cNvSpPr txBox="1"/>
          <p:nvPr/>
        </p:nvSpPr>
        <p:spPr>
          <a:xfrm>
            <a:off x="251520" y="1340768"/>
            <a:ext cx="8640960" cy="4888518"/>
          </a:xfrm>
          <a:prstGeom prst="rect">
            <a:avLst/>
          </a:prstGeom>
          <a:noFill/>
        </p:spPr>
        <p:txBody>
          <a:bodyPr wrap="square" rtlCol="0">
            <a:spAutoFit/>
          </a:bodyPr>
          <a:lstStyle/>
          <a:p>
            <a:pPr algn="just">
              <a:lnSpc>
                <a:spcPct val="150000"/>
              </a:lnSpc>
            </a:pPr>
            <a:r>
              <a:rPr lang="fr-FR" sz="2400" b="1" i="0" dirty="0">
                <a:solidFill>
                  <a:srgbClr val="000000"/>
                </a:solidFill>
                <a:effectLst/>
                <a:latin typeface="Times New Roman" panose="02020603050405020304" pitchFamily="18" charset="0"/>
                <a:cs typeface="Times New Roman" panose="02020603050405020304" pitchFamily="18" charset="0"/>
              </a:rPr>
              <a:t>Intervalle de confiance de la moyenne</a:t>
            </a:r>
          </a:p>
          <a:p>
            <a:pPr algn="just">
              <a:lnSpc>
                <a:spcPct val="150000"/>
              </a:lnSpc>
            </a:pPr>
            <a:r>
              <a:rPr lang="fr-FR" sz="2400" b="0" i="0" dirty="0">
                <a:solidFill>
                  <a:srgbClr val="202122"/>
                </a:solidFill>
                <a:effectLst/>
                <a:latin typeface="Times New Roman" panose="02020603050405020304" pitchFamily="18" charset="0"/>
                <a:cs typeface="Times New Roman" panose="02020603050405020304" pitchFamily="18" charset="0"/>
              </a:rPr>
              <a:t>L'estimation ponctuelle de la moyenne de la population à partir de celle de l'échantillon n'indique pas le risque d'erreur.</a:t>
            </a:r>
          </a:p>
          <a:p>
            <a:pPr algn="just">
              <a:lnSpc>
                <a:spcPct val="150000"/>
              </a:lnSpc>
            </a:pPr>
            <a:r>
              <a:rPr lang="fr-FR" sz="2400" b="0" i="0" dirty="0">
                <a:solidFill>
                  <a:srgbClr val="202122"/>
                </a:solidFill>
                <a:effectLst/>
                <a:latin typeface="Times New Roman" panose="02020603050405020304" pitchFamily="18" charset="0"/>
                <a:cs typeface="Times New Roman" panose="02020603050405020304" pitchFamily="18" charset="0"/>
              </a:rPr>
              <a:t>Il s'agit de déterminer un intervalle contenant la valeur de la moyenne de la population avec un risque d'erreur décidé à l'avance.</a:t>
            </a:r>
          </a:p>
          <a:p>
            <a:pPr algn="just">
              <a:lnSpc>
                <a:spcPct val="150000"/>
              </a:lnSpc>
            </a:pPr>
            <a:r>
              <a:rPr lang="fr-FR" dirty="0"/>
              <a:t>µ: la moyenne inconnue de la population </a:t>
            </a:r>
          </a:p>
          <a:p>
            <a:pPr algn="just">
              <a:lnSpc>
                <a:spcPct val="150000"/>
              </a:lnSpc>
            </a:pPr>
            <a:r>
              <a:rPr lang="fr-FR" dirty="0"/>
              <a:t>X : la moyenne calculée sur l’échantillon </a:t>
            </a:r>
          </a:p>
          <a:p>
            <a:pPr algn="just">
              <a:lnSpc>
                <a:spcPct val="150000"/>
              </a:lnSpc>
            </a:pPr>
            <a:r>
              <a:rPr lang="fr-FR" dirty="0"/>
              <a:t>S : l’écart type de l’échantillon </a:t>
            </a:r>
          </a:p>
          <a:p>
            <a:pPr algn="just">
              <a:lnSpc>
                <a:spcPct val="150000"/>
              </a:lnSpc>
            </a:pPr>
            <a:r>
              <a:rPr lang="fr-FR" dirty="0"/>
              <a:t>n : la taille de l’échantillon </a:t>
            </a:r>
            <a:endParaRPr lang="fr-FR" b="0" i="0" dirty="0">
              <a:solidFill>
                <a:srgbClr val="202122"/>
              </a:solidFill>
              <a:effectLst/>
              <a:latin typeface="Times New Roman" panose="02020603050405020304" pitchFamily="18" charset="0"/>
              <a:cs typeface="Times New Roman" panose="02020603050405020304" pitchFamily="18" charset="0"/>
            </a:endParaRPr>
          </a:p>
          <a:p>
            <a:pPr algn="just">
              <a:lnSpc>
                <a:spcPct val="150000"/>
              </a:lnSpc>
            </a:pPr>
            <a:endParaRPr lang="en-US" dirty="0"/>
          </a:p>
        </p:txBody>
      </p:sp>
      <p:pic>
        <p:nvPicPr>
          <p:cNvPr id="4" name="Picture 3">
            <a:extLst>
              <a:ext uri="{FF2B5EF4-FFF2-40B4-BE49-F238E27FC236}">
                <a16:creationId xmlns:a16="http://schemas.microsoft.com/office/drawing/2014/main" id="{A541094D-0C13-4F96-B5FD-115B13E26B6E}"/>
              </a:ext>
            </a:extLst>
          </p:cNvPr>
          <p:cNvPicPr>
            <a:picLocks noChangeAspect="1"/>
          </p:cNvPicPr>
          <p:nvPr/>
        </p:nvPicPr>
        <p:blipFill>
          <a:blip r:embed="rId3"/>
          <a:stretch>
            <a:fillRect/>
          </a:stretch>
        </p:blipFill>
        <p:spPr>
          <a:xfrm>
            <a:off x="4674238" y="4288532"/>
            <a:ext cx="4218242" cy="1946434"/>
          </a:xfrm>
          <a:prstGeom prst="rect">
            <a:avLst/>
          </a:prstGeom>
        </p:spPr>
      </p:pic>
    </p:spTree>
    <p:extLst>
      <p:ext uri="{BB962C8B-B14F-4D97-AF65-F5344CB8AC3E}">
        <p14:creationId xmlns:p14="http://schemas.microsoft.com/office/powerpoint/2010/main" val="12308494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Modélisation statistique de seconde génération  </a:t>
            </a:r>
          </a:p>
        </p:txBody>
      </p:sp>
      <p:sp>
        <p:nvSpPr>
          <p:cNvPr id="5" name="Rectangle 4">
            <a:extLst>
              <a:ext uri="{FF2B5EF4-FFF2-40B4-BE49-F238E27FC236}">
                <a16:creationId xmlns:a16="http://schemas.microsoft.com/office/drawing/2014/main" id="{B4E0D1A3-4B25-4F1A-A4EE-06B74CA90B74}"/>
              </a:ext>
            </a:extLst>
          </p:cNvPr>
          <p:cNvSpPr/>
          <p:nvPr/>
        </p:nvSpPr>
        <p:spPr>
          <a:xfrm>
            <a:off x="467544" y="1143000"/>
            <a:ext cx="8208912" cy="3903954"/>
          </a:xfrm>
          <a:prstGeom prst="rect">
            <a:avLst/>
          </a:prstGeom>
        </p:spPr>
        <p:txBody>
          <a:bodyPr wrap="square">
            <a:spAutoFit/>
          </a:bodyPr>
          <a:lstStyle/>
          <a:p>
            <a:pPr algn="just">
              <a:lnSpc>
                <a:spcPct val="150000"/>
              </a:lnSpc>
            </a:pPr>
            <a:endParaRPr lang="fr-FR" sz="2400" b="1" dirty="0">
              <a:latin typeface="Times New Roman" pitchFamily="18" charset="0"/>
              <a:cs typeface="Times New Roman" pitchFamily="18" charset="0"/>
            </a:endParaRPr>
          </a:p>
          <a:p>
            <a:pPr algn="just">
              <a:lnSpc>
                <a:spcPct val="150000"/>
              </a:lnSpc>
            </a:pPr>
            <a:r>
              <a:rPr lang="fr-FR" sz="2400" b="1" dirty="0">
                <a:latin typeface="Times New Roman" pitchFamily="18" charset="0"/>
                <a:cs typeface="Times New Roman" pitchFamily="18" charset="0"/>
              </a:rPr>
              <a:t>L'exploration de paramètres de résultats aléatoirement variables est au cœur de la modélisation multiniveaux. La variation des niveaux du résultat (intersections) et l'intensité des corrélations intra-groupe, comme le montrent les coefficients de régression (pentes) entre les groupes, en sont des exemples courants.</a:t>
            </a:r>
          </a:p>
        </p:txBody>
      </p:sp>
    </p:spTree>
    <p:extLst>
      <p:ext uri="{BB962C8B-B14F-4D97-AF65-F5344CB8AC3E}">
        <p14:creationId xmlns:p14="http://schemas.microsoft.com/office/powerpoint/2010/main" val="34257878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4DAF-1B30-4928-866E-179B1A496713}"/>
              </a:ext>
            </a:extLst>
          </p:cNvPr>
          <p:cNvSpPr>
            <a:spLocks noGrp="1"/>
          </p:cNvSpPr>
          <p:nvPr>
            <p:ph type="title"/>
          </p:nvPr>
        </p:nvSpPr>
        <p:spPr/>
        <p:txBody>
          <a:bodyPr/>
          <a:lstStyle/>
          <a:p>
            <a:r>
              <a:rPr lang="en-US" dirty="0" err="1"/>
              <a:t>Développement</a:t>
            </a:r>
            <a:r>
              <a:rPr lang="en-US" dirty="0"/>
              <a:t> des </a:t>
            </a:r>
            <a:r>
              <a:rPr lang="en-US" dirty="0" err="1"/>
              <a:t>échelles</a:t>
            </a:r>
            <a:r>
              <a:rPr lang="en-US" dirty="0"/>
              <a:t> de </a:t>
            </a:r>
            <a:r>
              <a:rPr lang="en-US" dirty="0" err="1"/>
              <a:t>mesure</a:t>
            </a:r>
            <a:endParaRPr lang="en-US" dirty="0"/>
          </a:p>
        </p:txBody>
      </p:sp>
      <p:sp>
        <p:nvSpPr>
          <p:cNvPr id="3" name="TextBox 2">
            <a:extLst>
              <a:ext uri="{FF2B5EF4-FFF2-40B4-BE49-F238E27FC236}">
                <a16:creationId xmlns:a16="http://schemas.microsoft.com/office/drawing/2014/main" id="{71F6452F-9AF5-4621-BDA6-F640B3AC44A4}"/>
              </a:ext>
            </a:extLst>
          </p:cNvPr>
          <p:cNvSpPr txBox="1"/>
          <p:nvPr/>
        </p:nvSpPr>
        <p:spPr>
          <a:xfrm>
            <a:off x="107504" y="1412776"/>
            <a:ext cx="8856984" cy="3693319"/>
          </a:xfrm>
          <a:prstGeom prst="rect">
            <a:avLst/>
          </a:prstGeom>
          <a:noFill/>
        </p:spPr>
        <p:txBody>
          <a:bodyPr wrap="square" rtlCol="0">
            <a:spAutoFit/>
          </a:bodyPr>
          <a:lstStyle/>
          <a:p>
            <a:pPr>
              <a:lnSpc>
                <a:spcPct val="150000"/>
              </a:lnSpc>
            </a:pPr>
            <a:r>
              <a:rPr lang="fr-FR" sz="2400" b="1" dirty="0">
                <a:latin typeface="Times New Roman" pitchFamily="18" charset="0"/>
                <a:cs typeface="Times New Roman" pitchFamily="18" charset="0"/>
              </a:rPr>
              <a:t>Le développement et la validation d'échelles sont essentiels à une grande partie du travail dans les sciences de la santé, sociales et comportementales.</a:t>
            </a:r>
          </a:p>
          <a:p>
            <a:pPr>
              <a:lnSpc>
                <a:spcPct val="150000"/>
              </a:lnSpc>
            </a:pPr>
            <a:r>
              <a:rPr lang="fr-FR" sz="2400" b="1" dirty="0">
                <a:latin typeface="Times New Roman" pitchFamily="18" charset="0"/>
                <a:cs typeface="Times New Roman" pitchFamily="18" charset="0"/>
              </a:rPr>
              <a:t>Le concept d'échelle de mesure est inextricablement lié au concept de variable. Une variable est une grandeur qui peut prendre plusieurs valeurs (ou modalités). </a:t>
            </a:r>
            <a:endParaRPr lang="en-US" sz="2400" b="1"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0615660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8" name="Picture 6" descr="https://docs.moodle.org/2x/fr/images_fr/0/08/31-12-2010_18-36-20.jpg"/>
          <p:cNvPicPr>
            <a:picLocks noChangeAspect="1" noChangeArrowheads="1"/>
          </p:cNvPicPr>
          <p:nvPr/>
        </p:nvPicPr>
        <p:blipFill>
          <a:blip r:embed="rId3" cstate="print">
            <a:grayscl/>
          </a:blip>
          <a:srcRect/>
          <a:stretch>
            <a:fillRect/>
          </a:stretch>
        </p:blipFill>
        <p:spPr bwMode="auto">
          <a:xfrm>
            <a:off x="4304109" y="2852936"/>
            <a:ext cx="4516363" cy="3456384"/>
          </a:xfrm>
          <a:prstGeom prst="rect">
            <a:avLst/>
          </a:prstGeom>
          <a:noFill/>
        </p:spPr>
      </p:pic>
      <p:sp>
        <p:nvSpPr>
          <p:cNvPr id="514054" name="Rectangle 6"/>
          <p:cNvSpPr>
            <a:spLocks noGrp="1" noChangeArrowheads="1"/>
          </p:cNvSpPr>
          <p:nvPr>
            <p:ph type="title"/>
          </p:nvPr>
        </p:nvSpPr>
        <p:spPr>
          <a:xfrm>
            <a:off x="0" y="0"/>
            <a:ext cx="9144000" cy="980728"/>
          </a:xfrm>
        </p:spPr>
        <p:txBody>
          <a:bodyPr/>
          <a:lstStyle/>
          <a:p>
            <a:r>
              <a:rPr lang="fr-FR" dirty="0"/>
              <a:t>Les instruments de mesure</a:t>
            </a:r>
          </a:p>
        </p:txBody>
      </p:sp>
      <p:sp>
        <p:nvSpPr>
          <p:cNvPr id="3" name="ZoneTexte 2"/>
          <p:cNvSpPr txBox="1"/>
          <p:nvPr/>
        </p:nvSpPr>
        <p:spPr>
          <a:xfrm>
            <a:off x="107504" y="908720"/>
            <a:ext cx="8496944" cy="1754326"/>
          </a:xfrm>
          <a:prstGeom prst="rect">
            <a:avLst/>
          </a:prstGeom>
          <a:noFill/>
        </p:spPr>
        <p:txBody>
          <a:bodyPr wrap="square" rtlCol="0">
            <a:spAutoFit/>
          </a:bodyPr>
          <a:lstStyle/>
          <a:p>
            <a:pPr algn="just">
              <a:lnSpc>
                <a:spcPct val="150000"/>
              </a:lnSpc>
            </a:pPr>
            <a:r>
              <a:rPr lang="fr-FR" sz="2400" b="1" dirty="0">
                <a:latin typeface="Times New Roman" pitchFamily="18" charset="0"/>
                <a:cs typeface="Times New Roman" pitchFamily="18" charset="0"/>
              </a:rPr>
              <a:t>Les instruments de mesure utilisés sont classés selon leurs caractéristiques : échelles  nominales, ordinales ou d'intervalles. </a:t>
            </a:r>
          </a:p>
          <a:p>
            <a:pPr algn="just">
              <a:lnSpc>
                <a:spcPct val="150000"/>
              </a:lnSpc>
            </a:pPr>
            <a:r>
              <a:rPr lang="fr-FR" sz="2400" b="1" dirty="0">
                <a:latin typeface="Times New Roman" pitchFamily="18" charset="0"/>
                <a:cs typeface="Times New Roman" pitchFamily="18" charset="0"/>
              </a:rPr>
              <a:t>Un  panorama de méthodes proposées (</a:t>
            </a:r>
            <a:r>
              <a:rPr lang="fr-FR" sz="2400" b="1" dirty="0" err="1">
                <a:latin typeface="Times New Roman" pitchFamily="18" charset="0"/>
                <a:cs typeface="Times New Roman" pitchFamily="18" charset="0"/>
              </a:rPr>
              <a:t>Likert</a:t>
            </a:r>
            <a:r>
              <a:rPr lang="fr-FR" sz="2400" b="1" dirty="0">
                <a:latin typeface="Times New Roman" pitchFamily="18" charset="0"/>
                <a:cs typeface="Times New Roman" pitchFamily="18" charset="0"/>
              </a:rPr>
              <a:t>, d'</a:t>
            </a:r>
            <a:r>
              <a:rPr lang="fr-FR" sz="2400" b="1" dirty="0" err="1">
                <a:latin typeface="Times New Roman" pitchFamily="18" charset="0"/>
                <a:cs typeface="Times New Roman" pitchFamily="18" charset="0"/>
              </a:rPr>
              <a:t>Osgood</a:t>
            </a:r>
            <a:r>
              <a:rPr lang="fr-FR" sz="2400" b="1" dirty="0">
                <a:latin typeface="Times New Roman" pitchFamily="18" charset="0"/>
                <a:cs typeface="Times New Roman" pitchFamily="18" charset="0"/>
              </a:rPr>
              <a:t>...).</a:t>
            </a:r>
          </a:p>
        </p:txBody>
      </p:sp>
      <p:pic>
        <p:nvPicPr>
          <p:cNvPr id="617474" name="Picture 2" descr="http://kmcms.net/cours/methodologie_de_la_recherche/images/likert_environnement.png"/>
          <p:cNvPicPr>
            <a:picLocks noChangeAspect="1" noChangeArrowheads="1"/>
          </p:cNvPicPr>
          <p:nvPr/>
        </p:nvPicPr>
        <p:blipFill>
          <a:blip r:embed="rId4" cstate="print"/>
          <a:srcRect/>
          <a:stretch>
            <a:fillRect/>
          </a:stretch>
        </p:blipFill>
        <p:spPr bwMode="auto">
          <a:xfrm>
            <a:off x="323528" y="2980556"/>
            <a:ext cx="3672408" cy="1384548"/>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980728"/>
          </a:xfrm>
        </p:spPr>
        <p:txBody>
          <a:bodyPr/>
          <a:lstStyle/>
          <a:p>
            <a:r>
              <a:rPr lang="fr-FR" dirty="0"/>
              <a:t>Les instruments de mesure</a:t>
            </a:r>
          </a:p>
        </p:txBody>
      </p:sp>
      <p:sp>
        <p:nvSpPr>
          <p:cNvPr id="5" name="ZoneTexte 4"/>
          <p:cNvSpPr txBox="1"/>
          <p:nvPr/>
        </p:nvSpPr>
        <p:spPr>
          <a:xfrm>
            <a:off x="251520" y="1700808"/>
            <a:ext cx="8496944" cy="4085734"/>
          </a:xfrm>
          <a:prstGeom prst="rect">
            <a:avLst/>
          </a:prstGeom>
          <a:noFill/>
        </p:spPr>
        <p:txBody>
          <a:bodyPr wrap="square" rtlCol="0">
            <a:spAutoFit/>
          </a:bodyPr>
          <a:lstStyle/>
          <a:p>
            <a:pPr algn="just">
              <a:lnSpc>
                <a:spcPct val="150000"/>
              </a:lnSpc>
            </a:pPr>
            <a:r>
              <a:rPr lang="fr-FR" sz="2300" b="1" dirty="0">
                <a:latin typeface="Times New Roman" pitchFamily="18" charset="0"/>
                <a:cs typeface="Times New Roman" pitchFamily="18" charset="0"/>
              </a:rPr>
              <a:t>Un instrument de mesure sera considéré pour évaluer en fonction de ses qualités:</a:t>
            </a:r>
          </a:p>
          <a:p>
            <a:pPr marL="342900" indent="-342900" algn="just">
              <a:lnSpc>
                <a:spcPct val="150000"/>
              </a:lnSpc>
              <a:buFont typeface="Arial" panose="020B0604020202020204" pitchFamily="34" charset="0"/>
              <a:buChar char="•"/>
            </a:pPr>
            <a:r>
              <a:rPr lang="fr-FR" sz="2300" b="1" dirty="0">
                <a:solidFill>
                  <a:srgbClr val="FF0000"/>
                </a:solidFill>
                <a:latin typeface="Times New Roman" pitchFamily="18" charset="0"/>
                <a:cs typeface="Times New Roman" pitchFamily="18" charset="0"/>
              </a:rPr>
              <a:t>méthodologiques</a:t>
            </a:r>
            <a:r>
              <a:rPr lang="fr-FR" sz="2300" b="1" dirty="0">
                <a:latin typeface="Times New Roman" pitchFamily="18" charset="0"/>
                <a:cs typeface="Times New Roman" pitchFamily="18" charset="0"/>
              </a:rPr>
              <a:t> (adéquation au concept et aux théorie)</a:t>
            </a:r>
          </a:p>
          <a:p>
            <a:pPr marL="342900" indent="-342900" algn="just">
              <a:lnSpc>
                <a:spcPct val="150000"/>
              </a:lnSpc>
              <a:buFont typeface="Arial" panose="020B0604020202020204" pitchFamily="34" charset="0"/>
              <a:buChar char="•"/>
            </a:pPr>
            <a:r>
              <a:rPr lang="fr-FR" sz="2300" b="1" dirty="0">
                <a:solidFill>
                  <a:srgbClr val="FF0000"/>
                </a:solidFill>
                <a:latin typeface="Times New Roman" pitchFamily="18" charset="0"/>
                <a:cs typeface="Times New Roman" pitchFamily="18" charset="0"/>
              </a:rPr>
              <a:t>psychométriques </a:t>
            </a:r>
            <a:r>
              <a:rPr lang="fr-FR" sz="2300" b="1" dirty="0">
                <a:latin typeface="Times New Roman" pitchFamily="18" charset="0"/>
                <a:cs typeface="Times New Roman" pitchFamily="18" charset="0"/>
              </a:rPr>
              <a:t>(validité, fidélité, sensibilité, structure); </a:t>
            </a:r>
          </a:p>
          <a:p>
            <a:pPr marL="342900" indent="-342900" algn="just">
              <a:lnSpc>
                <a:spcPct val="150000"/>
              </a:lnSpc>
              <a:buFont typeface="Arial" panose="020B0604020202020204" pitchFamily="34" charset="0"/>
              <a:buChar char="•"/>
            </a:pPr>
            <a:r>
              <a:rPr lang="fr-FR" sz="2300" b="1" dirty="0">
                <a:solidFill>
                  <a:srgbClr val="FF0000"/>
                </a:solidFill>
                <a:latin typeface="Times New Roman" pitchFamily="18" charset="0"/>
                <a:cs typeface="Times New Roman" pitchFamily="18" charset="0"/>
              </a:rPr>
              <a:t>opérationnelles</a:t>
            </a:r>
            <a:r>
              <a:rPr lang="fr-FR" sz="2300" b="1" dirty="0">
                <a:latin typeface="Times New Roman" pitchFamily="18" charset="0"/>
                <a:cs typeface="Times New Roman" pitchFamily="18" charset="0"/>
              </a:rPr>
              <a:t> (acceptation, simplicité, rapidité  et flexibilité); </a:t>
            </a:r>
          </a:p>
          <a:p>
            <a:pPr marL="342900" indent="-342900" algn="just">
              <a:lnSpc>
                <a:spcPct val="150000"/>
              </a:lnSpc>
              <a:buFont typeface="Arial" panose="020B0604020202020204" pitchFamily="34" charset="0"/>
              <a:buChar char="•"/>
            </a:pPr>
            <a:r>
              <a:rPr lang="fr-FR" sz="2300" b="1" dirty="0">
                <a:solidFill>
                  <a:srgbClr val="FF0000"/>
                </a:solidFill>
                <a:latin typeface="Times New Roman" pitchFamily="18" charset="0"/>
                <a:cs typeface="Times New Roman" pitchFamily="18" charset="0"/>
              </a:rPr>
              <a:t>décisionnelles</a:t>
            </a:r>
            <a:r>
              <a:rPr lang="fr-FR" sz="2300" b="1" dirty="0">
                <a:latin typeface="Times New Roman" pitchFamily="18" charset="0"/>
                <a:cs typeface="Times New Roman" pitchFamily="18" charset="0"/>
              </a:rPr>
              <a:t> (communication et richesse).</a:t>
            </a:r>
          </a:p>
          <a:p>
            <a:pPr marL="342900" indent="-342900" algn="just">
              <a:lnSpc>
                <a:spcPct val="150000"/>
              </a:lnSpc>
              <a:buFont typeface="Arial" panose="020B0604020202020204" pitchFamily="34" charset="0"/>
              <a:buChar char="•"/>
            </a:pPr>
            <a:r>
              <a:rPr lang="fr-FR" sz="2300" b="1" dirty="0">
                <a:solidFill>
                  <a:srgbClr val="FF0000"/>
                </a:solidFill>
                <a:latin typeface="Times New Roman" pitchFamily="18" charset="0"/>
                <a:cs typeface="Times New Roman" pitchFamily="18" charset="0"/>
              </a:rPr>
              <a:t>contextualisé</a:t>
            </a:r>
            <a:r>
              <a:rPr lang="fr-FR" sz="2300" b="1" dirty="0">
                <a:latin typeface="Times New Roman" pitchFamily="18" charset="0"/>
                <a:cs typeface="Times New Roman" pitchFamily="18" charset="0"/>
              </a:rPr>
              <a:t> (approprié au contexte: population, culture, …)</a:t>
            </a:r>
          </a:p>
          <a:p>
            <a:endParaRPr lang="fr-FR" dirty="0"/>
          </a:p>
        </p:txBody>
      </p:sp>
    </p:spTree>
    <p:extLst>
      <p:ext uri="{BB962C8B-B14F-4D97-AF65-F5344CB8AC3E}">
        <p14:creationId xmlns:p14="http://schemas.microsoft.com/office/powerpoint/2010/main" val="22165496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6" name="Picture 6" descr="http://www.icone-png.com/png/54/53731.png"/>
          <p:cNvPicPr>
            <a:picLocks noChangeAspect="1" noChangeArrowheads="1"/>
          </p:cNvPicPr>
          <p:nvPr/>
        </p:nvPicPr>
        <p:blipFill>
          <a:blip r:embed="rId3" cstate="print"/>
          <a:srcRect/>
          <a:stretch>
            <a:fillRect/>
          </a:stretch>
        </p:blipFill>
        <p:spPr bwMode="auto">
          <a:xfrm>
            <a:off x="2483768" y="1052736"/>
            <a:ext cx="4286250" cy="4286250"/>
          </a:xfrm>
          <a:prstGeom prst="rect">
            <a:avLst/>
          </a:prstGeom>
          <a:noFill/>
        </p:spPr>
      </p:pic>
      <p:sp>
        <p:nvSpPr>
          <p:cNvPr id="514054" name="Rectangle 6"/>
          <p:cNvSpPr>
            <a:spLocks noGrp="1" noChangeArrowheads="1"/>
          </p:cNvSpPr>
          <p:nvPr>
            <p:ph type="title"/>
          </p:nvPr>
        </p:nvSpPr>
        <p:spPr/>
        <p:txBody>
          <a:bodyPr/>
          <a:lstStyle/>
          <a:p>
            <a:r>
              <a:rPr lang="fr-FR" dirty="0">
                <a:latin typeface="Times New Roman" pitchFamily="18" charset="0"/>
                <a:cs typeface="Times New Roman" pitchFamily="18" charset="0"/>
              </a:rPr>
              <a:t>Les préoccupations méthodologiques</a:t>
            </a:r>
            <a:endParaRPr lang="fr-FR" dirty="0"/>
          </a:p>
        </p:txBody>
      </p:sp>
      <p:sp>
        <p:nvSpPr>
          <p:cNvPr id="3" name="ZoneTexte 2"/>
          <p:cNvSpPr txBox="1"/>
          <p:nvPr/>
        </p:nvSpPr>
        <p:spPr>
          <a:xfrm>
            <a:off x="214282" y="1340768"/>
            <a:ext cx="8639250" cy="5185522"/>
          </a:xfrm>
          <a:prstGeom prst="rect">
            <a:avLst/>
          </a:prstGeom>
          <a:noFill/>
        </p:spPr>
        <p:txBody>
          <a:bodyPr wrap="square" rtlCol="0">
            <a:spAutoFit/>
          </a:bodyPr>
          <a:lstStyle/>
          <a:p>
            <a:pPr algn="ctr">
              <a:lnSpc>
                <a:spcPct val="150000"/>
              </a:lnSpc>
            </a:pPr>
            <a:r>
              <a:rPr lang="fr-FR" sz="2800" b="1" dirty="0">
                <a:solidFill>
                  <a:srgbClr val="FF0000"/>
                </a:solidFill>
                <a:latin typeface="Times New Roman" pitchFamily="18" charset="0"/>
                <a:cs typeface="Times New Roman" pitchFamily="18" charset="0"/>
              </a:rPr>
              <a:t>Des questions essentielles : </a:t>
            </a:r>
            <a:endParaRPr lang="fr-FR" sz="2800" b="1" dirty="0">
              <a:latin typeface="Times New Roman" pitchFamily="18" charset="0"/>
              <a:cs typeface="Times New Roman" pitchFamily="18" charset="0"/>
            </a:endParaRPr>
          </a:p>
          <a:p>
            <a:pPr>
              <a:lnSpc>
                <a:spcPct val="150000"/>
              </a:lnSpc>
            </a:pPr>
            <a:r>
              <a:rPr lang="fr-FR" sz="2800" b="1" dirty="0">
                <a:latin typeface="Times New Roman" pitchFamily="18" charset="0"/>
                <a:cs typeface="Times New Roman" pitchFamily="18" charset="0"/>
              </a:rPr>
              <a:t>- La méthode que j'envisage de choisir est-elle fiable et valide ? </a:t>
            </a:r>
          </a:p>
          <a:p>
            <a:pPr>
              <a:lnSpc>
                <a:spcPct val="150000"/>
              </a:lnSpc>
            </a:pPr>
            <a:r>
              <a:rPr lang="fr-FR" sz="2800" b="1" dirty="0">
                <a:latin typeface="Times New Roman" pitchFamily="18" charset="0"/>
                <a:cs typeface="Times New Roman" pitchFamily="18" charset="0"/>
              </a:rPr>
              <a:t>- Fournit-elle bien  l'information recherchée ? </a:t>
            </a:r>
          </a:p>
          <a:p>
            <a:pPr>
              <a:lnSpc>
                <a:spcPct val="150000"/>
              </a:lnSpc>
            </a:pPr>
            <a:r>
              <a:rPr lang="fr-FR" sz="2800" b="1" dirty="0">
                <a:latin typeface="Times New Roman" pitchFamily="18" charset="0"/>
                <a:cs typeface="Times New Roman" pitchFamily="18" charset="0"/>
              </a:rPr>
              <a:t>- La méthode que j'envisage de choisir est-elle fidèle aux données ? </a:t>
            </a:r>
          </a:p>
          <a:p>
            <a:pPr>
              <a:lnSpc>
                <a:spcPct val="150000"/>
              </a:lnSpc>
            </a:pPr>
            <a:r>
              <a:rPr lang="fr-FR" sz="2800" b="1" dirty="0">
                <a:latin typeface="Times New Roman" pitchFamily="18" charset="0"/>
                <a:cs typeface="Times New Roman" pitchFamily="18" charset="0"/>
              </a:rPr>
              <a:t>-Fournit-elle cette information de façon concise et précise ?</a:t>
            </a:r>
          </a:p>
        </p:txBody>
      </p:sp>
      <p:sp>
        <p:nvSpPr>
          <p:cNvPr id="609282" name="AutoShape 2" descr="data:image/jpeg;base64,/9j/4AAQSkZJRgABAQAAAQABAAD/2wCEAAkGBxIQEBUQERMREBAWFRAQEBAPEBAQEBARFRUWFxgVFRYYHSggGBolHhMXIzEjJSkrLi4uFyEzODMsNygtLisBCgoKDg0OGxAQGTIlICUtNy03MTcvKy0vNy02Li0yMi01Ny0sLS04NzUuMi0uNS0tLS0rKzgtLSsrKzUtLTc3OP/AABEIAOEA4QMBIgACEQEDEQH/xAAbAAEAAwEBAQEAAAAAAAAAAAAABAUGAwcCAf/EAD8QAAIBAwEFBQMKBQIHAAAAAAABAgMEESEFEjFBUQYTYXGBIjKRBxQjQlKCobHB0TNicsLwkqIXQ1Njc+Hx/8QAGQEBAAMBAQAAAAAAAAAAAAAAAAIEBQED/8QAHxEBAAIDAAMAAwAAAAAAAAAAAAECAxExBBIhEzKB/9oADAMBAAIRAxEAPwD3EAAAAAAAAAAAfFarGCcpPCXMp619Oo8RzCHh7z83y9ALWrdQjo5LPRav4I5fP49JP0X7kKhRSJUaYHVX0ee8vNfsdqdWMuDT8iK6ZxnS5rR9VowLMFfRvnF4qcOU+nn+5YAAAAAAAAAAAAAAAAAAAAAAAAAAAADYKrtJdblHdXGb3Pu8Zft6gV95e99PT+HH3PH+b/OR2oIrbUsKUgLCkd4siU5HeMgOxzmfm+fkpAR68T92bd4kqUuH1H/b+x+VWVl4+a0a1TXFNcGBqQcLG472nGfVa+Elo18UzuAAAAAAAAAAAAAAAAAAAAAAAAAMr2ur/TU4dISl/qeP7DVGH7ZSxeR6OjDHmp1M/mgPu3mTaUymt6pNp1gLenM7xmVdOsd41QJ3eHy6hE70+XVA7VKhAupn3UrEC5rAaDstUzRkvs1JJeTUX+rLkzfYqeYVXy7xL13V+6NIAAAAAAAAAAAAAAAAAAAAAAAAAMh8ods9ylcL6knTn/TPGG/WKX3jXkbaNnGvSnRn7s4uL6rPBrxT19APNba5J9KuZuqp29WVGosSg3F+PRrwaw14MnUbtPmBf0653jXKOFwd43IFu65zlXK75ycp3QFhUrlbfXWEyPWvcDYllK7uI08PczvVX0guPx4eoG77HWjp2kXLSVRuq/vY3f8Aaol2fiWD9AAAAAAAAAAAAAAAAAAAAAAAAAAADO9rOzMbyO/BqFxFYjJ+7Ncd2X6Plk8wuKVSjN06kZQnF4lGWjX7rxPcSu2xsShdxxWhlr3Zx9mcfJ/o9APIYXbR1V+Wnazst8xpSuO+hKimkoz9mrJvhCKWk5P0MFUupT1k8L7K4L9wNZSv9/SOvlqTqOy7iqsxUUvGWDKbG2pSjzc2uKpQqVmvNU08G22Z2poRS34XUV9r5jetfhTyNTPIc3EdlCl2fuc43M+O/HC8ePA3fZ2yVrS3IxUpPDqVN7WcvholyX7sg0e0dlUahG4pxnL3YVW6M5PpGNTDb8EWUE088Dm9ddWSumvei/utP9jtSrRlwefDg16EWlNuOWuHQj1d1+fJrihE7FsCvtbtpqM9U9FLnnoywOgAAAAAAAAAAAAAAAAAAAAAAAAAQNtX/cUt5e83uw8G86vySYHlHy3bSqVby2sKact2DuNxYxKrUcoQbfLdjCpr0mygttg04JOs1cT5qS+hi+kYPj5yy/I+dt3squ2LmpKTk0qNKLfKHdQk0ui3pN4JEqrZoeLhrNfeVLyMtot6wsKN3uaLRLglol6E6le55lApM+41WXVNop1VOLjJKUXo4ySlF+aZH2e527zaVHb4/wCVh1LWS6Sot4j5wcX4lZSuWdI3uGQtSto1aEq3tXkvR+yvauFxP5tWire7w5RhvOVK4guM6MmlnHOL9qPitXX7V2wqFaUHnGcrCzozEXc41YbrbjJNTp1I6TpVIvMakHyknqXfZna8ryc6tTCqxjGlXUfcdaMpZlHpFr2kuSkZmfB+KdxyWhhze8fetBZ7ahVTSeX05mvsKzqUoTfFxTfnzMReTUVlLMuCwtW3yRt9n0HTpQg9XGMVJ9ZY1/E8HukAAAAAAAAAAAAAAAAAAAAAPyUklltJc23hEWV/DlvS/pWnxeCurVe9m39VPEVy05+bJdJJAfl7fPdxBSi3xk17q8MZ1Mh2k25aUU6U6saleXCnTkqlVS+1LX2UtX7TWnDPAjfLPcVYWMHRqSp5rRjV3JOLlBwnplatZxoeMbDoz+cQVOnUrTzl0qUJTqShweIx158Tytk1bS7i8OcmKcu+NTG2g9pTp95TnKtCFSMoTUl3iWHF8092K9l68X4km6t50pOMk4yWji+X/rxNZsj5NVVjV73vrdp05WVVNRq0JrMm9xPd+yteOHjqd9vW06SVO+jHCWKd9Si4UZrRe1nPczy/ck3F5W628qNzB5E4/k8ZebD7/Y6w0Jtn3lkm8t1CWntLqsJ+qZwdWK+tFf1+z+Zo0y0tyVG2O1ew5ObR+94mfVS4guM6a+8n+pXXe2KEM+1vvpBP82Sm9Y7KMUtPITp11FZfLV54JdWWHyX1t+FzcL3Z14wXjuU4vPqpIxlnb3W163za2hiPGo8vu6cPtVZcl0XF8snstrsKFjZwtqWqpx1ljDqTzmU35vPksLkZ/k54v8ji9gwzT7PUzYNt390m9YUsVJdN/wCovim/um3KfsrZd1bxk/fqfSyfn7q9I4/EuCqsgAAAAAAAAAAAAAAAAAApu03aa32fCMq8nvT3lSpQW9UqOKzLC6JatvRac2k/I9v/ACyXVbMbOnC1h/1J4q1vNZW5HyxLzPRe3XZWpeVKNxRcXVoqce7qPEZxlKL49PZaa5qT101xezPkWcqsncXDhQz7EKajKu0+Tm1urHDO688cR4Hnf2n9VzxbYK7nL/F72N2984tac28z3VGp/wCSOkvjx9TSK8OVn2Gtbai6drF0pt73eSnOpKcsY9rL4eWMHGPZq5bxKrSjHrFTnLHk8fmTjevqteazaZrxE2w6Fw4wuYqpRjvVXGTe65LCjlJ6+89PA0XZrY9K1pfR0qdBzxOcKcI01HpFpLkn8Wz8s+zdCm4zalUqR13pyeG1w9laactNC4Oo7nWg/JLKw9U9GnwaP0Bx5PcdmqMqtWMHUoYq1UlRktxJTlhKnNOEV5JEK47C1Zt7tzTxyUreal6yVR5+CNBSq5nOX2p1JfGTf6lpbVAMF/wsrz43VGHlRqT/ALkXGy/kgtI4dxWrXD5whu29KXpHM/hM2tKRLp1APiw2bRtqapW9KnRprhClFRWerxxfi9SHtKnlMtHIh3aygLHZFTeoU3/LGL84+y/xRMKrs/V9iVPnGTaX8stfz3i1AAAAAAAAAAAAAAAAAAAAAAAAAAAAAR767jRg5y15KK4yk+CQHnSe7OcecZ1IvzjJr9Cwtqh9XmzqlScq2EnN70oR4Llp14EaCcXhgXNKoSqcivtJpljGcV4gS6cWznXpM+qU3LwXgfVahoBD2PPFzu/ahL4pp/uaEzuyaT+d5fBUqnxcoY/U0QAAAAAAAAAAAAAAAAAAAAAAAAAAADO3tV1q+n8OnmK6Of1n+np4lttW5dOk2vffsQ/qfP0WX6FdYW6jFICZbw0IO2bCMlvLRroWkVgg7RulGLAwNztiVGbillrroi22FfOst+b1y01wS/xYPnZ2xfntw5PSjBrvJLRyfHcT/PovNFz2gtFTr05QSjGUO73UsRXdtbv4Tx91AWdtMl4yius5aIsabAgUvYuIP7SlB/DK/FIuynu4YqU3/wByH4tFwAAAAAAAAAAAAAAAAAAAAAAAAAAAFLtGe/XUeUF/ulq/wx+JIpIp7G6U25/alKXo3oWtKoBIm8Iy+3KspyVKnrOTUIrxfXwXH0L28uFGLZE7M2e/J3U+LzCinyjnEpebax5LxAuNl2MbelGlHglq+cpPjJ+bK/tXD6KEvs1Y58pRlH83EuyHti1dahOmveazDPDfi1KOfVICosJ6FpTZntmXOUnw8Ho14MuIVgPvaT9neXGLUl5p5/Qs6c1JKS1TSa8mU1xWysHfYNxmDpvjB6eMHw+Gq+AFoAAAAAAAAAAAAAAAAAAAAAAAAD8bxq9FzZV1tozl/BUUuUpp588AZKnN21SVvPjB4i/tQesX8GvXJcULzTiUPaTZtaTVX2pVVlTec78eXk106PwKOjtacdHlNaNcGvQDS9o9p4hup6v8Da7Lp7tClHpTpr4RR5HOrKrLPFvl0PVOzlTetaWeKjuP7jcf7QLIAAYvtFQdtX7xfwqrbXSNXjKPrrL/AFdD9oXu8uJqNqWEbilKjPhJaNcYyWqkvFPU84p95QqSo1dJxeH0kuUo9UwNL3+T6tKrp1FUWvKS6xfFfr6FdRqljbPIGppVFJKUXlPVM+is2NUxvU3ye9HyfHHr+ZZgAAAAAAAAAAAAAAAAAAAAAEHbc92hN/0p+Tkk/wAGyJY1Fgs7u3jVhKnPWMlh4eH6PqZmvs25t29xd/T5OLSqJfzR5/d+CAubiUcGe2jY0G3KUIS8Wln4rUOtXnoqFfP81OcF8ZJIkWmwK1Z5uPoqfOEZKVSXg2tIrybflxAplUp7yp0aac3ooUopyf8AnVm42NZujQjCXvayljVb0m5Nemceh0stn0qCxSpxprnurV+b4v1JIAAADFfKJScp2691fS+0uOfY0z5ZNqUPbSmnaubWXCdOaf2cyUW/hJ/EDP7MtqcVwq1X5rH4svqVaSXs0UvOev5FbsKujTU8AVEbtwqRnOO5rhtPK3Xo8/n6GjM9t+SUC7sm3Thve9uQz54WQOwAAAAAAAAAAAAAAAAAAAAAAAAAAAAAAAByureNWEqc1vQknGS6p/kdQB5/c7Nr2U2t2dWjn2KsIuTx0mo8GuvB/gpltt3OijOT6RhKTfwRtABmLS0q3M06kJU6KeZKonCU8fVUXrjrn/5pwAAAAAAAA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09284" name="AutoShape 4" descr="data:image/jpeg;base64,/9j/4AAQSkZJRgABAQAAAQABAAD/2wCEAAkGBxIQEBUQERMREBAWFRAQEBAPEBAQEBARFRUWFxgVFRYYHSggGBolHhMXIzEjJSkrLi4uFyEzODMsNygtLisBCgoKDg0OGxAQGTIlICUtNy03MTcvKy0vNy02Li0yMi01Ny0sLS04NzUuMi0uNS0tLS0rKzgtLSsrKzUtLTc3OP/AABEIAOEA4QMBIgACEQEDEQH/xAAbAAEAAwEBAQEAAAAAAAAAAAAABAUGAwcCAf/EAD8QAAIBAwEFBQMKBQIHAAAAAAABAgMEESEFEjFBUQYTYXGBIjKRBxQjQlKCobHB0TNicsLwkqIXQ1Njc+Hx/8QAGQEBAAMBAQAAAAAAAAAAAAAAAAIEBQED/8QAHxEBAAIDAAMAAwAAAAAAAAAAAAECAxExBBIhEzKB/9oADAMBAAIRAxEAPwD3EAAAAAAAAAAAfFarGCcpPCXMp619Oo8RzCHh7z83y9ALWrdQjo5LPRav4I5fP49JP0X7kKhRSJUaYHVX0ee8vNfsdqdWMuDT8iK6ZxnS5rR9VowLMFfRvnF4qcOU+nn+5YAAAAAAAAAAAAAAAAAAAAAAAAAAAADYKrtJdblHdXGb3Pu8Zft6gV95e99PT+HH3PH+b/OR2oIrbUsKUgLCkd4siU5HeMgOxzmfm+fkpAR68T92bd4kqUuH1H/b+x+VWVl4+a0a1TXFNcGBqQcLG472nGfVa+Elo18UzuAAAAAAAAAAAAAAAAAAAAAAAAAMr2ur/TU4dISl/qeP7DVGH7ZSxeR6OjDHmp1M/mgPu3mTaUymt6pNp1gLenM7xmVdOsd41QJ3eHy6hE70+XVA7VKhAupn3UrEC5rAaDstUzRkvs1JJeTUX+rLkzfYqeYVXy7xL13V+6NIAAAAAAAAAAAAAAAAAAAAAAAAAMh8ods9ylcL6knTn/TPGG/WKX3jXkbaNnGvSnRn7s4uL6rPBrxT19APNba5J9KuZuqp29WVGosSg3F+PRrwaw14MnUbtPmBf0653jXKOFwd43IFu65zlXK75ycp3QFhUrlbfXWEyPWvcDYllK7uI08PczvVX0guPx4eoG77HWjp2kXLSVRuq/vY3f8Aaol2fiWD9AAAAAAAAAAAAAAAAAAAAAAAAAAADO9rOzMbyO/BqFxFYjJ+7Ncd2X6Plk8wuKVSjN06kZQnF4lGWjX7rxPcSu2xsShdxxWhlr3Zx9mcfJ/o9APIYXbR1V+Wnazst8xpSuO+hKimkoz9mrJvhCKWk5P0MFUupT1k8L7K4L9wNZSv9/SOvlqTqOy7iqsxUUvGWDKbG2pSjzc2uKpQqVmvNU08G22Z2poRS34XUV9r5jetfhTyNTPIc3EdlCl2fuc43M+O/HC8ePA3fZ2yVrS3IxUpPDqVN7WcvholyX7sg0e0dlUahG4pxnL3YVW6M5PpGNTDb8EWUE088Dm9ddWSumvei/utP9jtSrRlwefDg16EWlNuOWuHQj1d1+fJrihE7FsCvtbtpqM9U9FLnnoywOgAAAAAAAAAAAAAAAAAAAAAAAAAQNtX/cUt5e83uw8G86vySYHlHy3bSqVby2sKact2DuNxYxKrUcoQbfLdjCpr0mygttg04JOs1cT5qS+hi+kYPj5yy/I+dt3squ2LmpKTk0qNKLfKHdQk0ui3pN4JEqrZoeLhrNfeVLyMtot6wsKN3uaLRLglol6E6le55lApM+41WXVNop1VOLjJKUXo4ySlF+aZH2e527zaVHb4/wCVh1LWS6Sot4j5wcX4lZSuWdI3uGQtSto1aEq3tXkvR+yvauFxP5tWire7w5RhvOVK4guM6MmlnHOL9qPitXX7V2wqFaUHnGcrCzozEXc41YbrbjJNTp1I6TpVIvMakHyknqXfZna8ryc6tTCqxjGlXUfcdaMpZlHpFr2kuSkZmfB+KdxyWhhze8fetBZ7ahVTSeX05mvsKzqUoTfFxTfnzMReTUVlLMuCwtW3yRt9n0HTpQg9XGMVJ9ZY1/E8HukAAAAAAAAAAAAAAAAAAAAAPyUklltJc23hEWV/DlvS/pWnxeCurVe9m39VPEVy05+bJdJJAfl7fPdxBSi3xk17q8MZ1Mh2k25aUU6U6saleXCnTkqlVS+1LX2UtX7TWnDPAjfLPcVYWMHRqSp5rRjV3JOLlBwnplatZxoeMbDoz+cQVOnUrTzl0qUJTqShweIx158Tytk1bS7i8OcmKcu+NTG2g9pTp95TnKtCFSMoTUl3iWHF8092K9l68X4km6t50pOMk4yWji+X/rxNZsj5NVVjV73vrdp05WVVNRq0JrMm9xPd+yteOHjqd9vW06SVO+jHCWKd9Si4UZrRe1nPczy/ck3F5W628qNzB5E4/k8ZebD7/Y6w0Jtn3lkm8t1CWntLqsJ+qZwdWK+tFf1+z+Zo0y0tyVG2O1ew5ObR+94mfVS4guM6a+8n+pXXe2KEM+1vvpBP82Sm9Y7KMUtPITp11FZfLV54JdWWHyX1t+FzcL3Z14wXjuU4vPqpIxlnb3W163za2hiPGo8vu6cPtVZcl0XF8snstrsKFjZwtqWqpx1ljDqTzmU35vPksLkZ/k54v8ji9gwzT7PUzYNt390m9YUsVJdN/wCovim/um3KfsrZd1bxk/fqfSyfn7q9I4/EuCqsgAAAAAAAAAAAAAAAAAApu03aa32fCMq8nvT3lSpQW9UqOKzLC6JatvRac2k/I9v/ACyXVbMbOnC1h/1J4q1vNZW5HyxLzPRe3XZWpeVKNxRcXVoqce7qPEZxlKL49PZaa5qT101xezPkWcqsncXDhQz7EKajKu0+Tm1urHDO688cR4Hnf2n9VzxbYK7nL/F72N2984tac28z3VGp/wCSOkvjx9TSK8OVn2Gtbai6drF0pt73eSnOpKcsY9rL4eWMHGPZq5bxKrSjHrFTnLHk8fmTjevqteazaZrxE2w6Fw4wuYqpRjvVXGTe65LCjlJ6+89PA0XZrY9K1pfR0qdBzxOcKcI01HpFpLkn8Wz8s+zdCm4zalUqR13pyeG1w9laactNC4Oo7nWg/JLKw9U9GnwaP0Bx5PcdmqMqtWMHUoYq1UlRktxJTlhKnNOEV5JEK47C1Zt7tzTxyUreal6yVR5+CNBSq5nOX2p1JfGTf6lpbVAMF/wsrz43VGHlRqT/ALkXGy/kgtI4dxWrXD5whu29KXpHM/hM2tKRLp1APiw2bRtqapW9KnRprhClFRWerxxfi9SHtKnlMtHIh3aygLHZFTeoU3/LGL84+y/xRMKrs/V9iVPnGTaX8stfz3i1AAAAAAAAAAAAAAAAAAAAAAAAAAAAAR767jRg5y15KK4yk+CQHnSe7OcecZ1IvzjJr9Cwtqh9XmzqlScq2EnN70oR4Llp14EaCcXhgXNKoSqcivtJpljGcV4gS6cWznXpM+qU3LwXgfVahoBD2PPFzu/ahL4pp/uaEzuyaT+d5fBUqnxcoY/U0QAAAAAAAAAAAAAAAAAAAAAAAAAAADO3tV1q+n8OnmK6Of1n+np4lttW5dOk2vffsQ/qfP0WX6FdYW6jFICZbw0IO2bCMlvLRroWkVgg7RulGLAwNztiVGbillrroi22FfOst+b1y01wS/xYPnZ2xfntw5PSjBrvJLRyfHcT/PovNFz2gtFTr05QSjGUO73UsRXdtbv4Tx91AWdtMl4yius5aIsabAgUvYuIP7SlB/DK/FIuynu4YqU3/wByH4tFwAAAAAAAAAAAAAAAAAAAAAAAAAAAFLtGe/XUeUF/ulq/wx+JIpIp7G6U25/alKXo3oWtKoBIm8Iy+3KspyVKnrOTUIrxfXwXH0L28uFGLZE7M2e/J3U+LzCinyjnEpebax5LxAuNl2MbelGlHglq+cpPjJ+bK/tXD6KEvs1Y58pRlH83EuyHti1dahOmveazDPDfi1KOfVICosJ6FpTZntmXOUnw8Ho14MuIVgPvaT9neXGLUl5p5/Qs6c1JKS1TSa8mU1xWysHfYNxmDpvjB6eMHw+Gq+AFoAAAAAAAAAAAAAAAAAAAAAAAAD8bxq9FzZV1tozl/BUUuUpp588AZKnN21SVvPjB4i/tQesX8GvXJcULzTiUPaTZtaTVX2pVVlTec78eXk106PwKOjtacdHlNaNcGvQDS9o9p4hup6v8Da7Lp7tClHpTpr4RR5HOrKrLPFvl0PVOzlTetaWeKjuP7jcf7QLIAAYvtFQdtX7xfwqrbXSNXjKPrrL/AFdD9oXu8uJqNqWEbilKjPhJaNcYyWqkvFPU84p95QqSo1dJxeH0kuUo9UwNL3+T6tKrp1FUWvKS6xfFfr6FdRqljbPIGppVFJKUXlPVM+is2NUxvU3ye9HyfHHr+ZZgAAAAAAAAAAAAAAAAAAAAAEHbc92hN/0p+Tkk/wAGyJY1Fgs7u3jVhKnPWMlh4eH6PqZmvs25t29xd/T5OLSqJfzR5/d+CAubiUcGe2jY0G3KUIS8Wln4rUOtXnoqFfP81OcF8ZJIkWmwK1Z5uPoqfOEZKVSXg2tIrybflxAplUp7yp0aac3ooUopyf8AnVm42NZujQjCXvayljVb0m5Nemceh0stn0qCxSpxprnurV+b4v1JIAAADFfKJScp2691fS+0uOfY0z5ZNqUPbSmnaubWXCdOaf2cyUW/hJ/EDP7MtqcVwq1X5rH4svqVaSXs0UvOev5FbsKujTU8AVEbtwqRnOO5rhtPK3Xo8/n6GjM9t+SUC7sm3Thve9uQz54WQOwAAAAAAAAAAAAAAAAAAAAAAAAAAAAAAAByureNWEqc1vQknGS6p/kdQB5/c7Nr2U2t2dWjn2KsIuTx0mo8GuvB/gpltt3OijOT6RhKTfwRtABmLS0q3M06kJU6KeZKonCU8fVUXrjrn/5pwAAAAAAAAAAAAAAAAAAAAAAAAAAAAAAAAAAAAAAAAAAAAAAAAAAA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1026"/>
          <p:cNvSpPr>
            <a:spLocks noGrp="1" noChangeArrowheads="1"/>
          </p:cNvSpPr>
          <p:nvPr>
            <p:ph type="title"/>
          </p:nvPr>
        </p:nvSpPr>
        <p:spPr/>
        <p:txBody>
          <a:bodyPr/>
          <a:lstStyle/>
          <a:p>
            <a:r>
              <a:rPr lang="fr-BE"/>
              <a:t>Les notions de fiabilité et de validité</a:t>
            </a:r>
            <a:endParaRPr lang="fr-FR"/>
          </a:p>
        </p:txBody>
      </p:sp>
      <p:sp>
        <p:nvSpPr>
          <p:cNvPr id="572419" name="Rectangle 1027"/>
          <p:cNvSpPr>
            <a:spLocks noGrp="1" noChangeArrowheads="1"/>
          </p:cNvSpPr>
          <p:nvPr>
            <p:ph type="body" idx="1"/>
          </p:nvPr>
        </p:nvSpPr>
        <p:spPr>
          <a:xfrm>
            <a:off x="251520" y="1600200"/>
            <a:ext cx="8435280" cy="4525963"/>
          </a:xfrm>
        </p:spPr>
        <p:txBody>
          <a:bodyPr/>
          <a:lstStyle/>
          <a:p>
            <a:pPr algn="just">
              <a:lnSpc>
                <a:spcPct val="150000"/>
              </a:lnSpc>
              <a:spcBef>
                <a:spcPct val="0"/>
              </a:spcBef>
              <a:spcAft>
                <a:spcPct val="0"/>
              </a:spcAft>
              <a:buFontTx/>
              <a:buNone/>
            </a:pPr>
            <a:r>
              <a:rPr lang="fr-BE" sz="2800" kern="1200" dirty="0">
                <a:solidFill>
                  <a:srgbClr val="FF0000"/>
                </a:solidFill>
                <a:latin typeface="Times New Roman" pitchFamily="18" charset="0"/>
                <a:cs typeface="Times New Roman" pitchFamily="18" charset="0"/>
              </a:rPr>
              <a:t>	La fiabilité  </a:t>
            </a:r>
            <a:r>
              <a:rPr lang="fr-BE" sz="2800" kern="1200" dirty="0">
                <a:solidFill>
                  <a:schemeClr val="tx1"/>
                </a:solidFill>
                <a:latin typeface="Times New Roman" pitchFamily="18" charset="0"/>
                <a:cs typeface="Times New Roman" pitchFamily="18" charset="0"/>
              </a:rPr>
              <a:t>est la capacité de la mesure à éviter les erreurs aléatoires (mais éventuellement pas les erreurs constantes).</a:t>
            </a:r>
          </a:p>
          <a:p>
            <a:pPr algn="just">
              <a:lnSpc>
                <a:spcPct val="150000"/>
              </a:lnSpc>
              <a:spcBef>
                <a:spcPct val="0"/>
              </a:spcBef>
              <a:spcAft>
                <a:spcPct val="0"/>
              </a:spcAft>
              <a:buFontTx/>
              <a:buNone/>
            </a:pPr>
            <a:r>
              <a:rPr lang="fr-BE" sz="2800" kern="1200" dirty="0">
                <a:solidFill>
                  <a:schemeClr val="tx1"/>
                </a:solidFill>
                <a:latin typeface="Times New Roman" pitchFamily="18" charset="0"/>
                <a:cs typeface="Times New Roman" pitchFamily="18" charset="0"/>
              </a:rPr>
              <a:t>	</a:t>
            </a:r>
            <a:r>
              <a:rPr lang="fr-BE" sz="2800" kern="1200" dirty="0">
                <a:solidFill>
                  <a:srgbClr val="FF0000"/>
                </a:solidFill>
                <a:latin typeface="Times New Roman" pitchFamily="18" charset="0"/>
                <a:cs typeface="Times New Roman" pitchFamily="18" charset="0"/>
              </a:rPr>
              <a:t>La validité </a:t>
            </a:r>
            <a:r>
              <a:rPr lang="fr-BE" sz="2800" kern="1200" dirty="0">
                <a:solidFill>
                  <a:schemeClr val="tx1"/>
                </a:solidFill>
                <a:latin typeface="Times New Roman" pitchFamily="18" charset="0"/>
                <a:cs typeface="Times New Roman" pitchFamily="18" charset="0"/>
              </a:rPr>
              <a:t>est la capacité de la mesure à évaluer correctement ce que l’on se propose d’évaluer (sans erreur constante) </a:t>
            </a:r>
          </a:p>
          <a:p>
            <a:pPr algn="just">
              <a:lnSpc>
                <a:spcPct val="150000"/>
              </a:lnSpc>
              <a:spcBef>
                <a:spcPct val="0"/>
              </a:spcBef>
              <a:spcAft>
                <a:spcPct val="0"/>
              </a:spcAft>
              <a:buFontTx/>
              <a:buNone/>
            </a:pPr>
            <a:r>
              <a:rPr lang="fr-BE" sz="2800" kern="1200" dirty="0">
                <a:solidFill>
                  <a:schemeClr val="tx1"/>
                </a:solidFill>
                <a:latin typeface="Times New Roman" pitchFamily="18" charset="0"/>
                <a:cs typeface="Times New Roman" pitchFamily="18" charset="0"/>
              </a:rPr>
              <a:t>	</a:t>
            </a:r>
            <a:endParaRPr lang="fr-FR" sz="2800" kern="1200" dirty="0">
              <a:solidFill>
                <a:schemeClr val="tx1"/>
              </a:solidFill>
              <a:latin typeface="Times New Roman" pitchFamily="18" charset="0"/>
              <a:cs typeface="Times New Roman"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9" name="Rectangle 5"/>
          <p:cNvSpPr>
            <a:spLocks noGrp="1" noChangeArrowheads="1"/>
          </p:cNvSpPr>
          <p:nvPr>
            <p:ph type="title"/>
          </p:nvPr>
        </p:nvSpPr>
        <p:spPr/>
        <p:txBody>
          <a:bodyPr/>
          <a:lstStyle/>
          <a:p>
            <a:r>
              <a:rPr lang="en-GB" dirty="0"/>
              <a:t>Illustration de la fiabilité et la validité</a:t>
            </a:r>
            <a:endParaRPr lang="fr-FR" dirty="0"/>
          </a:p>
        </p:txBody>
      </p:sp>
      <p:sp>
        <p:nvSpPr>
          <p:cNvPr id="7" name="ZoneTexte 6"/>
          <p:cNvSpPr txBox="1"/>
          <p:nvPr/>
        </p:nvSpPr>
        <p:spPr>
          <a:xfrm>
            <a:off x="4427984" y="4521314"/>
            <a:ext cx="1656184" cy="707886"/>
          </a:xfrm>
          <a:prstGeom prst="rect">
            <a:avLst/>
          </a:prstGeom>
          <a:solidFill>
            <a:schemeClr val="bg2">
              <a:lumMod val="20000"/>
              <a:lumOff val="80000"/>
            </a:schemeClr>
          </a:solidFill>
        </p:spPr>
        <p:txBody>
          <a:bodyPr wrap="square" rtlCol="0">
            <a:spAutoFit/>
          </a:bodyPr>
          <a:lstStyle/>
          <a:p>
            <a:pPr algn="ctr"/>
            <a:r>
              <a:rPr lang="fr-FR" sz="2000" b="1" dirty="0">
                <a:solidFill>
                  <a:srgbClr val="FF0000"/>
                </a:solidFill>
                <a:latin typeface="Times New Roman" pitchFamily="18" charset="0"/>
                <a:cs typeface="Times New Roman" pitchFamily="18" charset="0"/>
              </a:rPr>
              <a:t>Non valide </a:t>
            </a:r>
          </a:p>
          <a:p>
            <a:pPr algn="ctr"/>
            <a:r>
              <a:rPr lang="fr-FR" sz="2000" b="1" dirty="0">
                <a:solidFill>
                  <a:srgbClr val="FF0000"/>
                </a:solidFill>
                <a:latin typeface="Times New Roman" pitchFamily="18" charset="0"/>
                <a:cs typeface="Times New Roman" pitchFamily="18" charset="0"/>
              </a:rPr>
              <a:t>Non fiable</a:t>
            </a:r>
          </a:p>
        </p:txBody>
      </p:sp>
      <p:sp>
        <p:nvSpPr>
          <p:cNvPr id="8" name="ZoneTexte 7"/>
          <p:cNvSpPr txBox="1"/>
          <p:nvPr/>
        </p:nvSpPr>
        <p:spPr>
          <a:xfrm>
            <a:off x="323528" y="4509120"/>
            <a:ext cx="1656184" cy="707886"/>
          </a:xfrm>
          <a:prstGeom prst="rect">
            <a:avLst/>
          </a:prstGeom>
          <a:solidFill>
            <a:schemeClr val="bg2">
              <a:lumMod val="20000"/>
              <a:lumOff val="80000"/>
            </a:schemeClr>
          </a:solidFill>
        </p:spPr>
        <p:txBody>
          <a:bodyPr wrap="square" rtlCol="0">
            <a:spAutoFit/>
          </a:bodyPr>
          <a:lstStyle/>
          <a:p>
            <a:pPr algn="ctr"/>
            <a:r>
              <a:rPr lang="fr-FR" sz="2000" b="1" dirty="0">
                <a:solidFill>
                  <a:srgbClr val="FF0000"/>
                </a:solidFill>
                <a:latin typeface="Times New Roman" pitchFamily="18" charset="0"/>
                <a:cs typeface="Times New Roman" pitchFamily="18" charset="0"/>
              </a:rPr>
              <a:t>Non valide </a:t>
            </a:r>
          </a:p>
          <a:p>
            <a:pPr algn="ctr"/>
            <a:r>
              <a:rPr lang="fr-FR" sz="2000" b="1" dirty="0">
                <a:solidFill>
                  <a:srgbClr val="FF0000"/>
                </a:solidFill>
                <a:latin typeface="Times New Roman" pitchFamily="18" charset="0"/>
                <a:cs typeface="Times New Roman" pitchFamily="18" charset="0"/>
              </a:rPr>
              <a:t>Fiable</a:t>
            </a:r>
          </a:p>
        </p:txBody>
      </p:sp>
      <p:sp>
        <p:nvSpPr>
          <p:cNvPr id="9" name="ZoneTexte 8"/>
          <p:cNvSpPr txBox="1"/>
          <p:nvPr/>
        </p:nvSpPr>
        <p:spPr>
          <a:xfrm>
            <a:off x="6588224" y="4509120"/>
            <a:ext cx="1656184" cy="707886"/>
          </a:xfrm>
          <a:prstGeom prst="rect">
            <a:avLst/>
          </a:prstGeom>
          <a:solidFill>
            <a:schemeClr val="bg2">
              <a:lumMod val="20000"/>
              <a:lumOff val="80000"/>
            </a:schemeClr>
          </a:solidFill>
        </p:spPr>
        <p:txBody>
          <a:bodyPr wrap="square" rtlCol="0">
            <a:spAutoFit/>
          </a:bodyPr>
          <a:lstStyle/>
          <a:p>
            <a:pPr algn="ctr"/>
            <a:r>
              <a:rPr lang="fr-FR" sz="2000" b="1" dirty="0">
                <a:solidFill>
                  <a:srgbClr val="FF0000"/>
                </a:solidFill>
                <a:latin typeface="Times New Roman" pitchFamily="18" charset="0"/>
                <a:cs typeface="Times New Roman" pitchFamily="18" charset="0"/>
              </a:rPr>
              <a:t>Valide </a:t>
            </a:r>
          </a:p>
          <a:p>
            <a:pPr algn="ctr"/>
            <a:r>
              <a:rPr lang="fr-FR" sz="2000" b="1" dirty="0">
                <a:solidFill>
                  <a:srgbClr val="FF0000"/>
                </a:solidFill>
                <a:latin typeface="Times New Roman" pitchFamily="18" charset="0"/>
                <a:cs typeface="Times New Roman" pitchFamily="18" charset="0"/>
              </a:rPr>
              <a:t>Fiable</a:t>
            </a:r>
          </a:p>
        </p:txBody>
      </p:sp>
      <p:pic>
        <p:nvPicPr>
          <p:cNvPr id="3" name="Picture 5"/>
          <p:cNvPicPr>
            <a:picLocks noChangeAspect="1" noChangeArrowheads="1"/>
          </p:cNvPicPr>
          <p:nvPr/>
        </p:nvPicPr>
        <p:blipFill>
          <a:blip r:embed="rId2" cstate="print"/>
          <a:srcRect/>
          <a:stretch>
            <a:fillRect/>
          </a:stretch>
        </p:blipFill>
        <p:spPr bwMode="auto">
          <a:xfrm>
            <a:off x="251521" y="2060848"/>
            <a:ext cx="8892479" cy="2313409"/>
          </a:xfrm>
          <a:prstGeom prst="rect">
            <a:avLst/>
          </a:prstGeom>
          <a:noFill/>
          <a:ln w="9525">
            <a:noFill/>
            <a:miter lim="800000"/>
            <a:headEnd/>
            <a:tailEnd/>
          </a:ln>
        </p:spPr>
      </p:pic>
      <p:sp>
        <p:nvSpPr>
          <p:cNvPr id="11" name="ZoneTexte 10"/>
          <p:cNvSpPr txBox="1"/>
          <p:nvPr/>
        </p:nvSpPr>
        <p:spPr>
          <a:xfrm>
            <a:off x="2339752" y="4509120"/>
            <a:ext cx="1656184" cy="707886"/>
          </a:xfrm>
          <a:prstGeom prst="rect">
            <a:avLst/>
          </a:prstGeom>
          <a:solidFill>
            <a:schemeClr val="bg2">
              <a:lumMod val="20000"/>
              <a:lumOff val="80000"/>
            </a:schemeClr>
          </a:solidFill>
        </p:spPr>
        <p:txBody>
          <a:bodyPr wrap="square" rtlCol="0">
            <a:spAutoFit/>
          </a:bodyPr>
          <a:lstStyle/>
          <a:p>
            <a:pPr algn="ctr"/>
            <a:r>
              <a:rPr lang="fr-FR" sz="2000" b="1" dirty="0">
                <a:solidFill>
                  <a:srgbClr val="FF0000"/>
                </a:solidFill>
                <a:latin typeface="Times New Roman" pitchFamily="18" charset="0"/>
                <a:cs typeface="Times New Roman" pitchFamily="18" charset="0"/>
              </a:rPr>
              <a:t>Valide </a:t>
            </a:r>
          </a:p>
          <a:p>
            <a:pPr algn="ctr"/>
            <a:r>
              <a:rPr lang="fr-FR" sz="2000" b="1" dirty="0">
                <a:solidFill>
                  <a:srgbClr val="FF0000"/>
                </a:solidFill>
                <a:latin typeface="Times New Roman" pitchFamily="18" charset="0"/>
                <a:cs typeface="Times New Roman" pitchFamily="18" charset="0"/>
              </a:rPr>
              <a:t>Non Fiable</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1026"/>
          <p:cNvSpPr>
            <a:spLocks noGrp="1" noChangeArrowheads="1"/>
          </p:cNvSpPr>
          <p:nvPr>
            <p:ph type="title"/>
          </p:nvPr>
        </p:nvSpPr>
        <p:spPr/>
        <p:txBody>
          <a:bodyPr/>
          <a:lstStyle/>
          <a:p>
            <a:r>
              <a:rPr lang="en-US" dirty="0"/>
              <a:t>Fiabilité et validité des échelles de </a:t>
            </a:r>
            <a:r>
              <a:rPr lang="en-US" dirty="0" err="1"/>
              <a:t>mesure</a:t>
            </a:r>
            <a:endParaRPr lang="fr-FR" dirty="0"/>
          </a:p>
        </p:txBody>
      </p:sp>
      <p:sp>
        <p:nvSpPr>
          <p:cNvPr id="564230" name="Text Box 1030"/>
          <p:cNvSpPr txBox="1">
            <a:spLocks noChangeArrowheads="1"/>
          </p:cNvSpPr>
          <p:nvPr/>
        </p:nvSpPr>
        <p:spPr bwMode="auto">
          <a:xfrm>
            <a:off x="3429000" y="1828800"/>
            <a:ext cx="2286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564231" name="Text Box 1031"/>
          <p:cNvSpPr txBox="1">
            <a:spLocks noChangeArrowheads="1"/>
          </p:cNvSpPr>
          <p:nvPr/>
        </p:nvSpPr>
        <p:spPr bwMode="auto">
          <a:xfrm>
            <a:off x="3314700" y="1295400"/>
            <a:ext cx="2514600" cy="376238"/>
          </a:xfrm>
          <a:prstGeom prst="rect">
            <a:avLst/>
          </a:prstGeom>
          <a:solidFill>
            <a:srgbClr val="CCFFCC">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Echelle de mesure</a:t>
            </a:r>
            <a:endParaRPr lang="fr-FR" dirty="0">
              <a:solidFill>
                <a:schemeClr val="accent2"/>
              </a:solidFill>
            </a:endParaRPr>
          </a:p>
        </p:txBody>
      </p:sp>
      <p:sp>
        <p:nvSpPr>
          <p:cNvPr id="564232" name="Text Box 1032"/>
          <p:cNvSpPr txBox="1">
            <a:spLocks noChangeArrowheads="1"/>
          </p:cNvSpPr>
          <p:nvPr/>
        </p:nvSpPr>
        <p:spPr bwMode="auto">
          <a:xfrm>
            <a:off x="5638800" y="1981200"/>
            <a:ext cx="2514600" cy="376238"/>
          </a:xfrm>
          <a:prstGeom prst="rect">
            <a:avLst/>
          </a:prstGeom>
          <a:solidFill>
            <a:srgbClr val="FFCC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Validité</a:t>
            </a:r>
            <a:endParaRPr lang="fr-FR" dirty="0">
              <a:solidFill>
                <a:schemeClr val="accent2"/>
              </a:solidFill>
            </a:endParaRPr>
          </a:p>
        </p:txBody>
      </p:sp>
      <p:sp>
        <p:nvSpPr>
          <p:cNvPr id="564233" name="Text Box 1033"/>
          <p:cNvSpPr txBox="1">
            <a:spLocks noChangeArrowheads="1"/>
          </p:cNvSpPr>
          <p:nvPr/>
        </p:nvSpPr>
        <p:spPr bwMode="auto">
          <a:xfrm>
            <a:off x="1066800" y="1981200"/>
            <a:ext cx="2514600" cy="376238"/>
          </a:xfrm>
          <a:prstGeom prst="rect">
            <a:avLst/>
          </a:prstGeom>
          <a:solidFill>
            <a:srgbClr val="FFFF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Fiabilité</a:t>
            </a:r>
            <a:endParaRPr lang="fr-FR" dirty="0">
              <a:solidFill>
                <a:schemeClr val="accent2"/>
              </a:solidFill>
            </a:endParaRPr>
          </a:p>
        </p:txBody>
      </p:sp>
      <p:sp>
        <p:nvSpPr>
          <p:cNvPr id="564235" name="Text Box 1035"/>
          <p:cNvSpPr txBox="1">
            <a:spLocks noChangeArrowheads="1"/>
          </p:cNvSpPr>
          <p:nvPr/>
        </p:nvSpPr>
        <p:spPr bwMode="auto">
          <a:xfrm>
            <a:off x="142844" y="4000504"/>
            <a:ext cx="1533556" cy="369332"/>
          </a:xfrm>
          <a:prstGeom prst="rect">
            <a:avLst/>
          </a:prstGeom>
          <a:solidFill>
            <a:srgbClr val="FFFF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1. Test-</a:t>
            </a:r>
            <a:r>
              <a:rPr lang="fr-BE" dirty="0" err="1">
                <a:solidFill>
                  <a:schemeClr val="accent2"/>
                </a:solidFill>
              </a:rPr>
              <a:t>retest</a:t>
            </a:r>
            <a:r>
              <a:rPr lang="fr-BE" dirty="0">
                <a:solidFill>
                  <a:schemeClr val="accent2"/>
                </a:solidFill>
              </a:rPr>
              <a:t>       </a:t>
            </a:r>
            <a:endParaRPr lang="fr-FR" dirty="0">
              <a:solidFill>
                <a:schemeClr val="accent2"/>
              </a:solidFill>
            </a:endParaRPr>
          </a:p>
        </p:txBody>
      </p:sp>
      <p:sp>
        <p:nvSpPr>
          <p:cNvPr id="564236" name="Text Box 1036"/>
          <p:cNvSpPr txBox="1">
            <a:spLocks noChangeArrowheads="1"/>
          </p:cNvSpPr>
          <p:nvPr/>
        </p:nvSpPr>
        <p:spPr bwMode="auto">
          <a:xfrm>
            <a:off x="142844" y="4572000"/>
            <a:ext cx="1533556" cy="646331"/>
          </a:xfrm>
          <a:prstGeom prst="rect">
            <a:avLst/>
          </a:prstGeom>
          <a:solidFill>
            <a:srgbClr val="FFFF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2. Fidélité inter-juge </a:t>
            </a:r>
            <a:endParaRPr lang="fr-FR" dirty="0">
              <a:solidFill>
                <a:schemeClr val="accent2"/>
              </a:solidFill>
            </a:endParaRPr>
          </a:p>
        </p:txBody>
      </p:sp>
      <p:sp>
        <p:nvSpPr>
          <p:cNvPr id="564237" name="Text Box 1037"/>
          <p:cNvSpPr txBox="1">
            <a:spLocks noChangeArrowheads="1"/>
          </p:cNvSpPr>
          <p:nvPr/>
        </p:nvSpPr>
        <p:spPr bwMode="auto">
          <a:xfrm>
            <a:off x="2322066" y="2743200"/>
            <a:ext cx="2393950" cy="376238"/>
          </a:xfrm>
          <a:prstGeom prst="rect">
            <a:avLst/>
          </a:prstGeom>
          <a:solidFill>
            <a:srgbClr val="FFFF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Consistance Interne</a:t>
            </a:r>
            <a:endParaRPr lang="fr-FR" dirty="0">
              <a:solidFill>
                <a:schemeClr val="accent2"/>
              </a:solidFill>
            </a:endParaRPr>
          </a:p>
        </p:txBody>
      </p:sp>
      <p:sp>
        <p:nvSpPr>
          <p:cNvPr id="564238" name="Text Box 1038"/>
          <p:cNvSpPr txBox="1">
            <a:spLocks noChangeArrowheads="1"/>
          </p:cNvSpPr>
          <p:nvPr/>
        </p:nvSpPr>
        <p:spPr bwMode="auto">
          <a:xfrm>
            <a:off x="4767263" y="2743200"/>
            <a:ext cx="1295400" cy="646331"/>
          </a:xfrm>
          <a:prstGeom prst="rect">
            <a:avLst/>
          </a:prstGeom>
          <a:solidFill>
            <a:srgbClr val="FFCC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5. De contenue  </a:t>
            </a:r>
            <a:endParaRPr lang="fr-FR" dirty="0">
              <a:solidFill>
                <a:schemeClr val="accent2"/>
              </a:solidFill>
            </a:endParaRPr>
          </a:p>
        </p:txBody>
      </p:sp>
      <p:sp>
        <p:nvSpPr>
          <p:cNvPr id="564239" name="Text Box 1039"/>
          <p:cNvSpPr txBox="1">
            <a:spLocks noChangeArrowheads="1"/>
          </p:cNvSpPr>
          <p:nvPr/>
        </p:nvSpPr>
        <p:spPr bwMode="auto">
          <a:xfrm>
            <a:off x="7686675" y="2743200"/>
            <a:ext cx="1295400" cy="646331"/>
          </a:xfrm>
          <a:prstGeom prst="rect">
            <a:avLst/>
          </a:prstGeom>
          <a:solidFill>
            <a:srgbClr val="FFCC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De construit</a:t>
            </a:r>
            <a:endParaRPr lang="fr-FR" dirty="0">
              <a:solidFill>
                <a:schemeClr val="accent2"/>
              </a:solidFill>
            </a:endParaRPr>
          </a:p>
        </p:txBody>
      </p:sp>
      <p:sp>
        <p:nvSpPr>
          <p:cNvPr id="564240" name="Text Box 1040"/>
          <p:cNvSpPr txBox="1">
            <a:spLocks noChangeArrowheads="1"/>
          </p:cNvSpPr>
          <p:nvPr/>
        </p:nvSpPr>
        <p:spPr bwMode="auto">
          <a:xfrm>
            <a:off x="6226175" y="2743200"/>
            <a:ext cx="1295400" cy="369332"/>
          </a:xfrm>
          <a:prstGeom prst="rect">
            <a:avLst/>
          </a:prstGeom>
          <a:solidFill>
            <a:srgbClr val="FFCC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De critère</a:t>
            </a:r>
            <a:endParaRPr lang="fr-FR" dirty="0">
              <a:solidFill>
                <a:schemeClr val="accent2"/>
              </a:solidFill>
            </a:endParaRPr>
          </a:p>
        </p:txBody>
      </p:sp>
      <p:sp>
        <p:nvSpPr>
          <p:cNvPr id="564244" name="Text Box 1044"/>
          <p:cNvSpPr txBox="1">
            <a:spLocks noChangeArrowheads="1"/>
          </p:cNvSpPr>
          <p:nvPr/>
        </p:nvSpPr>
        <p:spPr bwMode="auto">
          <a:xfrm>
            <a:off x="6643702" y="4800600"/>
            <a:ext cx="2119298" cy="369332"/>
          </a:xfrm>
          <a:prstGeom prst="rect">
            <a:avLst/>
          </a:prstGeom>
          <a:solidFill>
            <a:srgbClr val="FFCC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10. Discriminante</a:t>
            </a:r>
            <a:endParaRPr lang="fr-FR" dirty="0">
              <a:solidFill>
                <a:schemeClr val="accent2"/>
              </a:solidFill>
            </a:endParaRPr>
          </a:p>
        </p:txBody>
      </p:sp>
      <p:sp>
        <p:nvSpPr>
          <p:cNvPr id="564245" name="Text Box 1045"/>
          <p:cNvSpPr txBox="1">
            <a:spLocks noChangeArrowheads="1"/>
          </p:cNvSpPr>
          <p:nvPr/>
        </p:nvSpPr>
        <p:spPr bwMode="auto">
          <a:xfrm>
            <a:off x="7010400" y="4267200"/>
            <a:ext cx="1752600" cy="376238"/>
          </a:xfrm>
          <a:prstGeom prst="rect">
            <a:avLst/>
          </a:prstGeom>
          <a:solidFill>
            <a:srgbClr val="FFCC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9. Convergente</a:t>
            </a:r>
            <a:endParaRPr lang="fr-FR" dirty="0">
              <a:solidFill>
                <a:schemeClr val="accent2"/>
              </a:solidFill>
            </a:endParaRPr>
          </a:p>
        </p:txBody>
      </p:sp>
      <p:sp>
        <p:nvSpPr>
          <p:cNvPr id="564246" name="Text Box 1046"/>
          <p:cNvSpPr txBox="1">
            <a:spLocks noChangeArrowheads="1"/>
          </p:cNvSpPr>
          <p:nvPr/>
        </p:nvSpPr>
        <p:spPr bwMode="auto">
          <a:xfrm>
            <a:off x="7000892" y="3643314"/>
            <a:ext cx="1785950" cy="369332"/>
          </a:xfrm>
          <a:prstGeom prst="rect">
            <a:avLst/>
          </a:prstGeom>
          <a:solidFill>
            <a:srgbClr val="FFCC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8. Nomologique</a:t>
            </a:r>
            <a:endParaRPr lang="fr-FR" dirty="0">
              <a:solidFill>
                <a:schemeClr val="accent2"/>
              </a:solidFill>
            </a:endParaRPr>
          </a:p>
        </p:txBody>
      </p:sp>
      <p:sp>
        <p:nvSpPr>
          <p:cNvPr id="564247" name="Text Box 1047"/>
          <p:cNvSpPr txBox="1">
            <a:spLocks noChangeArrowheads="1"/>
          </p:cNvSpPr>
          <p:nvPr/>
        </p:nvSpPr>
        <p:spPr bwMode="auto">
          <a:xfrm>
            <a:off x="2500298" y="4059800"/>
            <a:ext cx="1766902" cy="369332"/>
          </a:xfrm>
          <a:prstGeom prst="rect">
            <a:avLst/>
          </a:prstGeom>
          <a:solidFill>
            <a:srgbClr val="FFFF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3. Coefficient </a:t>
            </a:r>
            <a:r>
              <a:rPr lang="fr-BE" dirty="0">
                <a:solidFill>
                  <a:schemeClr val="accent2"/>
                </a:solidFill>
                <a:sym typeface="Symbol" pitchFamily="18" charset="2"/>
              </a:rPr>
              <a:t></a:t>
            </a:r>
            <a:endParaRPr lang="fr-FR" dirty="0">
              <a:solidFill>
                <a:schemeClr val="accent2"/>
              </a:solidFill>
            </a:endParaRPr>
          </a:p>
        </p:txBody>
      </p:sp>
      <p:sp>
        <p:nvSpPr>
          <p:cNvPr id="564248" name="Text Box 1048"/>
          <p:cNvSpPr txBox="1">
            <a:spLocks noChangeArrowheads="1"/>
          </p:cNvSpPr>
          <p:nvPr/>
        </p:nvSpPr>
        <p:spPr bwMode="auto">
          <a:xfrm>
            <a:off x="2500298" y="4572000"/>
            <a:ext cx="1766902" cy="376238"/>
          </a:xfrm>
          <a:prstGeom prst="rect">
            <a:avLst/>
          </a:prstGeom>
          <a:solidFill>
            <a:srgbClr val="FFFF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4. Split-</a:t>
            </a:r>
            <a:r>
              <a:rPr lang="fr-BE" dirty="0" err="1">
                <a:solidFill>
                  <a:schemeClr val="accent2"/>
                </a:solidFill>
              </a:rPr>
              <a:t>Half</a:t>
            </a:r>
            <a:endParaRPr lang="fr-FR" dirty="0">
              <a:solidFill>
                <a:schemeClr val="accent2"/>
              </a:solidFill>
            </a:endParaRPr>
          </a:p>
        </p:txBody>
      </p:sp>
      <p:sp>
        <p:nvSpPr>
          <p:cNvPr id="564249" name="Text Box 1049"/>
          <p:cNvSpPr txBox="1">
            <a:spLocks noChangeArrowheads="1"/>
          </p:cNvSpPr>
          <p:nvPr/>
        </p:nvSpPr>
        <p:spPr bwMode="auto">
          <a:xfrm>
            <a:off x="5000628" y="4343400"/>
            <a:ext cx="1781172" cy="369332"/>
          </a:xfrm>
          <a:prstGeom prst="rect">
            <a:avLst/>
          </a:prstGeom>
          <a:solidFill>
            <a:srgbClr val="FFCC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7. Concurrente</a:t>
            </a:r>
            <a:endParaRPr lang="fr-FR" dirty="0">
              <a:solidFill>
                <a:schemeClr val="accent2"/>
              </a:solidFill>
            </a:endParaRPr>
          </a:p>
        </p:txBody>
      </p:sp>
      <p:sp>
        <p:nvSpPr>
          <p:cNvPr id="564250" name="Text Box 1050"/>
          <p:cNvSpPr txBox="1">
            <a:spLocks noChangeArrowheads="1"/>
          </p:cNvSpPr>
          <p:nvPr/>
        </p:nvSpPr>
        <p:spPr bwMode="auto">
          <a:xfrm>
            <a:off x="5181600" y="3733800"/>
            <a:ext cx="1600200" cy="376238"/>
          </a:xfrm>
          <a:prstGeom prst="rect">
            <a:avLst/>
          </a:prstGeom>
          <a:solidFill>
            <a:srgbClr val="FFCC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6. Prédictive</a:t>
            </a:r>
            <a:endParaRPr lang="fr-FR" dirty="0">
              <a:solidFill>
                <a:schemeClr val="accent2"/>
              </a:solidFill>
            </a:endParaRPr>
          </a:p>
        </p:txBody>
      </p:sp>
      <p:sp>
        <p:nvSpPr>
          <p:cNvPr id="564251" name="Line 1051"/>
          <p:cNvSpPr>
            <a:spLocks noChangeShapeType="1"/>
          </p:cNvSpPr>
          <p:nvPr/>
        </p:nvSpPr>
        <p:spPr bwMode="auto">
          <a:xfrm>
            <a:off x="4419600" y="3124200"/>
            <a:ext cx="0" cy="1600200"/>
          </a:xfrm>
          <a:prstGeom prst="line">
            <a:avLst/>
          </a:prstGeom>
          <a:noFill/>
          <a:ln w="25400">
            <a:solidFill>
              <a:schemeClr val="accent2"/>
            </a:solidFill>
            <a:round/>
            <a:headEnd/>
            <a:tailEnd/>
          </a:ln>
          <a:effectLst/>
        </p:spPr>
        <p:txBody>
          <a:bodyPr/>
          <a:lstStyle/>
          <a:p>
            <a:endParaRPr lang="fr-FR"/>
          </a:p>
        </p:txBody>
      </p:sp>
      <p:sp>
        <p:nvSpPr>
          <p:cNvPr id="564252" name="Line 1052"/>
          <p:cNvSpPr>
            <a:spLocks noChangeShapeType="1"/>
          </p:cNvSpPr>
          <p:nvPr/>
        </p:nvSpPr>
        <p:spPr bwMode="auto">
          <a:xfrm>
            <a:off x="4267200" y="4724400"/>
            <a:ext cx="152400" cy="0"/>
          </a:xfrm>
          <a:prstGeom prst="line">
            <a:avLst/>
          </a:prstGeom>
          <a:noFill/>
          <a:ln w="25400">
            <a:solidFill>
              <a:schemeClr val="accent2"/>
            </a:solidFill>
            <a:round/>
            <a:headEnd/>
            <a:tailEnd/>
          </a:ln>
          <a:effectLst/>
        </p:spPr>
        <p:txBody>
          <a:bodyPr/>
          <a:lstStyle/>
          <a:p>
            <a:endParaRPr lang="fr-FR"/>
          </a:p>
        </p:txBody>
      </p:sp>
      <p:sp>
        <p:nvSpPr>
          <p:cNvPr id="564253" name="Line 1053"/>
          <p:cNvSpPr>
            <a:spLocks noChangeShapeType="1"/>
          </p:cNvSpPr>
          <p:nvPr/>
        </p:nvSpPr>
        <p:spPr bwMode="auto">
          <a:xfrm>
            <a:off x="4267200" y="4267200"/>
            <a:ext cx="152400" cy="0"/>
          </a:xfrm>
          <a:prstGeom prst="line">
            <a:avLst/>
          </a:prstGeom>
          <a:noFill/>
          <a:ln w="25400">
            <a:solidFill>
              <a:schemeClr val="accent2"/>
            </a:solidFill>
            <a:round/>
            <a:headEnd/>
            <a:tailEnd/>
          </a:ln>
          <a:effectLst/>
        </p:spPr>
        <p:txBody>
          <a:bodyPr/>
          <a:lstStyle/>
          <a:p>
            <a:endParaRPr lang="fr-FR"/>
          </a:p>
        </p:txBody>
      </p:sp>
      <p:sp>
        <p:nvSpPr>
          <p:cNvPr id="564254" name="Line 1054"/>
          <p:cNvSpPr>
            <a:spLocks noChangeShapeType="1"/>
          </p:cNvSpPr>
          <p:nvPr/>
        </p:nvSpPr>
        <p:spPr bwMode="auto">
          <a:xfrm>
            <a:off x="6781800" y="3962400"/>
            <a:ext cx="152400" cy="0"/>
          </a:xfrm>
          <a:prstGeom prst="line">
            <a:avLst/>
          </a:prstGeom>
          <a:noFill/>
          <a:ln w="25400">
            <a:solidFill>
              <a:schemeClr val="accent2"/>
            </a:solidFill>
            <a:round/>
            <a:headEnd/>
            <a:tailEnd/>
          </a:ln>
          <a:effectLst/>
        </p:spPr>
        <p:txBody>
          <a:bodyPr/>
          <a:lstStyle/>
          <a:p>
            <a:endParaRPr lang="fr-FR"/>
          </a:p>
        </p:txBody>
      </p:sp>
      <p:sp>
        <p:nvSpPr>
          <p:cNvPr id="564255" name="Line 1055"/>
          <p:cNvSpPr>
            <a:spLocks noChangeShapeType="1"/>
          </p:cNvSpPr>
          <p:nvPr/>
        </p:nvSpPr>
        <p:spPr bwMode="auto">
          <a:xfrm>
            <a:off x="6781800" y="4495800"/>
            <a:ext cx="152400" cy="0"/>
          </a:xfrm>
          <a:prstGeom prst="line">
            <a:avLst/>
          </a:prstGeom>
          <a:noFill/>
          <a:ln w="25400">
            <a:solidFill>
              <a:schemeClr val="accent2"/>
            </a:solidFill>
            <a:round/>
            <a:headEnd/>
            <a:tailEnd/>
          </a:ln>
          <a:effectLst/>
        </p:spPr>
        <p:txBody>
          <a:bodyPr/>
          <a:lstStyle/>
          <a:p>
            <a:endParaRPr lang="fr-FR"/>
          </a:p>
        </p:txBody>
      </p:sp>
      <p:sp>
        <p:nvSpPr>
          <p:cNvPr id="564256" name="Line 1056"/>
          <p:cNvSpPr>
            <a:spLocks noChangeShapeType="1"/>
          </p:cNvSpPr>
          <p:nvPr/>
        </p:nvSpPr>
        <p:spPr bwMode="auto">
          <a:xfrm>
            <a:off x="8763000" y="3886200"/>
            <a:ext cx="152400" cy="0"/>
          </a:xfrm>
          <a:prstGeom prst="line">
            <a:avLst/>
          </a:prstGeom>
          <a:noFill/>
          <a:ln w="25400">
            <a:solidFill>
              <a:schemeClr val="accent2"/>
            </a:solidFill>
            <a:round/>
            <a:headEnd/>
            <a:tailEnd/>
          </a:ln>
          <a:effectLst/>
        </p:spPr>
        <p:txBody>
          <a:bodyPr/>
          <a:lstStyle/>
          <a:p>
            <a:endParaRPr lang="fr-FR"/>
          </a:p>
        </p:txBody>
      </p:sp>
      <p:sp>
        <p:nvSpPr>
          <p:cNvPr id="564257" name="Line 1057"/>
          <p:cNvSpPr>
            <a:spLocks noChangeShapeType="1"/>
          </p:cNvSpPr>
          <p:nvPr/>
        </p:nvSpPr>
        <p:spPr bwMode="auto">
          <a:xfrm>
            <a:off x="8763000" y="4419600"/>
            <a:ext cx="152400" cy="0"/>
          </a:xfrm>
          <a:prstGeom prst="line">
            <a:avLst/>
          </a:prstGeom>
          <a:noFill/>
          <a:ln w="25400">
            <a:solidFill>
              <a:schemeClr val="accent2"/>
            </a:solidFill>
            <a:round/>
            <a:headEnd/>
            <a:tailEnd/>
          </a:ln>
          <a:effectLst/>
        </p:spPr>
        <p:txBody>
          <a:bodyPr/>
          <a:lstStyle/>
          <a:p>
            <a:endParaRPr lang="fr-FR"/>
          </a:p>
        </p:txBody>
      </p:sp>
      <p:sp>
        <p:nvSpPr>
          <p:cNvPr id="564258" name="Line 1058"/>
          <p:cNvSpPr>
            <a:spLocks noChangeShapeType="1"/>
          </p:cNvSpPr>
          <p:nvPr/>
        </p:nvSpPr>
        <p:spPr bwMode="auto">
          <a:xfrm>
            <a:off x="8763000" y="4953000"/>
            <a:ext cx="152400" cy="0"/>
          </a:xfrm>
          <a:prstGeom prst="line">
            <a:avLst/>
          </a:prstGeom>
          <a:noFill/>
          <a:ln w="25400">
            <a:solidFill>
              <a:schemeClr val="accent2"/>
            </a:solidFill>
            <a:round/>
            <a:headEnd/>
            <a:tailEnd/>
          </a:ln>
          <a:effectLst/>
        </p:spPr>
        <p:txBody>
          <a:bodyPr/>
          <a:lstStyle/>
          <a:p>
            <a:endParaRPr lang="fr-FR"/>
          </a:p>
        </p:txBody>
      </p:sp>
      <p:sp>
        <p:nvSpPr>
          <p:cNvPr id="564259" name="Line 1059"/>
          <p:cNvSpPr>
            <a:spLocks noChangeShapeType="1"/>
          </p:cNvSpPr>
          <p:nvPr/>
        </p:nvSpPr>
        <p:spPr bwMode="auto">
          <a:xfrm>
            <a:off x="6934200" y="3124200"/>
            <a:ext cx="0" cy="1371600"/>
          </a:xfrm>
          <a:prstGeom prst="line">
            <a:avLst/>
          </a:prstGeom>
          <a:noFill/>
          <a:ln w="25400">
            <a:solidFill>
              <a:schemeClr val="accent2"/>
            </a:solidFill>
            <a:round/>
            <a:headEnd/>
            <a:tailEnd/>
          </a:ln>
          <a:effectLst/>
        </p:spPr>
        <p:txBody>
          <a:bodyPr/>
          <a:lstStyle/>
          <a:p>
            <a:endParaRPr lang="fr-FR"/>
          </a:p>
        </p:txBody>
      </p:sp>
      <p:sp>
        <p:nvSpPr>
          <p:cNvPr id="564260" name="Line 1060"/>
          <p:cNvSpPr>
            <a:spLocks noChangeShapeType="1"/>
          </p:cNvSpPr>
          <p:nvPr/>
        </p:nvSpPr>
        <p:spPr bwMode="auto">
          <a:xfrm flipH="1">
            <a:off x="8915398" y="3429000"/>
            <a:ext cx="45719" cy="1524000"/>
          </a:xfrm>
          <a:prstGeom prst="line">
            <a:avLst/>
          </a:prstGeom>
          <a:noFill/>
          <a:ln w="25400">
            <a:solidFill>
              <a:schemeClr val="accent2"/>
            </a:solidFill>
            <a:round/>
            <a:headEnd/>
            <a:tailEnd/>
          </a:ln>
          <a:effectLst/>
        </p:spPr>
        <p:txBody>
          <a:bodyPr/>
          <a:lstStyle/>
          <a:p>
            <a:endParaRPr lang="fr-FR"/>
          </a:p>
        </p:txBody>
      </p:sp>
      <p:sp>
        <p:nvSpPr>
          <p:cNvPr id="564261" name="Line 1061"/>
          <p:cNvSpPr>
            <a:spLocks noChangeShapeType="1"/>
          </p:cNvSpPr>
          <p:nvPr/>
        </p:nvSpPr>
        <p:spPr bwMode="auto">
          <a:xfrm>
            <a:off x="762000" y="2590800"/>
            <a:ext cx="3048000" cy="0"/>
          </a:xfrm>
          <a:prstGeom prst="line">
            <a:avLst/>
          </a:prstGeom>
          <a:noFill/>
          <a:ln w="25400">
            <a:solidFill>
              <a:schemeClr val="accent2"/>
            </a:solidFill>
            <a:round/>
            <a:headEnd/>
            <a:tailEnd/>
          </a:ln>
          <a:effectLst/>
        </p:spPr>
        <p:txBody>
          <a:bodyPr/>
          <a:lstStyle/>
          <a:p>
            <a:endParaRPr lang="fr-FR"/>
          </a:p>
        </p:txBody>
      </p:sp>
      <p:sp>
        <p:nvSpPr>
          <p:cNvPr id="564262" name="Line 1062"/>
          <p:cNvSpPr>
            <a:spLocks noChangeShapeType="1"/>
          </p:cNvSpPr>
          <p:nvPr/>
        </p:nvSpPr>
        <p:spPr bwMode="auto">
          <a:xfrm>
            <a:off x="5410200" y="2590800"/>
            <a:ext cx="3048000" cy="0"/>
          </a:xfrm>
          <a:prstGeom prst="line">
            <a:avLst/>
          </a:prstGeom>
          <a:noFill/>
          <a:ln w="25400">
            <a:solidFill>
              <a:schemeClr val="accent2"/>
            </a:solidFill>
            <a:round/>
            <a:headEnd/>
            <a:tailEnd/>
          </a:ln>
          <a:effectLst/>
        </p:spPr>
        <p:txBody>
          <a:bodyPr/>
          <a:lstStyle/>
          <a:p>
            <a:endParaRPr lang="fr-FR"/>
          </a:p>
        </p:txBody>
      </p:sp>
      <p:sp>
        <p:nvSpPr>
          <p:cNvPr id="564264" name="Line 1064"/>
          <p:cNvSpPr>
            <a:spLocks noChangeShapeType="1"/>
          </p:cNvSpPr>
          <p:nvPr/>
        </p:nvSpPr>
        <p:spPr bwMode="auto">
          <a:xfrm>
            <a:off x="2362200" y="1828800"/>
            <a:ext cx="4572000" cy="0"/>
          </a:xfrm>
          <a:prstGeom prst="line">
            <a:avLst/>
          </a:prstGeom>
          <a:noFill/>
          <a:ln w="25400">
            <a:solidFill>
              <a:schemeClr val="accent2"/>
            </a:solidFill>
            <a:round/>
            <a:headEnd/>
            <a:tailEnd/>
          </a:ln>
          <a:effectLst/>
        </p:spPr>
        <p:txBody>
          <a:bodyPr/>
          <a:lstStyle/>
          <a:p>
            <a:endParaRPr lang="fr-FR"/>
          </a:p>
        </p:txBody>
      </p:sp>
      <p:sp>
        <p:nvSpPr>
          <p:cNvPr id="564265" name="Line 1065"/>
          <p:cNvSpPr>
            <a:spLocks noChangeShapeType="1"/>
          </p:cNvSpPr>
          <p:nvPr/>
        </p:nvSpPr>
        <p:spPr bwMode="auto">
          <a:xfrm>
            <a:off x="6934200" y="1828800"/>
            <a:ext cx="0" cy="152400"/>
          </a:xfrm>
          <a:prstGeom prst="line">
            <a:avLst/>
          </a:prstGeom>
          <a:noFill/>
          <a:ln w="25400">
            <a:solidFill>
              <a:schemeClr val="accent2"/>
            </a:solidFill>
            <a:round/>
            <a:headEnd/>
            <a:tailEnd/>
          </a:ln>
          <a:effectLst/>
        </p:spPr>
        <p:txBody>
          <a:bodyPr/>
          <a:lstStyle/>
          <a:p>
            <a:endParaRPr lang="fr-FR"/>
          </a:p>
        </p:txBody>
      </p:sp>
      <p:sp>
        <p:nvSpPr>
          <p:cNvPr id="564266" name="Line 1066"/>
          <p:cNvSpPr>
            <a:spLocks noChangeShapeType="1"/>
          </p:cNvSpPr>
          <p:nvPr/>
        </p:nvSpPr>
        <p:spPr bwMode="auto">
          <a:xfrm>
            <a:off x="762000" y="2590800"/>
            <a:ext cx="0" cy="152400"/>
          </a:xfrm>
          <a:prstGeom prst="line">
            <a:avLst/>
          </a:prstGeom>
          <a:noFill/>
          <a:ln w="25400">
            <a:solidFill>
              <a:schemeClr val="accent2"/>
            </a:solidFill>
            <a:round/>
            <a:headEnd/>
            <a:tailEnd/>
          </a:ln>
          <a:effectLst/>
        </p:spPr>
        <p:txBody>
          <a:bodyPr/>
          <a:lstStyle/>
          <a:p>
            <a:endParaRPr lang="fr-FR"/>
          </a:p>
        </p:txBody>
      </p:sp>
      <p:sp>
        <p:nvSpPr>
          <p:cNvPr id="564268" name="Line 1068"/>
          <p:cNvSpPr>
            <a:spLocks noChangeShapeType="1"/>
          </p:cNvSpPr>
          <p:nvPr/>
        </p:nvSpPr>
        <p:spPr bwMode="auto">
          <a:xfrm>
            <a:off x="3810000" y="2590800"/>
            <a:ext cx="0" cy="152400"/>
          </a:xfrm>
          <a:prstGeom prst="line">
            <a:avLst/>
          </a:prstGeom>
          <a:noFill/>
          <a:ln w="25400">
            <a:solidFill>
              <a:schemeClr val="accent2"/>
            </a:solidFill>
            <a:round/>
            <a:headEnd/>
            <a:tailEnd/>
          </a:ln>
          <a:effectLst/>
        </p:spPr>
        <p:txBody>
          <a:bodyPr/>
          <a:lstStyle/>
          <a:p>
            <a:endParaRPr lang="fr-FR"/>
          </a:p>
        </p:txBody>
      </p:sp>
      <p:sp>
        <p:nvSpPr>
          <p:cNvPr id="564269" name="Line 1069"/>
          <p:cNvSpPr>
            <a:spLocks noChangeShapeType="1"/>
          </p:cNvSpPr>
          <p:nvPr/>
        </p:nvSpPr>
        <p:spPr bwMode="auto">
          <a:xfrm>
            <a:off x="5410200" y="2590800"/>
            <a:ext cx="0" cy="152400"/>
          </a:xfrm>
          <a:prstGeom prst="line">
            <a:avLst/>
          </a:prstGeom>
          <a:noFill/>
          <a:ln w="25400">
            <a:solidFill>
              <a:schemeClr val="accent2"/>
            </a:solidFill>
            <a:round/>
            <a:headEnd/>
            <a:tailEnd/>
          </a:ln>
          <a:effectLst/>
        </p:spPr>
        <p:txBody>
          <a:bodyPr/>
          <a:lstStyle/>
          <a:p>
            <a:endParaRPr lang="fr-FR"/>
          </a:p>
        </p:txBody>
      </p:sp>
      <p:sp>
        <p:nvSpPr>
          <p:cNvPr id="564270" name="Line 1070"/>
          <p:cNvSpPr>
            <a:spLocks noChangeShapeType="1"/>
          </p:cNvSpPr>
          <p:nvPr/>
        </p:nvSpPr>
        <p:spPr bwMode="auto">
          <a:xfrm>
            <a:off x="6934200" y="2590800"/>
            <a:ext cx="0" cy="152400"/>
          </a:xfrm>
          <a:prstGeom prst="line">
            <a:avLst/>
          </a:prstGeom>
          <a:noFill/>
          <a:ln w="25400">
            <a:solidFill>
              <a:schemeClr val="accent2"/>
            </a:solidFill>
            <a:round/>
            <a:headEnd/>
            <a:tailEnd/>
          </a:ln>
          <a:effectLst/>
        </p:spPr>
        <p:txBody>
          <a:bodyPr/>
          <a:lstStyle/>
          <a:p>
            <a:endParaRPr lang="fr-FR"/>
          </a:p>
        </p:txBody>
      </p:sp>
      <p:sp>
        <p:nvSpPr>
          <p:cNvPr id="564271" name="Line 1071"/>
          <p:cNvSpPr>
            <a:spLocks noChangeShapeType="1"/>
          </p:cNvSpPr>
          <p:nvPr/>
        </p:nvSpPr>
        <p:spPr bwMode="auto">
          <a:xfrm>
            <a:off x="8458200" y="2590800"/>
            <a:ext cx="0" cy="152400"/>
          </a:xfrm>
          <a:prstGeom prst="line">
            <a:avLst/>
          </a:prstGeom>
          <a:noFill/>
          <a:ln w="25400">
            <a:solidFill>
              <a:schemeClr val="accent2"/>
            </a:solidFill>
            <a:round/>
            <a:headEnd/>
            <a:tailEnd/>
          </a:ln>
          <a:effectLst/>
        </p:spPr>
        <p:txBody>
          <a:bodyPr/>
          <a:lstStyle/>
          <a:p>
            <a:endParaRPr lang="fr-FR"/>
          </a:p>
        </p:txBody>
      </p:sp>
      <p:sp>
        <p:nvSpPr>
          <p:cNvPr id="564273" name="Line 1073"/>
          <p:cNvSpPr>
            <a:spLocks noChangeShapeType="1"/>
          </p:cNvSpPr>
          <p:nvPr/>
        </p:nvSpPr>
        <p:spPr bwMode="auto">
          <a:xfrm>
            <a:off x="2362200" y="1828800"/>
            <a:ext cx="0" cy="152400"/>
          </a:xfrm>
          <a:prstGeom prst="line">
            <a:avLst/>
          </a:prstGeom>
          <a:noFill/>
          <a:ln w="25400">
            <a:solidFill>
              <a:schemeClr val="accent2"/>
            </a:solidFill>
            <a:round/>
            <a:headEnd/>
            <a:tailEnd/>
          </a:ln>
          <a:effectLst/>
        </p:spPr>
        <p:txBody>
          <a:bodyPr/>
          <a:lstStyle/>
          <a:p>
            <a:endParaRPr lang="fr-FR"/>
          </a:p>
        </p:txBody>
      </p:sp>
      <p:sp>
        <p:nvSpPr>
          <p:cNvPr id="564274" name="Line 1074"/>
          <p:cNvSpPr>
            <a:spLocks noChangeShapeType="1"/>
          </p:cNvSpPr>
          <p:nvPr/>
        </p:nvSpPr>
        <p:spPr bwMode="auto">
          <a:xfrm>
            <a:off x="2362200" y="2362200"/>
            <a:ext cx="0" cy="228600"/>
          </a:xfrm>
          <a:prstGeom prst="line">
            <a:avLst/>
          </a:prstGeom>
          <a:noFill/>
          <a:ln w="25400">
            <a:solidFill>
              <a:schemeClr val="accent2"/>
            </a:solidFill>
            <a:round/>
            <a:headEnd/>
            <a:tailEnd/>
          </a:ln>
          <a:effectLst/>
        </p:spPr>
        <p:txBody>
          <a:bodyPr/>
          <a:lstStyle/>
          <a:p>
            <a:endParaRPr lang="fr-FR"/>
          </a:p>
        </p:txBody>
      </p:sp>
      <p:sp>
        <p:nvSpPr>
          <p:cNvPr id="564275" name="Line 1075"/>
          <p:cNvSpPr>
            <a:spLocks noChangeShapeType="1"/>
          </p:cNvSpPr>
          <p:nvPr/>
        </p:nvSpPr>
        <p:spPr bwMode="auto">
          <a:xfrm>
            <a:off x="6934200" y="2362200"/>
            <a:ext cx="0" cy="228600"/>
          </a:xfrm>
          <a:prstGeom prst="line">
            <a:avLst/>
          </a:prstGeom>
          <a:noFill/>
          <a:ln w="25400">
            <a:solidFill>
              <a:schemeClr val="accent2"/>
            </a:solidFill>
            <a:round/>
            <a:headEnd/>
            <a:tailEnd/>
          </a:ln>
          <a:effectLst/>
        </p:spPr>
        <p:txBody>
          <a:bodyPr/>
          <a:lstStyle/>
          <a:p>
            <a:endParaRPr lang="fr-FR"/>
          </a:p>
        </p:txBody>
      </p:sp>
      <p:sp>
        <p:nvSpPr>
          <p:cNvPr id="564276" name="Text Box 1076"/>
          <p:cNvSpPr txBox="1">
            <a:spLocks noChangeArrowheads="1"/>
          </p:cNvSpPr>
          <p:nvPr/>
        </p:nvSpPr>
        <p:spPr bwMode="auto">
          <a:xfrm>
            <a:off x="381000" y="2743200"/>
            <a:ext cx="1600200" cy="376238"/>
          </a:xfrm>
          <a:prstGeom prst="rect">
            <a:avLst/>
          </a:prstGeom>
          <a:solidFill>
            <a:srgbClr val="FFFF99">
              <a:alpha val="50000"/>
            </a:srgbClr>
          </a:solidFill>
          <a:ln w="9525">
            <a:solidFill>
              <a:schemeClr val="accent2"/>
            </a:solidFill>
            <a:miter lim="800000"/>
            <a:headEnd/>
            <a:tailEnd/>
          </a:ln>
          <a:effectLst/>
        </p:spPr>
        <p:txBody>
          <a:bodyPr>
            <a:spAutoFit/>
          </a:bodyPr>
          <a:lstStyle/>
          <a:p>
            <a:pPr algn="ctr">
              <a:spcBef>
                <a:spcPct val="50000"/>
              </a:spcBef>
            </a:pPr>
            <a:r>
              <a:rPr lang="fr-BE" dirty="0">
                <a:solidFill>
                  <a:schemeClr val="accent2"/>
                </a:solidFill>
              </a:rPr>
              <a:t>Stabilité</a:t>
            </a:r>
            <a:endParaRPr lang="fr-FR" dirty="0">
              <a:solidFill>
                <a:schemeClr val="accent2"/>
              </a:solidFill>
            </a:endParaRPr>
          </a:p>
        </p:txBody>
      </p:sp>
      <p:sp>
        <p:nvSpPr>
          <p:cNvPr id="564277" name="Line 1077"/>
          <p:cNvSpPr>
            <a:spLocks noChangeShapeType="1"/>
          </p:cNvSpPr>
          <p:nvPr/>
        </p:nvSpPr>
        <p:spPr bwMode="auto">
          <a:xfrm>
            <a:off x="1828800" y="3124200"/>
            <a:ext cx="0" cy="1600200"/>
          </a:xfrm>
          <a:prstGeom prst="line">
            <a:avLst/>
          </a:prstGeom>
          <a:noFill/>
          <a:ln w="25400">
            <a:solidFill>
              <a:schemeClr val="accent2"/>
            </a:solidFill>
            <a:round/>
            <a:headEnd/>
            <a:tailEnd/>
          </a:ln>
          <a:effectLst/>
        </p:spPr>
        <p:txBody>
          <a:bodyPr/>
          <a:lstStyle/>
          <a:p>
            <a:endParaRPr lang="fr-FR"/>
          </a:p>
        </p:txBody>
      </p:sp>
      <p:sp>
        <p:nvSpPr>
          <p:cNvPr id="564278" name="Line 1078"/>
          <p:cNvSpPr>
            <a:spLocks noChangeShapeType="1"/>
          </p:cNvSpPr>
          <p:nvPr/>
        </p:nvSpPr>
        <p:spPr bwMode="auto">
          <a:xfrm>
            <a:off x="1676400" y="4267200"/>
            <a:ext cx="152400" cy="0"/>
          </a:xfrm>
          <a:prstGeom prst="line">
            <a:avLst/>
          </a:prstGeom>
          <a:noFill/>
          <a:ln w="25400">
            <a:solidFill>
              <a:schemeClr val="accent2"/>
            </a:solidFill>
            <a:round/>
            <a:headEnd/>
            <a:tailEnd/>
          </a:ln>
          <a:effectLst/>
        </p:spPr>
        <p:txBody>
          <a:bodyPr/>
          <a:lstStyle/>
          <a:p>
            <a:endParaRPr lang="fr-FR"/>
          </a:p>
        </p:txBody>
      </p:sp>
      <p:sp>
        <p:nvSpPr>
          <p:cNvPr id="564279" name="Line 1079"/>
          <p:cNvSpPr>
            <a:spLocks noChangeShapeType="1"/>
          </p:cNvSpPr>
          <p:nvPr/>
        </p:nvSpPr>
        <p:spPr bwMode="auto">
          <a:xfrm>
            <a:off x="1676400" y="4724400"/>
            <a:ext cx="152400" cy="0"/>
          </a:xfrm>
          <a:prstGeom prst="line">
            <a:avLst/>
          </a:prstGeom>
          <a:noFill/>
          <a:ln w="25400">
            <a:solidFill>
              <a:schemeClr val="accent2"/>
            </a:solidFill>
            <a:round/>
            <a:headEnd/>
            <a:tailEnd/>
          </a:ln>
          <a:effectLst/>
        </p:spPr>
        <p:txBody>
          <a:bodyPr/>
          <a:lstStyle/>
          <a:p>
            <a:endParaRPr lang="fr-FR"/>
          </a:p>
        </p:txBody>
      </p:sp>
      <p:sp>
        <p:nvSpPr>
          <p:cNvPr id="46" name="Text Box 1036"/>
          <p:cNvSpPr txBox="1">
            <a:spLocks noChangeArrowheads="1"/>
          </p:cNvSpPr>
          <p:nvPr/>
        </p:nvSpPr>
        <p:spPr bwMode="auto">
          <a:xfrm>
            <a:off x="1403648" y="5517232"/>
            <a:ext cx="1533556" cy="369332"/>
          </a:xfrm>
          <a:prstGeom prst="rect">
            <a:avLst/>
          </a:prstGeom>
          <a:solidFill>
            <a:srgbClr val="FFFF99">
              <a:alpha val="50000"/>
            </a:srgbClr>
          </a:solidFill>
          <a:ln w="9525">
            <a:solidFill>
              <a:schemeClr val="accent2"/>
            </a:solidFill>
            <a:miter lim="800000"/>
            <a:headEnd/>
            <a:tailEnd/>
          </a:ln>
          <a:effectLst/>
        </p:spPr>
        <p:txBody>
          <a:bodyPr wrap="square">
            <a:spAutoFit/>
          </a:bodyPr>
          <a:lstStyle/>
          <a:p>
            <a:pPr algn="ctr">
              <a:spcBef>
                <a:spcPct val="50000"/>
              </a:spcBef>
            </a:pPr>
            <a:r>
              <a:rPr lang="fr-BE" dirty="0">
                <a:solidFill>
                  <a:schemeClr val="accent2"/>
                </a:solidFill>
              </a:rPr>
              <a:t>La sensibilité</a:t>
            </a:r>
            <a:endParaRPr lang="fr-FR" dirty="0">
              <a:solidFill>
                <a:schemeClr val="accent2"/>
              </a:solidFill>
            </a:endParaRPr>
          </a:p>
        </p:txBody>
      </p:sp>
      <p:sp>
        <p:nvSpPr>
          <p:cNvPr id="47" name="Line 1077"/>
          <p:cNvSpPr>
            <a:spLocks noChangeShapeType="1"/>
          </p:cNvSpPr>
          <p:nvPr/>
        </p:nvSpPr>
        <p:spPr bwMode="auto">
          <a:xfrm>
            <a:off x="2195736" y="2564904"/>
            <a:ext cx="0" cy="2952328"/>
          </a:xfrm>
          <a:prstGeom prst="line">
            <a:avLst/>
          </a:prstGeom>
          <a:noFill/>
          <a:ln w="25400">
            <a:solidFill>
              <a:schemeClr val="accent2"/>
            </a:solidFill>
            <a:round/>
            <a:headEnd/>
            <a:tailEnd/>
          </a:ln>
          <a:effectLst/>
        </p:spPr>
        <p:txBody>
          <a:bodyPr/>
          <a:lstStyle/>
          <a:p>
            <a:endParaRPr lang="fr-F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La stabilité </a:t>
            </a:r>
          </a:p>
        </p:txBody>
      </p:sp>
      <p:pic>
        <p:nvPicPr>
          <p:cNvPr id="3" name="Image 2"/>
          <p:cNvPicPr/>
          <p:nvPr/>
        </p:nvPicPr>
        <p:blipFill>
          <a:blip r:embed="rId3" cstate="print"/>
          <a:srcRect/>
          <a:stretch>
            <a:fillRect/>
          </a:stretch>
        </p:blipFill>
        <p:spPr bwMode="auto">
          <a:xfrm>
            <a:off x="755576" y="1772816"/>
            <a:ext cx="3638145" cy="3161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ZoneTexte 3"/>
          <p:cNvSpPr txBox="1"/>
          <p:nvPr/>
        </p:nvSpPr>
        <p:spPr>
          <a:xfrm>
            <a:off x="683568" y="5445224"/>
            <a:ext cx="3456384" cy="707886"/>
          </a:xfrm>
          <a:prstGeom prst="rect">
            <a:avLst/>
          </a:prstGeom>
          <a:noFill/>
        </p:spPr>
        <p:txBody>
          <a:bodyPr wrap="square" rtlCol="0">
            <a:spAutoFit/>
          </a:bodyPr>
          <a:lstStyle/>
          <a:p>
            <a:pPr algn="ctr"/>
            <a:r>
              <a:rPr lang="fr-FR" sz="2000" b="1" dirty="0" err="1">
                <a:latin typeface="Times New Roman" pitchFamily="18" charset="0"/>
                <a:cs typeface="Times New Roman" pitchFamily="18" charset="0"/>
              </a:rPr>
              <a:t>Fidelité</a:t>
            </a:r>
            <a:r>
              <a:rPr lang="fr-FR" sz="2000" b="1" dirty="0">
                <a:latin typeface="Times New Roman" pitchFamily="18" charset="0"/>
                <a:cs typeface="Times New Roman" pitchFamily="18" charset="0"/>
              </a:rPr>
              <a:t> test/</a:t>
            </a:r>
            <a:r>
              <a:rPr lang="fr-FR" sz="2000" b="1" dirty="0" err="1">
                <a:latin typeface="Times New Roman" pitchFamily="18" charset="0"/>
                <a:cs typeface="Times New Roman" pitchFamily="18" charset="0"/>
              </a:rPr>
              <a:t>retest</a:t>
            </a:r>
            <a:endParaRPr lang="fr-FR" sz="2000" b="1" dirty="0">
              <a:latin typeface="Times New Roman" pitchFamily="18" charset="0"/>
              <a:cs typeface="Times New Roman" pitchFamily="18" charset="0"/>
            </a:endParaRPr>
          </a:p>
          <a:p>
            <a:pPr algn="ctr"/>
            <a:r>
              <a:rPr lang="fr-FR" sz="2000" b="1" dirty="0">
                <a:latin typeface="Times New Roman" pitchFamily="18" charset="0"/>
                <a:cs typeface="Times New Roman" pitchFamily="18" charset="0"/>
              </a:rPr>
              <a:t>(Logiciel </a:t>
            </a:r>
            <a:r>
              <a:rPr lang="fr-FR" sz="2000" b="1" dirty="0" err="1">
                <a:latin typeface="Times New Roman" pitchFamily="18" charset="0"/>
                <a:cs typeface="Times New Roman" pitchFamily="18" charset="0"/>
              </a:rPr>
              <a:t>Sigmaplot</a:t>
            </a:r>
            <a:r>
              <a:rPr lang="fr-FR" sz="2000" b="1" dirty="0">
                <a:latin typeface="Times New Roman" pitchFamily="18" charset="0"/>
                <a:cs typeface="Times New Roman" pitchFamily="18" charset="0"/>
              </a:rPr>
              <a:t>)</a:t>
            </a:r>
          </a:p>
        </p:txBody>
      </p:sp>
      <p:sp>
        <p:nvSpPr>
          <p:cNvPr id="5" name="ZoneTexte 4"/>
          <p:cNvSpPr txBox="1"/>
          <p:nvPr/>
        </p:nvSpPr>
        <p:spPr>
          <a:xfrm>
            <a:off x="5004048" y="5373216"/>
            <a:ext cx="3456384" cy="1015663"/>
          </a:xfrm>
          <a:prstGeom prst="rect">
            <a:avLst/>
          </a:prstGeom>
          <a:noFill/>
        </p:spPr>
        <p:txBody>
          <a:bodyPr wrap="square" rtlCol="0">
            <a:spAutoFit/>
          </a:bodyPr>
          <a:lstStyle/>
          <a:p>
            <a:pPr algn="ctr"/>
            <a:r>
              <a:rPr lang="fr-FR" sz="2000" b="1" dirty="0" err="1">
                <a:latin typeface="Times New Roman" pitchFamily="18" charset="0"/>
                <a:cs typeface="Times New Roman" pitchFamily="18" charset="0"/>
              </a:rPr>
              <a:t>Fidelité</a:t>
            </a:r>
            <a:r>
              <a:rPr lang="fr-FR" sz="2000" b="1" dirty="0">
                <a:latin typeface="Times New Roman" pitchFamily="18" charset="0"/>
                <a:cs typeface="Times New Roman" pitchFamily="18" charset="0"/>
              </a:rPr>
              <a:t> inter-juge</a:t>
            </a:r>
          </a:p>
          <a:p>
            <a:pPr algn="ctr"/>
            <a:r>
              <a:rPr lang="fr-FR" sz="2000" b="1" dirty="0">
                <a:latin typeface="Times New Roman" pitchFamily="18" charset="0"/>
                <a:cs typeface="Times New Roman" pitchFamily="18" charset="0"/>
              </a:rPr>
              <a:t>(Kappa de Cohen, Logiciel </a:t>
            </a:r>
            <a:r>
              <a:rPr lang="fr-FR" sz="2000" b="1" dirty="0" err="1">
                <a:latin typeface="Times New Roman" pitchFamily="18" charset="0"/>
                <a:cs typeface="Times New Roman" pitchFamily="18" charset="0"/>
              </a:rPr>
              <a:t>RStudio</a:t>
            </a:r>
            <a:r>
              <a:rPr lang="fr-FR" sz="2000" b="1" dirty="0">
                <a:latin typeface="Times New Roman" pitchFamily="18" charset="0"/>
                <a:cs typeface="Times New Roman" pitchFamily="18" charset="0"/>
              </a:rPr>
              <a:t>)</a:t>
            </a:r>
          </a:p>
        </p:txBody>
      </p:sp>
      <p:pic>
        <p:nvPicPr>
          <p:cNvPr id="645122" name="Picture 2" descr="http://zoonek2.free.fr/UNIX/48_R_2004/titre.png"/>
          <p:cNvPicPr>
            <a:picLocks noChangeAspect="1" noChangeArrowheads="1"/>
          </p:cNvPicPr>
          <p:nvPr/>
        </p:nvPicPr>
        <p:blipFill>
          <a:blip r:embed="rId4" cstate="print"/>
          <a:srcRect/>
          <a:stretch>
            <a:fillRect/>
          </a:stretch>
        </p:blipFill>
        <p:spPr bwMode="auto">
          <a:xfrm>
            <a:off x="4874007" y="3255967"/>
            <a:ext cx="3658433" cy="1829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45124" name="Picture 4" descr="http://kappa.chez-alice.fr/images/kappa_1.gif"/>
          <p:cNvPicPr>
            <a:picLocks noChangeAspect="1" noChangeArrowheads="1"/>
          </p:cNvPicPr>
          <p:nvPr/>
        </p:nvPicPr>
        <p:blipFill>
          <a:blip r:embed="rId5" cstate="print"/>
          <a:srcRect/>
          <a:stretch>
            <a:fillRect/>
          </a:stretch>
        </p:blipFill>
        <p:spPr bwMode="auto">
          <a:xfrm>
            <a:off x="5580112" y="1700808"/>
            <a:ext cx="2343150" cy="990601"/>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sp>
        <p:nvSpPr>
          <p:cNvPr id="6" name="ZoneTexte 5"/>
          <p:cNvSpPr txBox="1"/>
          <p:nvPr/>
        </p:nvSpPr>
        <p:spPr>
          <a:xfrm>
            <a:off x="395536" y="1124744"/>
            <a:ext cx="8424936" cy="3892861"/>
          </a:xfrm>
          <a:prstGeom prst="rect">
            <a:avLst/>
          </a:prstGeom>
          <a:noFill/>
        </p:spPr>
        <p:txBody>
          <a:bodyPr wrap="square" rtlCol="0">
            <a:spAutoFit/>
          </a:bodyPr>
          <a:lstStyle/>
          <a:p>
            <a:pPr algn="just">
              <a:lnSpc>
                <a:spcPct val="150000"/>
              </a:lnSpc>
            </a:pPr>
            <a:endParaRPr lang="fr-FR" sz="2800" b="1" dirty="0">
              <a:latin typeface="Times New Roman" pitchFamily="18" charset="0"/>
              <a:cs typeface="Times New Roman" pitchFamily="18" charset="0"/>
              <a:sym typeface="Symbol" pitchFamily="18" charset="2"/>
            </a:endParaRPr>
          </a:p>
          <a:p>
            <a:pPr algn="just">
              <a:lnSpc>
                <a:spcPct val="150000"/>
              </a:lnSpc>
            </a:pPr>
            <a:r>
              <a:rPr lang="fr-FR" sz="2800" b="1" dirty="0">
                <a:latin typeface="Times New Roman" pitchFamily="18" charset="0"/>
                <a:cs typeface="Times New Roman" pitchFamily="18" charset="0"/>
                <a:sym typeface="Symbol" pitchFamily="18" charset="2"/>
              </a:rPr>
              <a:t>Le Coefficient</a:t>
            </a:r>
            <a:r>
              <a:rPr lang="fr-FR" sz="2800" dirty="0"/>
              <a:t> </a:t>
            </a:r>
            <a:r>
              <a:rPr lang="fr-FR" sz="2800" b="1" dirty="0">
                <a:latin typeface="Times New Roman" pitchFamily="18" charset="0"/>
                <a:cs typeface="Times New Roman" pitchFamily="18" charset="0"/>
              </a:rPr>
              <a:t>classique de consistance interne </a:t>
            </a:r>
            <a:r>
              <a:rPr lang="fr-FR" sz="2800" b="1" dirty="0">
                <a:latin typeface="Times New Roman" pitchFamily="18" charset="0"/>
                <a:cs typeface="Times New Roman" pitchFamily="18" charset="0"/>
                <a:sym typeface="Symbol" pitchFamily="18" charset="2"/>
              </a:rPr>
              <a:t></a:t>
            </a:r>
            <a:r>
              <a:rPr lang="fr-BE" sz="2800" b="1" dirty="0">
                <a:latin typeface="Times New Roman" pitchFamily="18" charset="0"/>
                <a:cs typeface="Times New Roman" pitchFamily="18" charset="0"/>
                <a:sym typeface="Symbol" pitchFamily="18" charset="2"/>
              </a:rPr>
              <a:t> (Cronbach) : est un </a:t>
            </a:r>
            <a:r>
              <a:rPr lang="fr-FR" sz="2800" b="1" dirty="0">
                <a:latin typeface="Times New Roman" pitchFamily="18" charset="0"/>
                <a:cs typeface="Times New Roman" pitchFamily="18" charset="0"/>
              </a:rPr>
              <a:t>indicateur de fiabilité qui permet d'apprécier la fidélité d'un instrument de mesure composé de  plusieurs questions censées mesurer le même phénomène.</a:t>
            </a:r>
          </a:p>
        </p:txBody>
      </p:sp>
      <p:pic>
        <p:nvPicPr>
          <p:cNvPr id="599044" name="Picture 4" descr="https://udemy-images.udemy.com/course/750x422/645114_ffe1_3.jpg"/>
          <p:cNvPicPr>
            <a:picLocks noChangeAspect="1" noChangeArrowheads="1"/>
          </p:cNvPicPr>
          <p:nvPr/>
        </p:nvPicPr>
        <p:blipFill>
          <a:blip r:embed="rId2" cstate="print"/>
          <a:srcRect/>
          <a:stretch>
            <a:fillRect/>
          </a:stretch>
        </p:blipFill>
        <p:spPr bwMode="auto">
          <a:xfrm>
            <a:off x="3851922" y="4406076"/>
            <a:ext cx="3929063" cy="221075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6" name="TextBox 5">
            <a:extLst>
              <a:ext uri="{FF2B5EF4-FFF2-40B4-BE49-F238E27FC236}">
                <a16:creationId xmlns:a16="http://schemas.microsoft.com/office/drawing/2014/main" id="{B3DB3577-0A80-4E3D-B161-280F135777BB}"/>
              </a:ext>
            </a:extLst>
          </p:cNvPr>
          <p:cNvSpPr txBox="1"/>
          <p:nvPr/>
        </p:nvSpPr>
        <p:spPr>
          <a:xfrm>
            <a:off x="143508" y="1700808"/>
            <a:ext cx="8856984" cy="3901837"/>
          </a:xfrm>
          <a:prstGeom prst="rect">
            <a:avLst/>
          </a:prstGeom>
          <a:noFill/>
        </p:spPr>
        <p:txBody>
          <a:bodyPr wrap="square">
            <a:spAutoFit/>
          </a:bodyPr>
          <a:lstStyle/>
          <a:p>
            <a:pPr algn="just">
              <a:lnSpc>
                <a:spcPct val="150000"/>
              </a:lnSpc>
            </a:pPr>
            <a:r>
              <a:rPr lang="fr-FR" sz="2400" dirty="0"/>
              <a:t>L’intervalle de confiance à 95 % d’une moyenne μ nous indique les bornes entre lesquelles on estime sa position. </a:t>
            </a:r>
          </a:p>
          <a:p>
            <a:pPr algn="just">
              <a:lnSpc>
                <a:spcPct val="150000"/>
              </a:lnSpc>
            </a:pPr>
            <a:r>
              <a:rPr lang="fr-FR" sz="2400" dirty="0"/>
              <a:t>On connait pas avec exactitude sa vraie valeur, mais on peut dire qu’elle a 95 chance sur 100 d’être comprise dans cet intervalle.</a:t>
            </a:r>
          </a:p>
          <a:p>
            <a:pPr algn="just">
              <a:lnSpc>
                <a:spcPct val="150000"/>
              </a:lnSpc>
            </a:pPr>
            <a:r>
              <a:rPr lang="fr-FR" sz="2400" dirty="0"/>
              <a:t>On peut dire en complément qu’il y a quand même 5 chance sur 100 pour que μ soit à l’extérieur de cet intervalle.</a:t>
            </a:r>
            <a:endParaRPr lang="en-US" sz="2400" dirty="0"/>
          </a:p>
        </p:txBody>
      </p:sp>
    </p:spTree>
    <p:extLst>
      <p:ext uri="{BB962C8B-B14F-4D97-AF65-F5344CB8AC3E}">
        <p14:creationId xmlns:p14="http://schemas.microsoft.com/office/powerpoint/2010/main" val="27376065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5" name="Picture 2" descr="https://statistics.laerd.com/spss-tutorials/img/ca/cronbachs-alpha-1.png"/>
          <p:cNvPicPr>
            <a:picLocks noChangeAspect="1" noChangeArrowheads="1"/>
          </p:cNvPicPr>
          <p:nvPr/>
        </p:nvPicPr>
        <p:blipFill>
          <a:blip r:embed="rId2" cstate="print"/>
          <a:srcRect/>
          <a:stretch>
            <a:fillRect/>
          </a:stretch>
        </p:blipFill>
        <p:spPr bwMode="auto">
          <a:xfrm>
            <a:off x="467544" y="1124744"/>
            <a:ext cx="8064896" cy="5661248"/>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3" name="Picture 2">
            <a:extLst>
              <a:ext uri="{FF2B5EF4-FFF2-40B4-BE49-F238E27FC236}">
                <a16:creationId xmlns:a16="http://schemas.microsoft.com/office/drawing/2014/main" id="{D9DA81A3-12CE-4286-BE83-A0F867C3D212}"/>
              </a:ext>
            </a:extLst>
          </p:cNvPr>
          <p:cNvPicPr>
            <a:picLocks noChangeAspect="1"/>
          </p:cNvPicPr>
          <p:nvPr/>
        </p:nvPicPr>
        <p:blipFill>
          <a:blip r:embed="rId2"/>
          <a:stretch>
            <a:fillRect/>
          </a:stretch>
        </p:blipFill>
        <p:spPr>
          <a:xfrm>
            <a:off x="1838325" y="1514475"/>
            <a:ext cx="5467350" cy="3829050"/>
          </a:xfrm>
          <a:prstGeom prst="rect">
            <a:avLst/>
          </a:prstGeom>
        </p:spPr>
      </p:pic>
      <p:sp>
        <p:nvSpPr>
          <p:cNvPr id="4" name="Oval 3">
            <a:extLst>
              <a:ext uri="{FF2B5EF4-FFF2-40B4-BE49-F238E27FC236}">
                <a16:creationId xmlns:a16="http://schemas.microsoft.com/office/drawing/2014/main" id="{24FD4721-E7B5-4819-BFD8-FBF099F8A0B9}"/>
              </a:ext>
            </a:extLst>
          </p:cNvPr>
          <p:cNvSpPr/>
          <p:nvPr/>
        </p:nvSpPr>
        <p:spPr>
          <a:xfrm>
            <a:off x="2771800" y="4221088"/>
            <a:ext cx="1584176"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8C65CD-4737-4DCD-90C4-ED0F70115798}"/>
              </a:ext>
            </a:extLst>
          </p:cNvPr>
          <p:cNvSpPr txBox="1"/>
          <p:nvPr/>
        </p:nvSpPr>
        <p:spPr>
          <a:xfrm>
            <a:off x="1979712" y="5661248"/>
            <a:ext cx="5467350" cy="369332"/>
          </a:xfrm>
          <a:prstGeom prst="rect">
            <a:avLst/>
          </a:prstGeom>
          <a:noFill/>
        </p:spPr>
        <p:txBody>
          <a:bodyPr wrap="square" rtlCol="0">
            <a:spAutoFit/>
          </a:bodyPr>
          <a:lstStyle/>
          <a:p>
            <a:r>
              <a:rPr lang="en-US" dirty="0" err="1"/>
              <a:t>Calcul</a:t>
            </a:r>
            <a:r>
              <a:rPr lang="en-US" dirty="0"/>
              <a:t> de coefficient Alpha de Cronbach</a:t>
            </a:r>
          </a:p>
        </p:txBody>
      </p:sp>
    </p:spTree>
    <p:extLst>
      <p:ext uri="{BB962C8B-B14F-4D97-AF65-F5344CB8AC3E}">
        <p14:creationId xmlns:p14="http://schemas.microsoft.com/office/powerpoint/2010/main" val="31418473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sp>
        <p:nvSpPr>
          <p:cNvPr id="6" name="TextBox 5">
            <a:extLst>
              <a:ext uri="{FF2B5EF4-FFF2-40B4-BE49-F238E27FC236}">
                <a16:creationId xmlns:a16="http://schemas.microsoft.com/office/drawing/2014/main" id="{DB8C65CD-4737-4DCD-90C4-ED0F70115798}"/>
              </a:ext>
            </a:extLst>
          </p:cNvPr>
          <p:cNvSpPr txBox="1"/>
          <p:nvPr/>
        </p:nvSpPr>
        <p:spPr>
          <a:xfrm>
            <a:off x="1835696" y="4515326"/>
            <a:ext cx="5755382" cy="1133965"/>
          </a:xfrm>
          <a:prstGeom prst="rect">
            <a:avLst/>
          </a:prstGeom>
          <a:noFill/>
        </p:spPr>
        <p:txBody>
          <a:bodyPr wrap="square" rtlCol="0">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Le coefficient Alpha de Cronbach pour les 5 items du premier </a:t>
            </a:r>
            <a:r>
              <a:rPr lang="en-US" sz="2400" dirty="0" err="1">
                <a:latin typeface="Times New Roman" panose="02020603050405020304" pitchFamily="18" charset="0"/>
                <a:cs typeface="Times New Roman" panose="02020603050405020304" pitchFamily="18" charset="0"/>
              </a:rPr>
              <a:t>facteur</a:t>
            </a:r>
            <a:r>
              <a:rPr lang="en-US" sz="24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A64AD5F7-8AD8-4780-B9A6-4D47CEB1E441}"/>
              </a:ext>
            </a:extLst>
          </p:cNvPr>
          <p:cNvPicPr>
            <a:picLocks noChangeAspect="1"/>
          </p:cNvPicPr>
          <p:nvPr/>
        </p:nvPicPr>
        <p:blipFill>
          <a:blip r:embed="rId2"/>
          <a:stretch>
            <a:fillRect/>
          </a:stretch>
        </p:blipFill>
        <p:spPr>
          <a:xfrm>
            <a:off x="1043608" y="1616725"/>
            <a:ext cx="7128792" cy="2859782"/>
          </a:xfrm>
          <a:prstGeom prst="rect">
            <a:avLst/>
          </a:prstGeom>
        </p:spPr>
      </p:pic>
      <p:sp>
        <p:nvSpPr>
          <p:cNvPr id="10" name="Oval 9">
            <a:extLst>
              <a:ext uri="{FF2B5EF4-FFF2-40B4-BE49-F238E27FC236}">
                <a16:creationId xmlns:a16="http://schemas.microsoft.com/office/drawing/2014/main" id="{7F570523-3029-4B69-81B5-1E9088A56B7F}"/>
              </a:ext>
            </a:extLst>
          </p:cNvPr>
          <p:cNvSpPr/>
          <p:nvPr/>
        </p:nvSpPr>
        <p:spPr>
          <a:xfrm>
            <a:off x="3347864" y="3429000"/>
            <a:ext cx="1008112"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945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3" name="Picture 2">
            <a:extLst>
              <a:ext uri="{FF2B5EF4-FFF2-40B4-BE49-F238E27FC236}">
                <a16:creationId xmlns:a16="http://schemas.microsoft.com/office/drawing/2014/main" id="{40E176B4-07A2-4224-865F-08F1E36CEDC9}"/>
              </a:ext>
            </a:extLst>
          </p:cNvPr>
          <p:cNvPicPr>
            <a:picLocks noChangeAspect="1"/>
          </p:cNvPicPr>
          <p:nvPr/>
        </p:nvPicPr>
        <p:blipFill>
          <a:blip r:embed="rId2"/>
          <a:stretch>
            <a:fillRect/>
          </a:stretch>
        </p:blipFill>
        <p:spPr>
          <a:xfrm>
            <a:off x="0" y="1044804"/>
            <a:ext cx="9144000" cy="4768392"/>
          </a:xfrm>
          <a:prstGeom prst="rect">
            <a:avLst/>
          </a:prstGeom>
        </p:spPr>
      </p:pic>
      <p:sp>
        <p:nvSpPr>
          <p:cNvPr id="4" name="TextBox 3">
            <a:extLst>
              <a:ext uri="{FF2B5EF4-FFF2-40B4-BE49-F238E27FC236}">
                <a16:creationId xmlns:a16="http://schemas.microsoft.com/office/drawing/2014/main" id="{95A110D1-8DA3-4452-B40A-83B8BD250F5B}"/>
              </a:ext>
            </a:extLst>
          </p:cNvPr>
          <p:cNvSpPr txBox="1"/>
          <p:nvPr/>
        </p:nvSpPr>
        <p:spPr>
          <a:xfrm>
            <a:off x="755576" y="5949280"/>
            <a:ext cx="7200800" cy="646331"/>
          </a:xfrm>
          <a:prstGeom prst="rect">
            <a:avLst/>
          </a:prstGeom>
          <a:noFill/>
        </p:spPr>
        <p:txBody>
          <a:bodyPr wrap="square" rtlCol="0">
            <a:spAutoFit/>
          </a:bodyPr>
          <a:lstStyle/>
          <a:p>
            <a:r>
              <a:rPr lang="fr-FR" sz="1800" dirty="0">
                <a:solidFill>
                  <a:srgbClr val="264A60"/>
                </a:solidFill>
                <a:effectLst/>
                <a:latin typeface="Arial" panose="020B0604020202020204" pitchFamily="34" charset="0"/>
                <a:ea typeface="Calibri" panose="020F0502020204030204" pitchFamily="34" charset="0"/>
              </a:rPr>
              <a:t>Moyenne de l'échelle en cas si l’item est supprimé pour examiner l’influence de l’item sur le score</a:t>
            </a:r>
            <a:endParaRPr lang="en-US" dirty="0"/>
          </a:p>
        </p:txBody>
      </p:sp>
      <p:sp>
        <p:nvSpPr>
          <p:cNvPr id="9" name="Oval 8">
            <a:extLst>
              <a:ext uri="{FF2B5EF4-FFF2-40B4-BE49-F238E27FC236}">
                <a16:creationId xmlns:a16="http://schemas.microsoft.com/office/drawing/2014/main" id="{4FDB5AAD-7F8F-4184-A0B7-9B6DE9994558}"/>
              </a:ext>
            </a:extLst>
          </p:cNvPr>
          <p:cNvSpPr/>
          <p:nvPr/>
        </p:nvSpPr>
        <p:spPr>
          <a:xfrm>
            <a:off x="2123728" y="3573016"/>
            <a:ext cx="1080120" cy="2160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2420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3" name="Picture 2">
            <a:extLst>
              <a:ext uri="{FF2B5EF4-FFF2-40B4-BE49-F238E27FC236}">
                <a16:creationId xmlns:a16="http://schemas.microsoft.com/office/drawing/2014/main" id="{40E176B4-07A2-4224-865F-08F1E36CEDC9}"/>
              </a:ext>
            </a:extLst>
          </p:cNvPr>
          <p:cNvPicPr>
            <a:picLocks noChangeAspect="1"/>
          </p:cNvPicPr>
          <p:nvPr/>
        </p:nvPicPr>
        <p:blipFill>
          <a:blip r:embed="rId2"/>
          <a:stretch>
            <a:fillRect/>
          </a:stretch>
        </p:blipFill>
        <p:spPr>
          <a:xfrm>
            <a:off x="0" y="1044804"/>
            <a:ext cx="9144000" cy="4768392"/>
          </a:xfrm>
          <a:prstGeom prst="rect">
            <a:avLst/>
          </a:prstGeom>
        </p:spPr>
      </p:pic>
      <p:sp>
        <p:nvSpPr>
          <p:cNvPr id="2" name="TextBox 1">
            <a:extLst>
              <a:ext uri="{FF2B5EF4-FFF2-40B4-BE49-F238E27FC236}">
                <a16:creationId xmlns:a16="http://schemas.microsoft.com/office/drawing/2014/main" id="{4DB5F9C3-22F8-435D-9FA3-F982A03F3086}"/>
              </a:ext>
            </a:extLst>
          </p:cNvPr>
          <p:cNvSpPr txBox="1"/>
          <p:nvPr/>
        </p:nvSpPr>
        <p:spPr>
          <a:xfrm>
            <a:off x="827584" y="5877272"/>
            <a:ext cx="6480720" cy="646331"/>
          </a:xfrm>
          <a:prstGeom prst="rect">
            <a:avLst/>
          </a:prstGeom>
          <a:noFill/>
        </p:spPr>
        <p:txBody>
          <a:bodyPr wrap="square" rtlCol="0">
            <a:spAutoFit/>
          </a:bodyPr>
          <a:lstStyle/>
          <a:p>
            <a:r>
              <a:rPr lang="fr-FR" sz="1800" dirty="0">
                <a:solidFill>
                  <a:srgbClr val="264A60"/>
                </a:solidFill>
                <a:effectLst/>
                <a:latin typeface="Arial" panose="020B0604020202020204" pitchFamily="34" charset="0"/>
                <a:ea typeface="Calibri" panose="020F0502020204030204" pitchFamily="34" charset="0"/>
                <a:cs typeface="Times New Roman" panose="02020603050405020304" pitchFamily="18" charset="0"/>
              </a:rPr>
              <a:t>Variance de l'échelle en cas si l’item est supprimé pour examiner l’influence inter-sujets.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69036399-5A02-46A8-BDE1-A579468EDB90}"/>
              </a:ext>
            </a:extLst>
          </p:cNvPr>
          <p:cNvSpPr/>
          <p:nvPr/>
        </p:nvSpPr>
        <p:spPr>
          <a:xfrm>
            <a:off x="3923928" y="3717032"/>
            <a:ext cx="1080120" cy="2160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1319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3" name="Picture 2">
            <a:extLst>
              <a:ext uri="{FF2B5EF4-FFF2-40B4-BE49-F238E27FC236}">
                <a16:creationId xmlns:a16="http://schemas.microsoft.com/office/drawing/2014/main" id="{40E176B4-07A2-4224-865F-08F1E36CEDC9}"/>
              </a:ext>
            </a:extLst>
          </p:cNvPr>
          <p:cNvPicPr>
            <a:picLocks noChangeAspect="1"/>
          </p:cNvPicPr>
          <p:nvPr/>
        </p:nvPicPr>
        <p:blipFill>
          <a:blip r:embed="rId2"/>
          <a:stretch>
            <a:fillRect/>
          </a:stretch>
        </p:blipFill>
        <p:spPr>
          <a:xfrm>
            <a:off x="0" y="1044804"/>
            <a:ext cx="9144000" cy="4768392"/>
          </a:xfrm>
          <a:prstGeom prst="rect">
            <a:avLst/>
          </a:prstGeom>
        </p:spPr>
      </p:pic>
      <p:sp>
        <p:nvSpPr>
          <p:cNvPr id="4" name="TextBox 3">
            <a:extLst>
              <a:ext uri="{FF2B5EF4-FFF2-40B4-BE49-F238E27FC236}">
                <a16:creationId xmlns:a16="http://schemas.microsoft.com/office/drawing/2014/main" id="{95A110D1-8DA3-4452-B40A-83B8BD250F5B}"/>
              </a:ext>
            </a:extLst>
          </p:cNvPr>
          <p:cNvSpPr txBox="1"/>
          <p:nvPr/>
        </p:nvSpPr>
        <p:spPr>
          <a:xfrm>
            <a:off x="755576" y="5949280"/>
            <a:ext cx="7200800" cy="369332"/>
          </a:xfrm>
          <a:prstGeom prst="rect">
            <a:avLst/>
          </a:prstGeom>
          <a:noFill/>
        </p:spPr>
        <p:txBody>
          <a:bodyPr wrap="square" rtlCol="0">
            <a:spAutoFit/>
          </a:bodyPr>
          <a:lstStyle/>
          <a:p>
            <a:r>
              <a:rPr lang="fr-FR" sz="1800" dirty="0">
                <a:solidFill>
                  <a:srgbClr val="264A60"/>
                </a:solidFill>
                <a:effectLst/>
                <a:latin typeface="Arial" panose="020B0604020202020204" pitchFamily="34" charset="0"/>
                <a:ea typeface="Calibri" panose="020F0502020204030204" pitchFamily="34" charset="0"/>
              </a:rPr>
              <a:t>Corrélation des scores après la correction statistique</a:t>
            </a:r>
            <a:endParaRPr lang="en-US" dirty="0"/>
          </a:p>
        </p:txBody>
      </p:sp>
      <p:sp>
        <p:nvSpPr>
          <p:cNvPr id="9" name="Oval 8">
            <a:extLst>
              <a:ext uri="{FF2B5EF4-FFF2-40B4-BE49-F238E27FC236}">
                <a16:creationId xmlns:a16="http://schemas.microsoft.com/office/drawing/2014/main" id="{4FDB5AAD-7F8F-4184-A0B7-9B6DE9994558}"/>
              </a:ext>
            </a:extLst>
          </p:cNvPr>
          <p:cNvSpPr/>
          <p:nvPr/>
        </p:nvSpPr>
        <p:spPr>
          <a:xfrm>
            <a:off x="5868144" y="3573016"/>
            <a:ext cx="1080120" cy="2160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1320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3" name="Picture 2">
            <a:extLst>
              <a:ext uri="{FF2B5EF4-FFF2-40B4-BE49-F238E27FC236}">
                <a16:creationId xmlns:a16="http://schemas.microsoft.com/office/drawing/2014/main" id="{40E176B4-07A2-4224-865F-08F1E36CEDC9}"/>
              </a:ext>
            </a:extLst>
          </p:cNvPr>
          <p:cNvPicPr>
            <a:picLocks noChangeAspect="1"/>
          </p:cNvPicPr>
          <p:nvPr/>
        </p:nvPicPr>
        <p:blipFill>
          <a:blip r:embed="rId2"/>
          <a:stretch>
            <a:fillRect/>
          </a:stretch>
        </p:blipFill>
        <p:spPr>
          <a:xfrm>
            <a:off x="0" y="1044804"/>
            <a:ext cx="9144000" cy="4768392"/>
          </a:xfrm>
          <a:prstGeom prst="rect">
            <a:avLst/>
          </a:prstGeom>
        </p:spPr>
      </p:pic>
      <p:sp>
        <p:nvSpPr>
          <p:cNvPr id="4" name="TextBox 3">
            <a:extLst>
              <a:ext uri="{FF2B5EF4-FFF2-40B4-BE49-F238E27FC236}">
                <a16:creationId xmlns:a16="http://schemas.microsoft.com/office/drawing/2014/main" id="{95A110D1-8DA3-4452-B40A-83B8BD250F5B}"/>
              </a:ext>
            </a:extLst>
          </p:cNvPr>
          <p:cNvSpPr txBox="1"/>
          <p:nvPr/>
        </p:nvSpPr>
        <p:spPr>
          <a:xfrm>
            <a:off x="755576" y="5949280"/>
            <a:ext cx="7200800" cy="646331"/>
          </a:xfrm>
          <a:prstGeom prst="rect">
            <a:avLst/>
          </a:prstGeom>
          <a:noFill/>
        </p:spPr>
        <p:txBody>
          <a:bodyPr wrap="square" rtlCol="0">
            <a:spAutoFit/>
          </a:bodyPr>
          <a:lstStyle/>
          <a:p>
            <a:r>
              <a:rPr lang="fr-FR" sz="1800" dirty="0">
                <a:solidFill>
                  <a:srgbClr val="264A60"/>
                </a:solidFill>
                <a:effectLst/>
                <a:latin typeface="Arial" panose="020B0604020202020204" pitchFamily="34" charset="0"/>
                <a:ea typeface="Calibri" panose="020F0502020204030204" pitchFamily="34" charset="0"/>
              </a:rPr>
              <a:t>La valeur de </a:t>
            </a:r>
            <a:r>
              <a:rPr lang="fr-FR" dirty="0">
                <a:solidFill>
                  <a:srgbClr val="264A60"/>
                </a:solidFill>
                <a:latin typeface="Arial" panose="020B0604020202020204" pitchFamily="34" charset="0"/>
                <a:ea typeface="Calibri" panose="020F0502020204030204" pitchFamily="34" charset="0"/>
              </a:rPr>
              <a:t>alpha </a:t>
            </a:r>
            <a:r>
              <a:rPr lang="fr-FR" sz="1800" dirty="0">
                <a:solidFill>
                  <a:srgbClr val="264A60"/>
                </a:solidFill>
                <a:effectLst/>
                <a:latin typeface="Arial" panose="020B0604020202020204" pitchFamily="34" charset="0"/>
                <a:ea typeface="Calibri" panose="020F0502020204030204" pitchFamily="34" charset="0"/>
              </a:rPr>
              <a:t>si l’item est supprimé pour examiner son influence sur la consistance de l’échelle.</a:t>
            </a:r>
            <a:endParaRPr lang="en-US" dirty="0"/>
          </a:p>
        </p:txBody>
      </p:sp>
      <p:sp>
        <p:nvSpPr>
          <p:cNvPr id="9" name="Oval 8">
            <a:extLst>
              <a:ext uri="{FF2B5EF4-FFF2-40B4-BE49-F238E27FC236}">
                <a16:creationId xmlns:a16="http://schemas.microsoft.com/office/drawing/2014/main" id="{4FDB5AAD-7F8F-4184-A0B7-9B6DE9994558}"/>
              </a:ext>
            </a:extLst>
          </p:cNvPr>
          <p:cNvSpPr/>
          <p:nvPr/>
        </p:nvSpPr>
        <p:spPr>
          <a:xfrm>
            <a:off x="7596336" y="3652956"/>
            <a:ext cx="1080120" cy="2160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0904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3" name="Picture 2">
            <a:extLst>
              <a:ext uri="{FF2B5EF4-FFF2-40B4-BE49-F238E27FC236}">
                <a16:creationId xmlns:a16="http://schemas.microsoft.com/office/drawing/2014/main" id="{611FE8C9-F9CD-4678-8AE2-47F7F08F91A9}"/>
              </a:ext>
            </a:extLst>
          </p:cNvPr>
          <p:cNvPicPr>
            <a:picLocks noChangeAspect="1"/>
          </p:cNvPicPr>
          <p:nvPr/>
        </p:nvPicPr>
        <p:blipFill>
          <a:blip r:embed="rId2"/>
          <a:stretch>
            <a:fillRect/>
          </a:stretch>
        </p:blipFill>
        <p:spPr>
          <a:xfrm>
            <a:off x="899592" y="1556792"/>
            <a:ext cx="6048756" cy="4594860"/>
          </a:xfrm>
          <a:prstGeom prst="rect">
            <a:avLst/>
          </a:prstGeom>
        </p:spPr>
      </p:pic>
      <p:sp>
        <p:nvSpPr>
          <p:cNvPr id="6" name="Oval 5">
            <a:extLst>
              <a:ext uri="{FF2B5EF4-FFF2-40B4-BE49-F238E27FC236}">
                <a16:creationId xmlns:a16="http://schemas.microsoft.com/office/drawing/2014/main" id="{991C59F1-6354-4CB1-80E0-9EA9C0349199}"/>
              </a:ext>
            </a:extLst>
          </p:cNvPr>
          <p:cNvSpPr/>
          <p:nvPr/>
        </p:nvSpPr>
        <p:spPr>
          <a:xfrm>
            <a:off x="4932040" y="4005064"/>
            <a:ext cx="1080120"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2996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026"/>
          <p:cNvSpPr>
            <a:spLocks noGrp="1" noChangeArrowheads="1"/>
          </p:cNvSpPr>
          <p:nvPr>
            <p:ph type="title"/>
          </p:nvPr>
        </p:nvSpPr>
        <p:spPr/>
        <p:txBody>
          <a:bodyPr/>
          <a:lstStyle/>
          <a:p>
            <a:r>
              <a:rPr lang="fr-FR" dirty="0"/>
              <a:t>La consistance interne</a:t>
            </a:r>
          </a:p>
        </p:txBody>
      </p:sp>
      <p:pic>
        <p:nvPicPr>
          <p:cNvPr id="3" name="Picture 2">
            <a:extLst>
              <a:ext uri="{FF2B5EF4-FFF2-40B4-BE49-F238E27FC236}">
                <a16:creationId xmlns:a16="http://schemas.microsoft.com/office/drawing/2014/main" id="{E4F33482-8CDA-4478-A615-EB40D06C361A}"/>
              </a:ext>
            </a:extLst>
          </p:cNvPr>
          <p:cNvPicPr>
            <a:picLocks noChangeAspect="1"/>
          </p:cNvPicPr>
          <p:nvPr/>
        </p:nvPicPr>
        <p:blipFill>
          <a:blip r:embed="rId2"/>
          <a:stretch>
            <a:fillRect/>
          </a:stretch>
        </p:blipFill>
        <p:spPr>
          <a:xfrm>
            <a:off x="0" y="1274581"/>
            <a:ext cx="9144000" cy="4308838"/>
          </a:xfrm>
          <a:prstGeom prst="rect">
            <a:avLst/>
          </a:prstGeom>
        </p:spPr>
      </p:pic>
      <p:sp>
        <p:nvSpPr>
          <p:cNvPr id="5" name="Oval 4">
            <a:extLst>
              <a:ext uri="{FF2B5EF4-FFF2-40B4-BE49-F238E27FC236}">
                <a16:creationId xmlns:a16="http://schemas.microsoft.com/office/drawing/2014/main" id="{CB13DF84-5F23-47EA-BBBA-9CE3C1E2EA5D}"/>
              </a:ext>
            </a:extLst>
          </p:cNvPr>
          <p:cNvSpPr/>
          <p:nvPr/>
        </p:nvSpPr>
        <p:spPr>
          <a:xfrm>
            <a:off x="6084168" y="3212975"/>
            <a:ext cx="1080120" cy="23704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164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1026"/>
          <p:cNvSpPr>
            <a:spLocks noGrp="1" noChangeArrowheads="1"/>
          </p:cNvSpPr>
          <p:nvPr>
            <p:ph type="title"/>
          </p:nvPr>
        </p:nvSpPr>
        <p:spPr/>
        <p:txBody>
          <a:bodyPr/>
          <a:lstStyle/>
          <a:p>
            <a:r>
              <a:rPr lang="fr-BE" dirty="0"/>
              <a:t>La méthode des deux moitiés</a:t>
            </a:r>
            <a:endParaRPr lang="fr-FR" dirty="0"/>
          </a:p>
        </p:txBody>
      </p:sp>
      <p:sp>
        <p:nvSpPr>
          <p:cNvPr id="575491" name="Rectangle 1027"/>
          <p:cNvSpPr>
            <a:spLocks noGrp="1" noChangeArrowheads="1"/>
          </p:cNvSpPr>
          <p:nvPr>
            <p:ph type="body" idx="1"/>
          </p:nvPr>
        </p:nvSpPr>
        <p:spPr/>
        <p:txBody>
          <a:bodyPr/>
          <a:lstStyle/>
          <a:p>
            <a:pPr algn="just"/>
            <a:r>
              <a:rPr lang="fr-BE" sz="2800" kern="1200" dirty="0">
                <a:solidFill>
                  <a:schemeClr val="tx1"/>
                </a:solidFill>
                <a:latin typeface="Times New Roman" pitchFamily="18" charset="0"/>
                <a:cs typeface="Times New Roman" pitchFamily="18" charset="0"/>
              </a:rPr>
              <a:t>Diviser l’échantillon en deux parties de manière aléatoire et procéder de manière identique au « test-</a:t>
            </a:r>
            <a:r>
              <a:rPr lang="fr-BE" sz="2800" kern="1200" dirty="0" err="1">
                <a:solidFill>
                  <a:schemeClr val="tx1"/>
                </a:solidFill>
                <a:latin typeface="Times New Roman" pitchFamily="18" charset="0"/>
                <a:cs typeface="Times New Roman" pitchFamily="18" charset="0"/>
              </a:rPr>
              <a:t>retest</a:t>
            </a:r>
            <a:r>
              <a:rPr lang="fr-BE" sz="2800" kern="1200" dirty="0">
                <a:solidFill>
                  <a:schemeClr val="tx1"/>
                </a:solidFill>
                <a:latin typeface="Times New Roman" pitchFamily="18" charset="0"/>
                <a:cs typeface="Times New Roman" pitchFamily="18" charset="0"/>
              </a:rPr>
              <a:t> »</a:t>
            </a:r>
          </a:p>
          <a:p>
            <a:pPr algn="just"/>
            <a:r>
              <a:rPr lang="fr-BE" sz="2800" kern="1200" dirty="0">
                <a:solidFill>
                  <a:schemeClr val="tx1"/>
                </a:solidFill>
                <a:latin typeface="Times New Roman" pitchFamily="18" charset="0"/>
                <a:cs typeface="Times New Roman" pitchFamily="18" charset="0"/>
              </a:rPr>
              <a:t>Si cette méthode élimine le problèmes du </a:t>
            </a:r>
            <a:r>
              <a:rPr lang="fr-BE" sz="2800" kern="1200" dirty="0" err="1">
                <a:solidFill>
                  <a:schemeClr val="tx1"/>
                </a:solidFill>
                <a:latin typeface="Times New Roman" pitchFamily="18" charset="0"/>
                <a:cs typeface="Times New Roman" pitchFamily="18" charset="0"/>
              </a:rPr>
              <a:t>retest</a:t>
            </a:r>
            <a:r>
              <a:rPr lang="fr-BE" sz="2800" kern="1200" dirty="0">
                <a:solidFill>
                  <a:schemeClr val="tx1"/>
                </a:solidFill>
                <a:latin typeface="Times New Roman" pitchFamily="18" charset="0"/>
                <a:cs typeface="Times New Roman" pitchFamily="18" charset="0"/>
              </a:rPr>
              <a:t>, il reste cependant qu’elle peut nous donner des résultats différents selon le découpage choisi.</a:t>
            </a:r>
            <a:endParaRPr lang="fr-FR" sz="2800" kern="1200" dirty="0">
              <a:solidFill>
                <a:schemeClr val="tx1"/>
              </a:solidFill>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A67DA4CA-BAE2-4ECA-A98B-817FE14BF597}"/>
              </a:ext>
            </a:extLst>
          </p:cNvPr>
          <p:cNvSpPr txBox="1"/>
          <p:nvPr/>
        </p:nvSpPr>
        <p:spPr>
          <a:xfrm>
            <a:off x="431540" y="1339512"/>
            <a:ext cx="8280920" cy="2795958"/>
          </a:xfrm>
          <a:prstGeom prst="rect">
            <a:avLst/>
          </a:prstGeom>
          <a:noFill/>
        </p:spPr>
        <p:txBody>
          <a:bodyPr wrap="square" rtlCol="0">
            <a:spAutoFit/>
          </a:bodyPr>
          <a:lstStyle/>
          <a:p>
            <a:pPr algn="just">
              <a:lnSpc>
                <a:spcPct val="150000"/>
              </a:lnSpc>
            </a:pPr>
            <a:r>
              <a:rPr lang="fr-FR" sz="2400" b="1" i="0" dirty="0">
                <a:solidFill>
                  <a:srgbClr val="000000"/>
                </a:solidFill>
                <a:effectLst/>
                <a:latin typeface="Times New Roman" panose="02020603050405020304" pitchFamily="18" charset="0"/>
                <a:cs typeface="Times New Roman" panose="02020603050405020304" pitchFamily="18" charset="0"/>
              </a:rPr>
              <a:t>Loi normale </a:t>
            </a:r>
            <a:r>
              <a:rPr lang="fr-FR" sz="2400" b="0" i="0" dirty="0">
                <a:solidFill>
                  <a:srgbClr val="000000"/>
                </a:solidFill>
                <a:effectLst/>
                <a:latin typeface="Times New Roman" panose="02020603050405020304" pitchFamily="18" charset="0"/>
                <a:cs typeface="Times New Roman" panose="02020603050405020304" pitchFamily="18" charset="0"/>
              </a:rPr>
              <a:t>:distribution qui suit le modèle mathématique de la loi normale (loi de Gauss, ou de Laplace-Gauss). </a:t>
            </a:r>
          </a:p>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Dans la pratique, on considère souvent une distribution comme normale si elle comporte un seul "sommet" et qui est symétrique avec un aplatissement modéré de part et d'autre de ce sommet.</a:t>
            </a:r>
            <a:endParaRPr lang="en-US" sz="2400" dirty="0">
              <a:latin typeface="Times New Roman" panose="02020603050405020304" pitchFamily="18" charset="0"/>
              <a:cs typeface="Times New Roman" panose="02020603050405020304" pitchFamily="18" charset="0"/>
            </a:endParaRPr>
          </a:p>
        </p:txBody>
      </p:sp>
      <p:pic>
        <p:nvPicPr>
          <p:cNvPr id="11266" name="Picture 2" descr="See the source image">
            <a:extLst>
              <a:ext uri="{FF2B5EF4-FFF2-40B4-BE49-F238E27FC236}">
                <a16:creationId xmlns:a16="http://schemas.microsoft.com/office/drawing/2014/main" id="{42CEE0E7-BD5B-4CDF-80B2-11B7A1C5B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246900"/>
            <a:ext cx="49149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631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1026"/>
          <p:cNvSpPr>
            <a:spLocks noGrp="1" noChangeArrowheads="1"/>
          </p:cNvSpPr>
          <p:nvPr>
            <p:ph type="title"/>
          </p:nvPr>
        </p:nvSpPr>
        <p:spPr/>
        <p:txBody>
          <a:bodyPr/>
          <a:lstStyle/>
          <a:p>
            <a:r>
              <a:rPr lang="fr-FR" sz="2400" kern="1200" dirty="0">
                <a:solidFill>
                  <a:srgbClr val="00B050"/>
                </a:solidFill>
                <a:latin typeface="Times New Roman" pitchFamily="18" charset="0"/>
                <a:cs typeface="Times New Roman" pitchFamily="18" charset="0"/>
              </a:rPr>
              <a:t>La fiabilité inter-évaluateurs</a:t>
            </a:r>
            <a:endParaRPr lang="fr-FR" dirty="0">
              <a:solidFill>
                <a:srgbClr val="00B050"/>
              </a:solidFill>
            </a:endParaRPr>
          </a:p>
        </p:txBody>
      </p:sp>
      <p:sp>
        <p:nvSpPr>
          <p:cNvPr id="575491" name="Rectangle 1027"/>
          <p:cNvSpPr>
            <a:spLocks noGrp="1" noChangeArrowheads="1"/>
          </p:cNvSpPr>
          <p:nvPr>
            <p:ph type="body" idx="1"/>
          </p:nvPr>
        </p:nvSpPr>
        <p:spPr/>
        <p:txBody>
          <a:bodyPr/>
          <a:lstStyle/>
          <a:p>
            <a:pPr marL="0" indent="0" algn="just">
              <a:buNone/>
            </a:pPr>
            <a:r>
              <a:rPr lang="fr-FR" sz="2800" kern="1200" dirty="0">
                <a:solidFill>
                  <a:schemeClr val="tx1"/>
                </a:solidFill>
                <a:latin typeface="Times New Roman" pitchFamily="18" charset="0"/>
                <a:cs typeface="Times New Roman" pitchFamily="18" charset="0"/>
              </a:rPr>
              <a:t>La fiabilité inter-juges, également connue sous le nom de fiabilité inter-observateurs, fait référence à la cohérence de deux ou plusieurs évaluateurs indépendants (observateurs) du même concept. </a:t>
            </a:r>
          </a:p>
          <a:p>
            <a:pPr marL="0" indent="0" algn="just">
              <a:buNone/>
            </a:pPr>
            <a:r>
              <a:rPr lang="fr-FR" sz="2800" kern="1200" dirty="0">
                <a:solidFill>
                  <a:schemeClr val="tx1"/>
                </a:solidFill>
                <a:latin typeface="Times New Roman" pitchFamily="18" charset="0"/>
                <a:cs typeface="Times New Roman" pitchFamily="18" charset="0"/>
              </a:rPr>
              <a:t>Elle est généralement utilisée dans une étude pilote, et selon le degré de mesure du construit, cela peut être fait de deux manières.</a:t>
            </a:r>
          </a:p>
        </p:txBody>
      </p:sp>
    </p:spTree>
    <p:extLst>
      <p:ext uri="{BB962C8B-B14F-4D97-AF65-F5344CB8AC3E}">
        <p14:creationId xmlns:p14="http://schemas.microsoft.com/office/powerpoint/2010/main" val="23563382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1026"/>
          <p:cNvSpPr>
            <a:spLocks noGrp="1" noChangeArrowheads="1"/>
          </p:cNvSpPr>
          <p:nvPr>
            <p:ph type="title"/>
          </p:nvPr>
        </p:nvSpPr>
        <p:spPr/>
        <p:txBody>
          <a:bodyPr/>
          <a:lstStyle/>
          <a:p>
            <a:r>
              <a:rPr lang="fr-BE" dirty="0"/>
              <a:t>La méthode des deux moitiés</a:t>
            </a:r>
            <a:endParaRPr lang="fr-FR" dirty="0"/>
          </a:p>
        </p:txBody>
      </p:sp>
      <p:sp>
        <p:nvSpPr>
          <p:cNvPr id="575491" name="Rectangle 1027"/>
          <p:cNvSpPr>
            <a:spLocks noGrp="1" noChangeArrowheads="1"/>
          </p:cNvSpPr>
          <p:nvPr>
            <p:ph type="body" idx="1"/>
          </p:nvPr>
        </p:nvSpPr>
        <p:spPr/>
        <p:txBody>
          <a:bodyPr/>
          <a:lstStyle/>
          <a:p>
            <a:pPr marL="0" indent="0" algn="just">
              <a:buNone/>
            </a:pPr>
            <a:r>
              <a:rPr lang="fr-FR" sz="2800" kern="1200" dirty="0">
                <a:solidFill>
                  <a:schemeClr val="tx1"/>
                </a:solidFill>
                <a:latin typeface="Times New Roman" pitchFamily="18" charset="0"/>
                <a:cs typeface="Times New Roman" pitchFamily="18" charset="0"/>
              </a:rPr>
              <a:t>Si la mesure est catégorielle, une liste de toutes les catégories possibles est spécifiée, les évaluateurs indiquent à quelle catégorie appartient chaque observation et le pourcentage d'accord entre les évaluateurs est considérée pour calculer la fiabilité inter-évaluateurs.</a:t>
            </a:r>
          </a:p>
        </p:txBody>
      </p:sp>
    </p:spTree>
    <p:extLst>
      <p:ext uri="{BB962C8B-B14F-4D97-AF65-F5344CB8AC3E}">
        <p14:creationId xmlns:p14="http://schemas.microsoft.com/office/powerpoint/2010/main" val="42833538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1340768"/>
            <a:ext cx="8208912" cy="3785652"/>
          </a:xfrm>
          <a:prstGeom prst="rect">
            <a:avLst/>
          </a:prstGeom>
          <a:noFill/>
        </p:spPr>
        <p:txBody>
          <a:bodyPr wrap="square" rtlCol="0">
            <a:spAutoFit/>
          </a:bodyPr>
          <a:lstStyle/>
          <a:p>
            <a:pPr algn="just">
              <a:lnSpc>
                <a:spcPct val="150000"/>
              </a:lnSpc>
            </a:pPr>
            <a:r>
              <a:rPr lang="fr-FR" sz="2400" b="1" u="sng" dirty="0">
                <a:latin typeface="Times New Roman" panose="02020603050405020304" pitchFamily="18" charset="0"/>
                <a:cs typeface="Times New Roman" panose="02020603050405020304" pitchFamily="18" charset="0"/>
              </a:rPr>
              <a:t>La reproductibilité relative : </a:t>
            </a:r>
            <a:endParaRPr lang="fr-FR" sz="2400" dirty="0">
              <a:latin typeface="Times New Roman" panose="02020603050405020304" pitchFamily="18" charset="0"/>
              <a:cs typeface="Times New Roman" panose="02020603050405020304" pitchFamily="18" charset="0"/>
            </a:endParaRPr>
          </a:p>
          <a:p>
            <a:pPr algn="just">
              <a:lnSpc>
                <a:spcPct val="150000"/>
              </a:lnSpc>
            </a:pPr>
            <a:r>
              <a:rPr lang="fr-FR" sz="2400" dirty="0">
                <a:latin typeface="Times New Roman" panose="02020603050405020304" pitchFamily="18" charset="0"/>
                <a:cs typeface="Times New Roman" panose="02020603050405020304" pitchFamily="18" charset="0"/>
              </a:rPr>
              <a:t>La reproductibilité relative est déterminée par le calcul du CCI. Ce coefficient est calculé après avoir comparé les moyennes des performances au test et au </a:t>
            </a:r>
            <a:r>
              <a:rPr lang="fr-FR" sz="2400" dirty="0" err="1">
                <a:latin typeface="Times New Roman" panose="02020603050405020304" pitchFamily="18" charset="0"/>
                <a:cs typeface="Times New Roman" panose="02020603050405020304" pitchFamily="18" charset="0"/>
              </a:rPr>
              <a:t>retest</a:t>
            </a:r>
            <a:r>
              <a:rPr lang="fr-FR" sz="2400" dirty="0">
                <a:latin typeface="Times New Roman" panose="02020603050405020304" pitchFamily="18" charset="0"/>
                <a:cs typeface="Times New Roman" panose="02020603050405020304" pitchFamily="18" charset="0"/>
              </a:rPr>
              <a:t>. </a:t>
            </a:r>
          </a:p>
          <a:p>
            <a:pPr algn="just">
              <a:lnSpc>
                <a:spcPct val="150000"/>
              </a:lnSpc>
            </a:pPr>
            <a:r>
              <a:rPr lang="fr-FR" sz="2400" dirty="0">
                <a:latin typeface="Times New Roman" panose="02020603050405020304" pitchFamily="18" charset="0"/>
                <a:cs typeface="Times New Roman" panose="02020603050405020304" pitchFamily="18" charset="0"/>
              </a:rPr>
              <a:t>Le CCI évalue la cohérence interne qui reflète l’homogénéité de l’ensemble des données mesurées lors des 2 essais.</a:t>
            </a:r>
          </a:p>
          <a:p>
            <a:pPr algn="just"/>
            <a:endParaRPr lang="fr-FR" sz="2400" dirty="0">
              <a:latin typeface="Times New Roman" panose="02020603050405020304" pitchFamily="18" charset="0"/>
              <a:cs typeface="Times New Roman" panose="02020603050405020304" pitchFamily="18" charset="0"/>
            </a:endParaRPr>
          </a:p>
        </p:txBody>
      </p:sp>
      <p:sp>
        <p:nvSpPr>
          <p:cNvPr id="3" name="Rectangle 1026">
            <a:extLst>
              <a:ext uri="{FF2B5EF4-FFF2-40B4-BE49-F238E27FC236}">
                <a16:creationId xmlns:a16="http://schemas.microsoft.com/office/drawing/2014/main" id="{A47EE4BA-1438-45F5-8EFE-E38BAF8061A9}"/>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484784"/>
            <a:ext cx="8208912" cy="3970318"/>
          </a:xfrm>
          <a:prstGeom prst="rect">
            <a:avLst/>
          </a:prstGeom>
          <a:noFill/>
        </p:spPr>
        <p:txBody>
          <a:bodyPr wrap="square" rtlCol="0">
            <a:spAutoFit/>
          </a:bodyPr>
          <a:lstStyle/>
          <a:p>
            <a:pPr algn="just"/>
            <a:r>
              <a:rPr lang="fr-FR" sz="2400" b="1" u="sng" dirty="0">
                <a:latin typeface="Times New Roman" panose="02020603050405020304" pitchFamily="18" charset="0"/>
                <a:cs typeface="Times New Roman" panose="02020603050405020304" pitchFamily="18" charset="0"/>
              </a:rPr>
              <a:t>La reproductibilité relative : </a:t>
            </a:r>
          </a:p>
          <a:p>
            <a:pPr algn="just"/>
            <a:endParaRPr lang="fr-FR" sz="2400" dirty="0">
              <a:latin typeface="Times New Roman" panose="02020603050405020304" pitchFamily="18" charset="0"/>
              <a:cs typeface="Times New Roman" panose="02020603050405020304" pitchFamily="18" charset="0"/>
            </a:endParaRPr>
          </a:p>
          <a:p>
            <a:pPr algn="just">
              <a:lnSpc>
                <a:spcPct val="150000"/>
              </a:lnSpc>
            </a:pPr>
            <a:r>
              <a:rPr lang="fr-FR" sz="2400" dirty="0">
                <a:latin typeface="Times New Roman" panose="02020603050405020304" pitchFamily="18" charset="0"/>
                <a:cs typeface="Times New Roman" panose="02020603050405020304" pitchFamily="18" charset="0"/>
              </a:rPr>
              <a:t> La reproductibilité relative est d’autant plus grande que le CCI est proche de 1.</a:t>
            </a:r>
          </a:p>
          <a:p>
            <a:pPr algn="just">
              <a:lnSpc>
                <a:spcPct val="150000"/>
              </a:lnSpc>
            </a:pPr>
            <a:r>
              <a:rPr lang="fr-FR" sz="2400" dirty="0">
                <a:latin typeface="Times New Roman" panose="02020603050405020304" pitchFamily="18" charset="0"/>
                <a:cs typeface="Times New Roman" panose="02020603050405020304" pitchFamily="18" charset="0"/>
              </a:rPr>
              <a:t>Elle est considérée élevée lorsque le CCI est supérieur à 0,90, modérée si le CCI est compris entre 0,80 et 0,90 et faible si le CCI est inférieur à 0,80 (Vincent, 1995). </a:t>
            </a:r>
          </a:p>
          <a:p>
            <a:pPr algn="just"/>
            <a:endParaRPr lang="fr-FR" sz="2400" dirty="0">
              <a:latin typeface="Times New Roman" panose="02020603050405020304" pitchFamily="18" charset="0"/>
              <a:cs typeface="Times New Roman" panose="02020603050405020304" pitchFamily="18" charset="0"/>
            </a:endParaRPr>
          </a:p>
        </p:txBody>
      </p:sp>
      <p:sp>
        <p:nvSpPr>
          <p:cNvPr id="7" name="Rectangle 1026">
            <a:extLst>
              <a:ext uri="{FF2B5EF4-FFF2-40B4-BE49-F238E27FC236}">
                <a16:creationId xmlns:a16="http://schemas.microsoft.com/office/drawing/2014/main" id="{97FE2079-27FF-42D3-9873-386983BF62FB}"/>
              </a:ext>
            </a:extLst>
          </p:cNvPr>
          <p:cNvSpPr txBox="1">
            <a:spLocks noChangeArrowheads="1"/>
          </p:cNvSpPr>
          <p:nvPr/>
        </p:nvSpPr>
        <p:spPr bwMode="auto">
          <a:xfrm>
            <a:off x="5142" y="-24434"/>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a:t>
            </a:r>
            <a:r>
              <a:rPr lang="fr-BE" kern="0" dirty="0" err="1"/>
              <a:t>reproductiobilité</a:t>
            </a:r>
            <a:endParaRPr lang="fr-FR" kern="0" dirty="0"/>
          </a:p>
        </p:txBody>
      </p:sp>
    </p:spTree>
    <p:extLst>
      <p:ext uri="{BB962C8B-B14F-4D97-AF65-F5344CB8AC3E}">
        <p14:creationId xmlns:p14="http://schemas.microsoft.com/office/powerpoint/2010/main" val="8094750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566326599"/>
              </p:ext>
            </p:extLst>
          </p:nvPr>
        </p:nvGraphicFramePr>
        <p:xfrm>
          <a:off x="1139348" y="2204864"/>
          <a:ext cx="6865303" cy="1601470"/>
        </p:xfrm>
        <a:graphic>
          <a:graphicData uri="http://schemas.openxmlformats.org/drawingml/2006/table">
            <a:tbl>
              <a:tblPr/>
              <a:tblGrid>
                <a:gridCol w="1391285">
                  <a:extLst>
                    <a:ext uri="{9D8B030D-6E8A-4147-A177-3AD203B41FA5}">
                      <a16:colId xmlns:a16="http://schemas.microsoft.com/office/drawing/2014/main" val="20000"/>
                    </a:ext>
                  </a:extLst>
                </a:gridCol>
                <a:gridCol w="785495">
                  <a:extLst>
                    <a:ext uri="{9D8B030D-6E8A-4147-A177-3AD203B41FA5}">
                      <a16:colId xmlns:a16="http://schemas.microsoft.com/office/drawing/2014/main" val="20001"/>
                    </a:ext>
                  </a:extLst>
                </a:gridCol>
                <a:gridCol w="1100773">
                  <a:extLst>
                    <a:ext uri="{9D8B030D-6E8A-4147-A177-3AD203B41FA5}">
                      <a16:colId xmlns:a16="http://schemas.microsoft.com/office/drawing/2014/main" val="20002"/>
                    </a:ext>
                  </a:extLst>
                </a:gridCol>
                <a:gridCol w="807085">
                  <a:extLst>
                    <a:ext uri="{9D8B030D-6E8A-4147-A177-3AD203B41FA5}">
                      <a16:colId xmlns:a16="http://schemas.microsoft.com/office/drawing/2014/main" val="20003"/>
                    </a:ext>
                  </a:extLst>
                </a:gridCol>
                <a:gridCol w="1311910">
                  <a:extLst>
                    <a:ext uri="{9D8B030D-6E8A-4147-A177-3AD203B41FA5}">
                      <a16:colId xmlns:a16="http://schemas.microsoft.com/office/drawing/2014/main" val="20004"/>
                    </a:ext>
                  </a:extLst>
                </a:gridCol>
                <a:gridCol w="683260">
                  <a:extLst>
                    <a:ext uri="{9D8B030D-6E8A-4147-A177-3AD203B41FA5}">
                      <a16:colId xmlns:a16="http://schemas.microsoft.com/office/drawing/2014/main" val="20005"/>
                    </a:ext>
                  </a:extLst>
                </a:gridCol>
                <a:gridCol w="785495">
                  <a:extLst>
                    <a:ext uri="{9D8B030D-6E8A-4147-A177-3AD203B41FA5}">
                      <a16:colId xmlns:a16="http://schemas.microsoft.com/office/drawing/2014/main" val="20006"/>
                    </a:ext>
                  </a:extLst>
                </a:gridCol>
              </a:tblGrid>
              <a:tr h="363855">
                <a:tc>
                  <a:txBody>
                    <a:bodyPr/>
                    <a:lstStyle/>
                    <a:p>
                      <a:pPr algn="ctr">
                        <a:lnSpc>
                          <a:spcPct val="115000"/>
                        </a:lnSpc>
                        <a:spcAft>
                          <a:spcPts val="0"/>
                        </a:spcAft>
                      </a:pPr>
                      <a:endParaRPr lang="fr-FR" sz="2800" dirty="0">
                        <a:solidFill>
                          <a:srgbClr val="000000"/>
                        </a:solidFill>
                        <a:latin typeface="Times New Roman"/>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2800" dirty="0">
                          <a:solidFill>
                            <a:srgbClr val="000000"/>
                          </a:solidFill>
                          <a:latin typeface="Times New Roman"/>
                          <a:ea typeface="Times New Roman"/>
                          <a:cs typeface="Tahoma"/>
                        </a:rPr>
                        <a:t>Test</a:t>
                      </a:r>
                      <a:endParaRPr lang="fr-FR" sz="2800" dirty="0">
                        <a:latin typeface="Monotype Corsiva"/>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2800" dirty="0" err="1">
                          <a:solidFill>
                            <a:srgbClr val="000000"/>
                          </a:solidFill>
                          <a:latin typeface="Times New Roman"/>
                          <a:ea typeface="Times New Roman"/>
                          <a:cs typeface="Tahoma"/>
                        </a:rPr>
                        <a:t>Retest</a:t>
                      </a:r>
                      <a:endParaRPr lang="fr-FR" sz="2800" dirty="0">
                        <a:latin typeface="Monotype Corsiva"/>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2800">
                          <a:solidFill>
                            <a:srgbClr val="000000"/>
                          </a:solidFill>
                          <a:latin typeface="Times New Roman"/>
                          <a:ea typeface="Times New Roman"/>
                          <a:cs typeface="Tahoma"/>
                        </a:rPr>
                        <a:t>CCI</a:t>
                      </a:r>
                      <a:endParaRPr lang="fr-FR" sz="2800">
                        <a:latin typeface="Monotype Corsiva"/>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2800" dirty="0">
                          <a:solidFill>
                            <a:srgbClr val="000000"/>
                          </a:solidFill>
                          <a:latin typeface="Times New Roman"/>
                          <a:ea typeface="Times New Roman"/>
                          <a:cs typeface="Tahoma"/>
                        </a:rPr>
                        <a:t>95% CI</a:t>
                      </a:r>
                      <a:endParaRPr lang="fr-FR" sz="2800" dirty="0">
                        <a:latin typeface="Monotype Corsiva"/>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2800" dirty="0">
                          <a:solidFill>
                            <a:srgbClr val="000000"/>
                          </a:solidFill>
                          <a:latin typeface="Times New Roman"/>
                          <a:ea typeface="Times New Roman"/>
                          <a:cs typeface="Tahoma"/>
                        </a:rPr>
                        <a:t>t</a:t>
                      </a:r>
                      <a:endParaRPr lang="fr-FR" sz="2800" dirty="0">
                        <a:latin typeface="Monotype Corsiva"/>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2800" dirty="0">
                          <a:solidFill>
                            <a:srgbClr val="000000"/>
                          </a:solidFill>
                          <a:latin typeface="Times New Roman"/>
                          <a:ea typeface="Times New Roman"/>
                          <a:cs typeface="Tahoma"/>
                        </a:rPr>
                        <a:t>p</a:t>
                      </a:r>
                      <a:endParaRPr lang="fr-FR" sz="2800" dirty="0">
                        <a:latin typeface="Monotype Corsiva"/>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63855">
                <a:tc>
                  <a:txBody>
                    <a:bodyPr/>
                    <a:lstStyle/>
                    <a:p>
                      <a:pPr algn="ctr">
                        <a:lnSpc>
                          <a:spcPct val="115000"/>
                        </a:lnSpc>
                        <a:spcAft>
                          <a:spcPts val="0"/>
                        </a:spcAft>
                      </a:pPr>
                      <a:r>
                        <a:rPr lang="fr-FR" sz="2800" dirty="0">
                          <a:solidFill>
                            <a:srgbClr val="000000"/>
                          </a:solidFill>
                          <a:latin typeface="Times New Roman"/>
                          <a:ea typeface="Times New Roman"/>
                          <a:cs typeface="Tahoma"/>
                        </a:rPr>
                        <a:t>TESTA </a:t>
                      </a:r>
                      <a:endParaRPr lang="fr-FR" sz="2800" dirty="0">
                        <a:latin typeface="Monotype Corsiva"/>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fr-FR" sz="2800" dirty="0">
                        <a:solidFill>
                          <a:srgbClr val="000000"/>
                        </a:solidFill>
                        <a:latin typeface="Times New Roman"/>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endParaRPr lang="fr-FR" sz="2800" dirty="0">
                        <a:solidFill>
                          <a:srgbClr val="000000"/>
                        </a:solidFill>
                        <a:latin typeface="Times New Roman"/>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50000"/>
                        </a:lnSpc>
                        <a:spcAft>
                          <a:spcPts val="0"/>
                        </a:spcAft>
                        <a:tabLst>
                          <a:tab pos="2438400" algn="l"/>
                        </a:tabLst>
                      </a:pPr>
                      <a:endParaRPr lang="fr-FR" sz="2800" dirty="0">
                        <a:solidFill>
                          <a:srgbClr val="000000"/>
                        </a:solidFill>
                        <a:latin typeface="Times New Roman"/>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50000"/>
                        </a:lnSpc>
                        <a:spcAft>
                          <a:spcPts val="0"/>
                        </a:spcAft>
                        <a:tabLst>
                          <a:tab pos="2438400" algn="l"/>
                        </a:tabLst>
                      </a:pPr>
                      <a:endParaRPr lang="fr-FR" sz="2800" dirty="0">
                        <a:solidFill>
                          <a:srgbClr val="000000"/>
                        </a:solidFill>
                        <a:latin typeface="Times New Roman"/>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50000"/>
                        </a:lnSpc>
                        <a:spcAft>
                          <a:spcPts val="0"/>
                        </a:spcAft>
                        <a:tabLst>
                          <a:tab pos="2438400" algn="l"/>
                        </a:tabLst>
                      </a:pPr>
                      <a:endParaRPr lang="fr-FR" sz="2800">
                        <a:solidFill>
                          <a:srgbClr val="000000"/>
                        </a:solidFill>
                        <a:latin typeface="Times New Roman"/>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50000"/>
                        </a:lnSpc>
                        <a:spcAft>
                          <a:spcPts val="0"/>
                        </a:spcAft>
                        <a:tabLst>
                          <a:tab pos="2438400" algn="l"/>
                        </a:tabLst>
                      </a:pPr>
                      <a:endParaRPr lang="fr-FR" sz="2800" dirty="0">
                        <a:solidFill>
                          <a:srgbClr val="000000"/>
                        </a:solidFill>
                        <a:latin typeface="Times New Roman"/>
                        <a:ea typeface="Times New Roman"/>
                        <a:cs typeface="Tahoma"/>
                      </a:endParaRPr>
                    </a:p>
                  </a:txBody>
                  <a:tcPr marL="68580" marR="68580" marT="0" marB="0">
                    <a:lnL>
                      <a:noFill/>
                    </a:lnL>
                    <a:lnR>
                      <a:noFill/>
                    </a:lnR>
                    <a:lnT w="381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381000">
                <a:tc>
                  <a:txBody>
                    <a:bodyPr/>
                    <a:lstStyle/>
                    <a:p>
                      <a:pPr algn="ctr">
                        <a:lnSpc>
                          <a:spcPct val="115000"/>
                        </a:lnSpc>
                        <a:spcAft>
                          <a:spcPts val="0"/>
                        </a:spcAft>
                      </a:pPr>
                      <a:r>
                        <a:rPr lang="fr-FR" sz="2800" dirty="0">
                          <a:solidFill>
                            <a:srgbClr val="000000"/>
                          </a:solidFill>
                          <a:latin typeface="Times New Roman"/>
                          <a:ea typeface="Times New Roman"/>
                          <a:cs typeface="Tahoma"/>
                        </a:rPr>
                        <a:t>TESTB </a:t>
                      </a:r>
                      <a:endParaRPr lang="fr-FR" sz="2800" dirty="0">
                        <a:latin typeface="Monotype Corsiva"/>
                        <a:ea typeface="Times New Roman"/>
                        <a:cs typeface="Tahoma"/>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fr-FR" sz="2800">
                        <a:solidFill>
                          <a:srgbClr val="000000"/>
                        </a:solidFill>
                        <a:latin typeface="Times New Roman"/>
                        <a:ea typeface="Times New Roman"/>
                        <a:cs typeface="Tahoma"/>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fr-FR" sz="2800">
                        <a:solidFill>
                          <a:srgbClr val="000000"/>
                        </a:solidFill>
                        <a:latin typeface="Times New Roman"/>
                        <a:ea typeface="Times New Roman"/>
                        <a:cs typeface="Tahoma"/>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tabLst>
                          <a:tab pos="2438400" algn="l"/>
                        </a:tabLst>
                      </a:pPr>
                      <a:endParaRPr lang="fr-FR" sz="2800">
                        <a:solidFill>
                          <a:srgbClr val="000000"/>
                        </a:solidFill>
                        <a:latin typeface="Times New Roman"/>
                        <a:ea typeface="Times New Roman"/>
                        <a:cs typeface="Tahoma"/>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Aft>
                          <a:spcPts val="0"/>
                        </a:spcAft>
                        <a:tabLst>
                          <a:tab pos="2438400" algn="l"/>
                        </a:tabLst>
                      </a:pPr>
                      <a:endParaRPr lang="fr-FR" sz="2800" dirty="0">
                        <a:solidFill>
                          <a:srgbClr val="000000"/>
                        </a:solidFill>
                        <a:latin typeface="Times New Roman"/>
                        <a:ea typeface="Times New Roman"/>
                        <a:cs typeface="Tahoma"/>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fr-FR" sz="2800" dirty="0">
                        <a:solidFill>
                          <a:srgbClr val="000000"/>
                        </a:solidFill>
                        <a:latin typeface="Times New Roman"/>
                        <a:ea typeface="Times New Roman"/>
                        <a:cs typeface="Tahoma"/>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endParaRPr lang="fr-FR" sz="2800" dirty="0">
                        <a:solidFill>
                          <a:srgbClr val="000000"/>
                        </a:solidFill>
                        <a:latin typeface="Times New Roman"/>
                        <a:ea typeface="Times New Roman"/>
                        <a:cs typeface="Tahoma"/>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38400" algn="l"/>
              </a:tabLst>
            </a:pPr>
            <a:endParaRPr kumimoji="0" lang="fr-FR" sz="1800" b="0" i="0" u="none" strike="noStrike" cap="none" normalizeH="0" baseline="0">
              <a:ln>
                <a:noFill/>
              </a:ln>
              <a:solidFill>
                <a:schemeClr val="tx1"/>
              </a:solidFill>
              <a:effectLst/>
              <a:latin typeface="Arial" pitchFamily="34" charset="0"/>
              <a:cs typeface="Arial" pitchFamily="34" charset="0"/>
            </a:endParaRPr>
          </a:p>
        </p:txBody>
      </p:sp>
      <p:sp>
        <p:nvSpPr>
          <p:cNvPr id="4" name="Rectangle 1026">
            <a:extLst>
              <a:ext uri="{FF2B5EF4-FFF2-40B4-BE49-F238E27FC236}">
                <a16:creationId xmlns:a16="http://schemas.microsoft.com/office/drawing/2014/main" id="{EFEA239C-3130-4DCE-BA64-8FAB72321E0A}"/>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
        <p:nvSpPr>
          <p:cNvPr id="3" name="TextBox 2">
            <a:extLst>
              <a:ext uri="{FF2B5EF4-FFF2-40B4-BE49-F238E27FC236}">
                <a16:creationId xmlns:a16="http://schemas.microsoft.com/office/drawing/2014/main" id="{AB2B119F-5C94-4504-AF66-CC0761526538}"/>
              </a:ext>
            </a:extLst>
          </p:cNvPr>
          <p:cNvSpPr txBox="1"/>
          <p:nvPr/>
        </p:nvSpPr>
        <p:spPr>
          <a:xfrm>
            <a:off x="755576" y="1412776"/>
            <a:ext cx="777686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Présentation</a:t>
            </a:r>
            <a:r>
              <a:rPr lang="en-US" sz="2400" dirty="0">
                <a:latin typeface="Times New Roman" panose="02020603050405020304" pitchFamily="18" charset="0"/>
                <a:cs typeface="Times New Roman" panose="02020603050405020304" pitchFamily="18" charset="0"/>
              </a:rPr>
              <a:t> des </a:t>
            </a:r>
            <a:r>
              <a:rPr lang="en-US" sz="2400" dirty="0" err="1">
                <a:latin typeface="Times New Roman" panose="02020603050405020304" pitchFamily="18" charset="0"/>
                <a:cs typeface="Times New Roman" panose="02020603050405020304" pitchFamily="18" charset="0"/>
              </a:rPr>
              <a:t>données</a:t>
            </a:r>
            <a:r>
              <a:rPr lang="en-US" sz="2400"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23528" y="1268760"/>
            <a:ext cx="8280920" cy="3894015"/>
          </a:xfrm>
          <a:prstGeom prst="rect">
            <a:avLst/>
          </a:prstGeom>
          <a:noFill/>
        </p:spPr>
        <p:txBody>
          <a:bodyPr wrap="square" rtlCol="0">
            <a:spAutoFit/>
          </a:bodyPr>
          <a:lstStyle/>
          <a:p>
            <a:pPr algn="just">
              <a:lnSpc>
                <a:spcPct val="200000"/>
              </a:lnSpc>
            </a:pPr>
            <a:r>
              <a:rPr lang="fr-FR" sz="3200" b="1" u="sng" dirty="0"/>
              <a:t>La reproductibilité absolue : </a:t>
            </a:r>
            <a:endParaRPr lang="fr-FR" sz="3200" dirty="0"/>
          </a:p>
          <a:p>
            <a:pPr algn="just">
              <a:lnSpc>
                <a:spcPct val="200000"/>
              </a:lnSpc>
            </a:pPr>
            <a:r>
              <a:rPr lang="fr-FR" sz="3200" dirty="0"/>
              <a:t>Pour vérifier la reproductibilité absolue, on utilise la méthode « mesure de concordance » décrite à l’origine par </a:t>
            </a:r>
            <a:r>
              <a:rPr lang="fr-FR" sz="3200" dirty="0" err="1"/>
              <a:t>Bland</a:t>
            </a:r>
            <a:r>
              <a:rPr lang="fr-FR" sz="3200" dirty="0"/>
              <a:t> et Altman, (1986). </a:t>
            </a:r>
          </a:p>
        </p:txBody>
      </p:sp>
      <p:sp>
        <p:nvSpPr>
          <p:cNvPr id="3" name="Rectangle 1026">
            <a:extLst>
              <a:ext uri="{FF2B5EF4-FFF2-40B4-BE49-F238E27FC236}">
                <a16:creationId xmlns:a16="http://schemas.microsoft.com/office/drawing/2014/main" id="{ABE95D19-187F-47E3-ABCA-DAD461DE437C}"/>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772816"/>
            <a:ext cx="8003232" cy="5117710"/>
          </a:xfrm>
          <a:prstGeom prst="rect">
            <a:avLst/>
          </a:prstGeom>
        </p:spPr>
      </p:pic>
      <p:sp>
        <p:nvSpPr>
          <p:cNvPr id="8" name="ZoneTexte 7"/>
          <p:cNvSpPr txBox="1"/>
          <p:nvPr/>
        </p:nvSpPr>
        <p:spPr>
          <a:xfrm>
            <a:off x="472716" y="1249541"/>
            <a:ext cx="8568952" cy="492443"/>
          </a:xfrm>
          <a:prstGeom prst="rect">
            <a:avLst/>
          </a:prstGeom>
          <a:noFill/>
        </p:spPr>
        <p:txBody>
          <a:bodyPr wrap="square" rtlCol="0">
            <a:spAutoFit/>
          </a:bodyPr>
          <a:lstStyle/>
          <a:p>
            <a:r>
              <a:rPr lang="fr-FR" sz="2600" b="1" dirty="0">
                <a:latin typeface="Times New Roman" panose="02020603050405020304" pitchFamily="18" charset="0"/>
                <a:cs typeface="Times New Roman" panose="02020603050405020304" pitchFamily="18" charset="0"/>
              </a:rPr>
              <a:t>Graphique </a:t>
            </a:r>
            <a:r>
              <a:rPr lang="fr-FR" sz="2600" b="1" dirty="0" err="1">
                <a:latin typeface="Times New Roman" panose="02020603050405020304" pitchFamily="18" charset="0"/>
                <a:cs typeface="Times New Roman" panose="02020603050405020304" pitchFamily="18" charset="0"/>
              </a:rPr>
              <a:t>Bland</a:t>
            </a:r>
            <a:r>
              <a:rPr lang="fr-FR" sz="2600" b="1" dirty="0">
                <a:latin typeface="Times New Roman" panose="02020603050405020304" pitchFamily="18" charset="0"/>
                <a:cs typeface="Times New Roman" panose="02020603050405020304" pitchFamily="18" charset="0"/>
              </a:rPr>
              <a:t> et Altman Logiciel </a:t>
            </a:r>
            <a:r>
              <a:rPr lang="fr-FR" sz="2600" b="1" dirty="0" err="1">
                <a:latin typeface="Times New Roman" panose="02020603050405020304" pitchFamily="18" charset="0"/>
                <a:cs typeface="Times New Roman" panose="02020603050405020304" pitchFamily="18" charset="0"/>
              </a:rPr>
              <a:t>MedCalc</a:t>
            </a:r>
            <a:r>
              <a:rPr lang="fr-FR" sz="2600" b="1" dirty="0">
                <a:latin typeface="Times New Roman" panose="02020603050405020304" pitchFamily="18" charset="0"/>
                <a:cs typeface="Times New Roman" panose="02020603050405020304" pitchFamily="18" charset="0"/>
              </a:rPr>
              <a:t> (version 12) </a:t>
            </a:r>
          </a:p>
        </p:txBody>
      </p:sp>
      <p:sp>
        <p:nvSpPr>
          <p:cNvPr id="4" name="Rectangle 1026">
            <a:extLst>
              <a:ext uri="{FF2B5EF4-FFF2-40B4-BE49-F238E27FC236}">
                <a16:creationId xmlns:a16="http://schemas.microsoft.com/office/drawing/2014/main" id="{BC05BFDD-62D9-43CA-B2F0-DD45CA24B359}"/>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extLst>
      <p:ext uri="{BB962C8B-B14F-4D97-AF65-F5344CB8AC3E}">
        <p14:creationId xmlns:p14="http://schemas.microsoft.com/office/powerpoint/2010/main" val="21636928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31540" y="1268760"/>
            <a:ext cx="8280920" cy="3349956"/>
          </a:xfrm>
          <a:prstGeom prst="rect">
            <a:avLst/>
          </a:prstGeom>
          <a:noFill/>
        </p:spPr>
        <p:txBody>
          <a:bodyPr wrap="square" rtlCol="0">
            <a:spAutoFit/>
          </a:bodyPr>
          <a:lstStyle/>
          <a:p>
            <a:pPr algn="just">
              <a:lnSpc>
                <a:spcPct val="150000"/>
              </a:lnSpc>
            </a:pPr>
            <a:r>
              <a:rPr lang="fr-FR" sz="2400" b="1" u="sng" dirty="0">
                <a:latin typeface="Times New Roman" panose="02020603050405020304" pitchFamily="18" charset="0"/>
                <a:cs typeface="Times New Roman" panose="02020603050405020304" pitchFamily="18" charset="0"/>
              </a:rPr>
              <a:t>La reproductibilité absolue : </a:t>
            </a:r>
            <a:endParaRPr lang="fr-FR" sz="2400" dirty="0">
              <a:latin typeface="Times New Roman" panose="02020603050405020304" pitchFamily="18" charset="0"/>
              <a:cs typeface="Times New Roman" panose="02020603050405020304" pitchFamily="18" charset="0"/>
            </a:endParaRPr>
          </a:p>
          <a:p>
            <a:pPr algn="just">
              <a:lnSpc>
                <a:spcPct val="150000"/>
              </a:lnSpc>
            </a:pPr>
            <a:r>
              <a:rPr lang="fr-FR" sz="2400" dirty="0">
                <a:latin typeface="Times New Roman" panose="02020603050405020304" pitchFamily="18" charset="0"/>
                <a:cs typeface="Times New Roman" panose="02020603050405020304" pitchFamily="18" charset="0"/>
              </a:rPr>
              <a:t>Elle consiste à réaliser un graphique présentant en ordonnée la différence entre les valeurs obtenues au test et au </a:t>
            </a:r>
            <a:r>
              <a:rPr lang="fr-FR" sz="2400" dirty="0" err="1">
                <a:latin typeface="Times New Roman" panose="02020603050405020304" pitchFamily="18" charset="0"/>
                <a:cs typeface="Times New Roman" panose="02020603050405020304" pitchFamily="18" charset="0"/>
              </a:rPr>
              <a:t>retest</a:t>
            </a:r>
            <a:r>
              <a:rPr lang="fr-FR" sz="2400" dirty="0">
                <a:latin typeface="Times New Roman" panose="02020603050405020304" pitchFamily="18" charset="0"/>
                <a:cs typeface="Times New Roman" panose="02020603050405020304" pitchFamily="18" charset="0"/>
              </a:rPr>
              <a:t> (test - </a:t>
            </a:r>
            <a:r>
              <a:rPr lang="fr-FR" sz="2400" dirty="0" err="1">
                <a:latin typeface="Times New Roman" panose="02020603050405020304" pitchFamily="18" charset="0"/>
                <a:cs typeface="Times New Roman" panose="02020603050405020304" pitchFamily="18" charset="0"/>
              </a:rPr>
              <a:t>retest</a:t>
            </a:r>
            <a:r>
              <a:rPr lang="fr-FR" sz="2400" dirty="0">
                <a:latin typeface="Times New Roman" panose="02020603050405020304" pitchFamily="18" charset="0"/>
                <a:cs typeface="Times New Roman" panose="02020603050405020304" pitchFamily="18" charset="0"/>
              </a:rPr>
              <a:t>) et en abscisse la moyenne des valeurs obtenues par ces deux essais [(test + </a:t>
            </a:r>
            <a:r>
              <a:rPr lang="fr-FR" sz="2400" dirty="0" err="1">
                <a:latin typeface="Times New Roman" panose="02020603050405020304" pitchFamily="18" charset="0"/>
                <a:cs typeface="Times New Roman" panose="02020603050405020304" pitchFamily="18" charset="0"/>
              </a:rPr>
              <a:t>retest</a:t>
            </a:r>
            <a:r>
              <a:rPr lang="fr-FR" sz="2400" dirty="0">
                <a:latin typeface="Times New Roman" panose="02020603050405020304" pitchFamily="18" charset="0"/>
                <a:cs typeface="Times New Roman" panose="02020603050405020304" pitchFamily="18" charset="0"/>
              </a:rPr>
              <a:t>)/2]. </a:t>
            </a:r>
          </a:p>
          <a:p>
            <a:pPr algn="just">
              <a:lnSpc>
                <a:spcPct val="150000"/>
              </a:lnSpc>
            </a:pPr>
            <a:endParaRPr lang="fr-FR" sz="2400" dirty="0">
              <a:latin typeface="Times New Roman" panose="02020603050405020304" pitchFamily="18" charset="0"/>
              <a:cs typeface="Times New Roman" panose="02020603050405020304" pitchFamily="18" charset="0"/>
            </a:endParaRPr>
          </a:p>
        </p:txBody>
      </p:sp>
      <p:sp>
        <p:nvSpPr>
          <p:cNvPr id="2" name="Espace réservé du pied de page 1"/>
          <p:cNvSpPr>
            <a:spLocks noGrp="1"/>
          </p:cNvSpPr>
          <p:nvPr>
            <p:ph type="ftr" sz="quarter" idx="11"/>
          </p:nvPr>
        </p:nvSpPr>
        <p:spPr/>
        <p:txBody>
          <a:bodyPr/>
          <a:lstStyle/>
          <a:p>
            <a:r>
              <a:rPr lang="fr-FR"/>
              <a:t>Issep Kef-Guelmami Noomen</a:t>
            </a:r>
          </a:p>
        </p:txBody>
      </p:sp>
      <p:sp>
        <p:nvSpPr>
          <p:cNvPr id="3" name="Espace réservé du numéro de diapositive 2"/>
          <p:cNvSpPr>
            <a:spLocks noGrp="1"/>
          </p:cNvSpPr>
          <p:nvPr>
            <p:ph type="sldNum" sz="quarter" idx="12"/>
          </p:nvPr>
        </p:nvSpPr>
        <p:spPr/>
        <p:txBody>
          <a:bodyPr/>
          <a:lstStyle/>
          <a:p>
            <a:fld id="{DC794EAA-33C0-4DBB-A971-F6E8317AC2AC}" type="slidenum">
              <a:rPr lang="fr-FR" smtClean="0"/>
              <a:pPr/>
              <a:t>167</a:t>
            </a:fld>
            <a:endParaRPr lang="fr-FR"/>
          </a:p>
        </p:txBody>
      </p:sp>
      <p:sp>
        <p:nvSpPr>
          <p:cNvPr id="5" name="Rectangle 1026">
            <a:extLst>
              <a:ext uri="{FF2B5EF4-FFF2-40B4-BE49-F238E27FC236}">
                <a16:creationId xmlns:a16="http://schemas.microsoft.com/office/drawing/2014/main" id="{1A8DD19B-903B-4F2D-94DB-1C6D125B4C97}"/>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extLst>
      <p:ext uri="{BB962C8B-B14F-4D97-AF65-F5344CB8AC3E}">
        <p14:creationId xmlns:p14="http://schemas.microsoft.com/office/powerpoint/2010/main" val="35342246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9512" y="1628800"/>
            <a:ext cx="8568952" cy="3266985"/>
          </a:xfrm>
          <a:prstGeom prst="rect">
            <a:avLst/>
          </a:prstGeom>
          <a:noFill/>
        </p:spPr>
        <p:txBody>
          <a:bodyPr wrap="square" rtlCol="0">
            <a:spAutoFit/>
          </a:bodyPr>
          <a:lstStyle/>
          <a:p>
            <a:pPr algn="ctr">
              <a:lnSpc>
                <a:spcPct val="150000"/>
              </a:lnSpc>
            </a:pPr>
            <a:r>
              <a:rPr lang="fr-FR" sz="2400" b="1" dirty="0">
                <a:latin typeface="Times New Roman" panose="02020603050405020304" pitchFamily="18" charset="0"/>
                <a:cs typeface="Times New Roman" panose="02020603050405020304" pitchFamily="18" charset="0"/>
              </a:rPr>
              <a:t>Le biais  </a:t>
            </a:r>
          </a:p>
          <a:p>
            <a:pPr algn="just">
              <a:lnSpc>
                <a:spcPct val="150000"/>
              </a:lnSpc>
            </a:pPr>
            <a:r>
              <a:rPr lang="fr-FR" sz="2400" b="1" dirty="0">
                <a:latin typeface="Times New Roman" panose="02020603050405020304" pitchFamily="18" charset="0"/>
                <a:cs typeface="Times New Roman" panose="02020603050405020304" pitchFamily="18" charset="0"/>
              </a:rPr>
              <a:t>C’est la moyenne des différences (test - </a:t>
            </a:r>
            <a:r>
              <a:rPr lang="fr-FR" sz="2400" b="1" dirty="0" err="1">
                <a:latin typeface="Times New Roman" panose="02020603050405020304" pitchFamily="18" charset="0"/>
                <a:cs typeface="Times New Roman" panose="02020603050405020304" pitchFamily="18" charset="0"/>
              </a:rPr>
              <a:t>retest</a:t>
            </a:r>
            <a:r>
              <a:rPr lang="fr-FR" sz="2400" b="1" dirty="0">
                <a:latin typeface="Times New Roman" panose="02020603050405020304" pitchFamily="18" charset="0"/>
                <a:cs typeface="Times New Roman" panose="02020603050405020304" pitchFamily="18" charset="0"/>
              </a:rPr>
              <a:t>). </a:t>
            </a:r>
          </a:p>
          <a:p>
            <a:pPr algn="just">
              <a:lnSpc>
                <a:spcPct val="150000"/>
              </a:lnSpc>
            </a:pPr>
            <a:r>
              <a:rPr lang="fr-FR" sz="2400" dirty="0">
                <a:latin typeface="Times New Roman" panose="02020603050405020304" pitchFamily="18" charset="0"/>
                <a:cs typeface="Times New Roman" panose="02020603050405020304" pitchFamily="18" charset="0"/>
              </a:rPr>
              <a:t>On fixe 2 seuils de limite de concordance, représentés par biais ± 1,96 multiplié par l’écart type du biais (± 1,96 x ET∆) et de les tracer comme 2 droites horizontales sur le graphique.</a:t>
            </a:r>
          </a:p>
          <a:p>
            <a:pPr algn="just">
              <a:lnSpc>
                <a:spcPct val="150000"/>
              </a:lnSpc>
            </a:pPr>
            <a:endParaRPr lang="fr-FR" sz="2000" dirty="0"/>
          </a:p>
        </p:txBody>
      </p:sp>
      <p:sp>
        <p:nvSpPr>
          <p:cNvPr id="4" name="Rectangle 1026">
            <a:extLst>
              <a:ext uri="{FF2B5EF4-FFF2-40B4-BE49-F238E27FC236}">
                <a16:creationId xmlns:a16="http://schemas.microsoft.com/office/drawing/2014/main" id="{EB56F5A0-C9B8-4EF6-89C4-F4D9A6F887AA}"/>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7524" y="404664"/>
            <a:ext cx="8568952" cy="5356403"/>
          </a:xfrm>
          <a:prstGeom prst="rect">
            <a:avLst/>
          </a:prstGeom>
          <a:noFill/>
        </p:spPr>
        <p:txBody>
          <a:bodyPr wrap="square" rtlCol="0">
            <a:spAutoFit/>
          </a:bodyPr>
          <a:lstStyle/>
          <a:p>
            <a:pPr algn="just">
              <a:lnSpc>
                <a:spcPct val="200000"/>
              </a:lnSpc>
            </a:pPr>
            <a:endParaRPr lang="fr-FR" sz="2400" dirty="0">
              <a:latin typeface="Times New Roman" panose="02020603050405020304" pitchFamily="18" charset="0"/>
              <a:cs typeface="Times New Roman" panose="02020603050405020304" pitchFamily="18" charset="0"/>
            </a:endParaRPr>
          </a:p>
          <a:p>
            <a:pPr algn="just">
              <a:lnSpc>
                <a:spcPct val="200000"/>
              </a:lnSpc>
            </a:pPr>
            <a:r>
              <a:rPr lang="fr-FR" sz="2400" dirty="0">
                <a:latin typeface="Times New Roman" panose="02020603050405020304" pitchFamily="18" charset="0"/>
                <a:cs typeface="Times New Roman" panose="02020603050405020304" pitchFamily="18" charset="0"/>
              </a:rPr>
              <a:t>Elles englobent l’intervalle dans lequel sont comprises 95 % des différences, dans l’hypothèse que leur distribution suit la loi de Laplace-Gauss.</a:t>
            </a:r>
          </a:p>
          <a:p>
            <a:pPr algn="just">
              <a:lnSpc>
                <a:spcPct val="200000"/>
              </a:lnSpc>
            </a:pPr>
            <a:r>
              <a:rPr lang="fr-FR" sz="2400" dirty="0">
                <a:latin typeface="Times New Roman" panose="02020603050405020304" pitchFamily="18" charset="0"/>
                <a:cs typeface="Times New Roman" panose="02020603050405020304" pitchFamily="18" charset="0"/>
              </a:rPr>
              <a:t>Des limites étroites traduisent une meilleure concordance entre les deux évaluations.</a:t>
            </a:r>
            <a:endParaRPr lang="fr-FR" sz="3200" dirty="0"/>
          </a:p>
          <a:p>
            <a:pPr algn="just">
              <a:lnSpc>
                <a:spcPct val="200000"/>
              </a:lnSpc>
            </a:pPr>
            <a:endParaRPr lang="fr-FR" sz="3200" dirty="0"/>
          </a:p>
        </p:txBody>
      </p:sp>
      <p:sp>
        <p:nvSpPr>
          <p:cNvPr id="4" name="Rectangle 1026">
            <a:extLst>
              <a:ext uri="{FF2B5EF4-FFF2-40B4-BE49-F238E27FC236}">
                <a16:creationId xmlns:a16="http://schemas.microsoft.com/office/drawing/2014/main" id="{1A2E3C12-0C67-4191-BC6F-71C13F356600}"/>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extLst>
      <p:ext uri="{BB962C8B-B14F-4D97-AF65-F5344CB8AC3E}">
        <p14:creationId xmlns:p14="http://schemas.microsoft.com/office/powerpoint/2010/main" val="1586707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364E2796-E5A0-41AF-B06E-FEC4E5826E03}"/>
              </a:ext>
            </a:extLst>
          </p:cNvPr>
          <p:cNvSpPr txBox="1"/>
          <p:nvPr/>
        </p:nvSpPr>
        <p:spPr>
          <a:xfrm>
            <a:off x="107504" y="1340768"/>
            <a:ext cx="8928992" cy="5011949"/>
          </a:xfrm>
          <a:prstGeom prst="rect">
            <a:avLst/>
          </a:prstGeom>
          <a:noFill/>
        </p:spPr>
        <p:txBody>
          <a:bodyPr wrap="square" rtlCol="0">
            <a:spAutoFit/>
          </a:bodyPr>
          <a:lstStyle/>
          <a:p>
            <a:pPr>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La </a:t>
            </a:r>
            <a:r>
              <a:rPr lang="fr-FR" sz="2400" b="1" i="0" dirty="0">
                <a:solidFill>
                  <a:srgbClr val="000000"/>
                </a:solidFill>
                <a:effectLst/>
                <a:latin typeface="Times New Roman" panose="02020603050405020304" pitchFamily="18" charset="0"/>
                <a:cs typeface="Times New Roman" panose="02020603050405020304" pitchFamily="18" charset="0"/>
              </a:rPr>
              <a:t>fonction de répartition des fréquences</a:t>
            </a:r>
            <a:r>
              <a:rPr lang="fr-FR" sz="2400" b="0" i="0" dirty="0">
                <a:solidFill>
                  <a:srgbClr val="000000"/>
                </a:solidFill>
                <a:effectLst/>
                <a:latin typeface="Times New Roman" panose="02020603050405020304" pitchFamily="18" charset="0"/>
                <a:cs typeface="Times New Roman" panose="02020603050405020304" pitchFamily="18" charset="0"/>
              </a:rPr>
              <a:t> est égale pour chaque valeur du caractère à la fréquence cumulée de cette valeur.</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mode</a:t>
            </a:r>
            <a:r>
              <a:rPr lang="fr-FR" sz="2400" b="0" i="0" dirty="0">
                <a:solidFill>
                  <a:srgbClr val="000000"/>
                </a:solidFill>
                <a:effectLst/>
                <a:latin typeface="Times New Roman" panose="02020603050405020304" pitchFamily="18" charset="0"/>
                <a:cs typeface="Times New Roman" panose="02020603050405020304" pitchFamily="18" charset="0"/>
              </a:rPr>
              <a:t> est la valeur du caractère dont l’effectif est le plus grand.</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maximum</a:t>
            </a:r>
            <a:r>
              <a:rPr lang="fr-FR" sz="2400" b="0" i="0" dirty="0">
                <a:solidFill>
                  <a:srgbClr val="000000"/>
                </a:solidFill>
                <a:effectLst/>
                <a:latin typeface="Times New Roman" panose="02020603050405020304" pitchFamily="18" charset="0"/>
                <a:cs typeface="Times New Roman" panose="02020603050405020304" pitchFamily="18" charset="0"/>
              </a:rPr>
              <a:t> est la plus grande valeur du caractère effectivement obtenue.</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minimum</a:t>
            </a:r>
            <a:r>
              <a:rPr lang="fr-FR" sz="2400" b="0" i="0" dirty="0">
                <a:solidFill>
                  <a:srgbClr val="000000"/>
                </a:solidFill>
                <a:effectLst/>
                <a:latin typeface="Times New Roman" panose="02020603050405020304" pitchFamily="18" charset="0"/>
                <a:cs typeface="Times New Roman" panose="02020603050405020304" pitchFamily="18" charset="0"/>
              </a:rPr>
              <a:t> est la plus petite valeur du caractère effectivement obtenue.</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La </a:t>
            </a:r>
            <a:r>
              <a:rPr lang="fr-FR" sz="2400" b="1" i="0" dirty="0">
                <a:solidFill>
                  <a:srgbClr val="000000"/>
                </a:solidFill>
                <a:effectLst/>
                <a:latin typeface="Times New Roman" panose="02020603050405020304" pitchFamily="18" charset="0"/>
                <a:cs typeface="Times New Roman" panose="02020603050405020304" pitchFamily="18" charset="0"/>
              </a:rPr>
              <a:t>médiane</a:t>
            </a:r>
            <a:r>
              <a:rPr lang="fr-FR" sz="2400" b="0" i="0" dirty="0">
                <a:solidFill>
                  <a:srgbClr val="000000"/>
                </a:solidFill>
                <a:effectLst/>
                <a:latin typeface="Times New Roman" panose="02020603050405020304" pitchFamily="18" charset="0"/>
                <a:cs typeface="Times New Roman" panose="02020603050405020304" pitchFamily="18" charset="0"/>
              </a:rPr>
              <a:t> partage la série statistique en deux groupes de même effectif.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16354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2307065771"/>
              </p:ext>
            </p:extLst>
          </p:nvPr>
        </p:nvGraphicFramePr>
        <p:xfrm>
          <a:off x="1043608" y="1709930"/>
          <a:ext cx="6983161" cy="1575054"/>
        </p:xfrm>
        <a:graphic>
          <a:graphicData uri="http://schemas.openxmlformats.org/drawingml/2006/table">
            <a:tbl>
              <a:tblPr/>
              <a:tblGrid>
                <a:gridCol w="1858176">
                  <a:extLst>
                    <a:ext uri="{9D8B030D-6E8A-4147-A177-3AD203B41FA5}">
                      <a16:colId xmlns:a16="http://schemas.microsoft.com/office/drawing/2014/main" val="20000"/>
                    </a:ext>
                  </a:extLst>
                </a:gridCol>
                <a:gridCol w="2164961">
                  <a:extLst>
                    <a:ext uri="{9D8B030D-6E8A-4147-A177-3AD203B41FA5}">
                      <a16:colId xmlns:a16="http://schemas.microsoft.com/office/drawing/2014/main" val="20001"/>
                    </a:ext>
                  </a:extLst>
                </a:gridCol>
                <a:gridCol w="1669097">
                  <a:extLst>
                    <a:ext uri="{9D8B030D-6E8A-4147-A177-3AD203B41FA5}">
                      <a16:colId xmlns:a16="http://schemas.microsoft.com/office/drawing/2014/main" val="20002"/>
                    </a:ext>
                  </a:extLst>
                </a:gridCol>
                <a:gridCol w="1290927">
                  <a:extLst>
                    <a:ext uri="{9D8B030D-6E8A-4147-A177-3AD203B41FA5}">
                      <a16:colId xmlns:a16="http://schemas.microsoft.com/office/drawing/2014/main" val="20003"/>
                    </a:ext>
                  </a:extLst>
                </a:gridCol>
              </a:tblGrid>
              <a:tr h="397510">
                <a:tc>
                  <a:txBody>
                    <a:bodyPr/>
                    <a:lstStyle/>
                    <a:p>
                      <a:pPr algn="ctr">
                        <a:lnSpc>
                          <a:spcPct val="200000"/>
                        </a:lnSpc>
                        <a:spcAft>
                          <a:spcPts val="0"/>
                        </a:spcAft>
                        <a:tabLst>
                          <a:tab pos="2438400" algn="l"/>
                        </a:tabLst>
                      </a:pPr>
                      <a:endParaRPr lang="fr-FR" sz="2600" b="1" dirty="0">
                        <a:latin typeface="Monotype Corsiva"/>
                        <a:ea typeface="Times New Roman"/>
                        <a:cs typeface="Tahoma"/>
                      </a:endParaRP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600" b="1" dirty="0">
                          <a:solidFill>
                            <a:srgbClr val="000000"/>
                          </a:solidFill>
                          <a:latin typeface="Times New Roman"/>
                          <a:ea typeface="Times New Roman"/>
                          <a:cs typeface="Tahoma"/>
                        </a:rPr>
                        <a:t>Biais ± ET</a:t>
                      </a:r>
                      <a:endParaRPr lang="fr-FR" sz="2600" b="1" dirty="0">
                        <a:latin typeface="Monotype Corsiva"/>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600" b="1" dirty="0">
                          <a:solidFill>
                            <a:srgbClr val="000000"/>
                          </a:solidFill>
                          <a:latin typeface="Times New Roman"/>
                          <a:ea typeface="Times New Roman"/>
                          <a:cs typeface="Tahoma"/>
                        </a:rPr>
                        <a:t>95% LOA</a:t>
                      </a:r>
                      <a:endParaRPr lang="fr-FR" sz="2600" b="1" dirty="0">
                        <a:latin typeface="Monotype Corsiva"/>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600" b="1" dirty="0">
                          <a:solidFill>
                            <a:srgbClr val="000000"/>
                          </a:solidFill>
                          <a:latin typeface="Times New Roman"/>
                          <a:ea typeface="Times New Roman"/>
                          <a:cs typeface="Tahoma"/>
                        </a:rPr>
                        <a:t>CV (%)</a:t>
                      </a:r>
                      <a:endParaRPr lang="fr-FR" sz="2600" b="1" dirty="0">
                        <a:latin typeface="Monotype Corsiva"/>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15000"/>
                        </a:lnSpc>
                        <a:spcAft>
                          <a:spcPts val="0"/>
                        </a:spcAft>
                      </a:pPr>
                      <a:r>
                        <a:rPr lang="fr-FR" sz="2600" b="1" dirty="0">
                          <a:solidFill>
                            <a:srgbClr val="000000"/>
                          </a:solidFill>
                          <a:latin typeface="Times New Roman"/>
                          <a:ea typeface="Times New Roman"/>
                          <a:cs typeface="Tahoma"/>
                        </a:rPr>
                        <a:t>Eval A </a:t>
                      </a:r>
                      <a:endParaRPr lang="fr-FR" sz="2600" b="1" dirty="0">
                        <a:latin typeface="Monotype Corsiva"/>
                        <a:ea typeface="Times New Roman"/>
                        <a:cs typeface="Tahoma"/>
                      </a:endParaRP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600" b="1">
                        <a:solidFill>
                          <a:srgbClr val="000000"/>
                        </a:solidFill>
                        <a:latin typeface="Times New Roman"/>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600" b="1" dirty="0">
                        <a:solidFill>
                          <a:srgbClr val="000000"/>
                        </a:solidFill>
                        <a:latin typeface="Times New Roman"/>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600" b="1">
                        <a:solidFill>
                          <a:srgbClr val="000000"/>
                        </a:solidFill>
                        <a:latin typeface="Times New Roman"/>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15000"/>
                        </a:lnSpc>
                        <a:spcAft>
                          <a:spcPts val="0"/>
                        </a:spcAft>
                      </a:pPr>
                      <a:r>
                        <a:rPr lang="fr-FR" sz="2600" b="1" dirty="0">
                          <a:solidFill>
                            <a:srgbClr val="000000"/>
                          </a:solidFill>
                          <a:latin typeface="Times New Roman"/>
                          <a:ea typeface="Times New Roman"/>
                          <a:cs typeface="Tahoma"/>
                        </a:rPr>
                        <a:t>Eval B </a:t>
                      </a:r>
                      <a:endParaRPr lang="fr-FR" sz="2600" b="1" dirty="0">
                        <a:latin typeface="Monotype Corsiva"/>
                        <a:ea typeface="Times New Roman"/>
                        <a:cs typeface="Tahoma"/>
                      </a:endParaRP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600" b="1">
                        <a:solidFill>
                          <a:srgbClr val="000000"/>
                        </a:solidFill>
                        <a:latin typeface="Times New Roman"/>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600" b="1" dirty="0">
                        <a:solidFill>
                          <a:srgbClr val="000000"/>
                        </a:solidFill>
                        <a:latin typeface="Times New Roman"/>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2600" b="1" dirty="0">
                        <a:solidFill>
                          <a:srgbClr val="000000"/>
                        </a:solidFill>
                        <a:latin typeface="Times New Roman"/>
                        <a:ea typeface="Times New Roman"/>
                        <a:cs typeface="Tahoma"/>
                      </a:endParaRP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ZoneTexte 3"/>
          <p:cNvSpPr txBox="1"/>
          <p:nvPr/>
        </p:nvSpPr>
        <p:spPr>
          <a:xfrm>
            <a:off x="611560" y="3441774"/>
            <a:ext cx="7992888" cy="2677656"/>
          </a:xfrm>
          <a:prstGeom prst="rect">
            <a:avLst/>
          </a:prstGeom>
          <a:noFill/>
        </p:spPr>
        <p:txBody>
          <a:bodyPr wrap="square" rtlCol="0">
            <a:spAutoFit/>
          </a:bodyPr>
          <a:lstStyle/>
          <a:p>
            <a:pPr algn="just">
              <a:lnSpc>
                <a:spcPct val="150000"/>
              </a:lnSpc>
            </a:pPr>
            <a:r>
              <a:rPr lang="fr-FR" sz="2800" b="1" dirty="0"/>
              <a:t>LOA= limites de concordance; CV: coefficient de variation; ET</a:t>
            </a:r>
            <a:r>
              <a:rPr lang="fr-FR" sz="2800" b="1" baseline="-25000" dirty="0"/>
              <a:t>∆</a:t>
            </a:r>
            <a:r>
              <a:rPr lang="fr-FR" sz="2800" b="1" dirty="0"/>
              <a:t>: écart type de la moyenne des différences</a:t>
            </a:r>
          </a:p>
          <a:p>
            <a:pPr algn="just">
              <a:lnSpc>
                <a:spcPct val="150000"/>
              </a:lnSpc>
            </a:pPr>
            <a:endParaRPr lang="fr-FR" sz="2800" b="1" dirty="0"/>
          </a:p>
        </p:txBody>
      </p:sp>
      <p:sp>
        <p:nvSpPr>
          <p:cNvPr id="5" name="Rectangle 1026">
            <a:extLst>
              <a:ext uri="{FF2B5EF4-FFF2-40B4-BE49-F238E27FC236}">
                <a16:creationId xmlns:a16="http://schemas.microsoft.com/office/drawing/2014/main" id="{EECC33C2-F1A8-46F6-AF6F-4F289570EB96}"/>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574325"/>
            <a:ext cx="8640960" cy="3709349"/>
          </a:xfrm>
          <a:prstGeom prst="rect">
            <a:avLst/>
          </a:prstGeom>
          <a:noFill/>
        </p:spPr>
        <p:txBody>
          <a:bodyPr wrap="square" rtlCol="0">
            <a:spAutoFit/>
          </a:bodyPr>
          <a:lstStyle/>
          <a:p>
            <a:pPr algn="ctr">
              <a:lnSpc>
                <a:spcPct val="150000"/>
              </a:lnSpc>
            </a:pPr>
            <a:r>
              <a:rPr lang="fr-FR" sz="3200" b="1" dirty="0"/>
              <a:t>Remarque</a:t>
            </a:r>
          </a:p>
          <a:p>
            <a:pPr algn="just">
              <a:lnSpc>
                <a:spcPct val="150000"/>
              </a:lnSpc>
            </a:pPr>
            <a:r>
              <a:rPr lang="fr-FR" sz="3200" dirty="0"/>
              <a:t>Les différences entre les performances du test et celles du </a:t>
            </a:r>
            <a:r>
              <a:rPr lang="fr-FR" sz="3200" dirty="0" err="1"/>
              <a:t>retest</a:t>
            </a:r>
            <a:r>
              <a:rPr lang="fr-FR" sz="3200" dirty="0"/>
              <a:t> (test – </a:t>
            </a:r>
            <a:r>
              <a:rPr lang="fr-FR" sz="3200" dirty="0" err="1"/>
              <a:t>retest</a:t>
            </a:r>
            <a:r>
              <a:rPr lang="fr-FR" sz="3200" dirty="0"/>
              <a:t> : erreur standard) doivent être normalement distribuées.</a:t>
            </a:r>
          </a:p>
          <a:p>
            <a:pPr algn="just">
              <a:lnSpc>
                <a:spcPct val="150000"/>
              </a:lnSpc>
            </a:pPr>
            <a:endParaRPr lang="fr-FR" sz="3200" dirty="0"/>
          </a:p>
        </p:txBody>
      </p:sp>
      <p:sp>
        <p:nvSpPr>
          <p:cNvPr id="3" name="Rectangle 1026">
            <a:extLst>
              <a:ext uri="{FF2B5EF4-FFF2-40B4-BE49-F238E27FC236}">
                <a16:creationId xmlns:a16="http://schemas.microsoft.com/office/drawing/2014/main" id="{18858B02-1EEF-4F7A-91A9-BDC1E1226FC4}"/>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extLst>
      <p:ext uri="{BB962C8B-B14F-4D97-AF65-F5344CB8AC3E}">
        <p14:creationId xmlns:p14="http://schemas.microsoft.com/office/powerpoint/2010/main" val="42522724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556792"/>
            <a:ext cx="8640960" cy="2795958"/>
          </a:xfrm>
          <a:prstGeom prst="rect">
            <a:avLst/>
          </a:prstGeom>
          <a:noFill/>
        </p:spPr>
        <p:txBody>
          <a:bodyPr wrap="square" rtlCol="0">
            <a:spAutoFit/>
          </a:bodyPr>
          <a:lstStyle/>
          <a:p>
            <a:pPr algn="just">
              <a:lnSpc>
                <a:spcPct val="150000"/>
              </a:lnSpc>
            </a:pPr>
            <a:r>
              <a:rPr lang="fr-FR" sz="2400" dirty="0">
                <a:latin typeface="Times New Roman" panose="02020603050405020304" pitchFamily="18" charset="0"/>
                <a:cs typeface="Times New Roman" panose="02020603050405020304" pitchFamily="18" charset="0"/>
              </a:rPr>
              <a:t>Les valeurs du biais (± ET</a:t>
            </a:r>
            <a:r>
              <a:rPr lang="fr-FR" sz="2400" baseline="-250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 ainsi que les valeurs correspondantes aux 95% des limites de concordance (95% LOA) et l’erreur de mesure représentée par le coefficient de variation (CV).</a:t>
            </a:r>
          </a:p>
          <a:p>
            <a:pPr algn="just">
              <a:lnSpc>
                <a:spcPct val="150000"/>
              </a:lnSpc>
            </a:pPr>
            <a:r>
              <a:rPr lang="fr-FR" sz="2400" dirty="0">
                <a:latin typeface="Times New Roman" panose="02020603050405020304" pitchFamily="18" charset="0"/>
                <a:cs typeface="Times New Roman" panose="02020603050405020304" pitchFamily="18" charset="0"/>
              </a:rPr>
              <a:t>Le CV est déterminé à partir des données obtenus lors du test et du </a:t>
            </a:r>
            <a:r>
              <a:rPr lang="fr-FR" sz="2400" dirty="0" err="1">
                <a:latin typeface="Times New Roman" panose="02020603050405020304" pitchFamily="18" charset="0"/>
                <a:cs typeface="Times New Roman" panose="02020603050405020304" pitchFamily="18" charset="0"/>
              </a:rPr>
              <a:t>retest</a:t>
            </a:r>
            <a:r>
              <a:rPr lang="fr-FR" sz="2400" dirty="0">
                <a:latin typeface="Times New Roman" panose="02020603050405020304" pitchFamily="18" charset="0"/>
                <a:cs typeface="Times New Roman" panose="02020603050405020304" pitchFamily="18" charset="0"/>
              </a:rPr>
              <a:t> doivent être présentés dans le tableau. </a:t>
            </a:r>
          </a:p>
        </p:txBody>
      </p:sp>
      <p:sp>
        <p:nvSpPr>
          <p:cNvPr id="3" name="Rectangle 1026">
            <a:extLst>
              <a:ext uri="{FF2B5EF4-FFF2-40B4-BE49-F238E27FC236}">
                <a16:creationId xmlns:a16="http://schemas.microsoft.com/office/drawing/2014/main" id="{647494F0-4099-4262-A2FF-C32283A3EAC9}"/>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extLst>
      <p:ext uri="{BB962C8B-B14F-4D97-AF65-F5344CB8AC3E}">
        <p14:creationId xmlns:p14="http://schemas.microsoft.com/office/powerpoint/2010/main" val="293355422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15516" y="1340768"/>
            <a:ext cx="8712968" cy="3671005"/>
          </a:xfrm>
          <a:prstGeom prst="rect">
            <a:avLst/>
          </a:prstGeom>
          <a:noFill/>
        </p:spPr>
        <p:txBody>
          <a:bodyPr wrap="square" rtlCol="0">
            <a:spAutoFit/>
          </a:bodyPr>
          <a:lstStyle/>
          <a:p>
            <a:pPr>
              <a:lnSpc>
                <a:spcPct val="200000"/>
              </a:lnSpc>
            </a:pPr>
            <a:r>
              <a:rPr lang="fr-FR" sz="2400" b="1" dirty="0"/>
              <a:t>L’</a:t>
            </a:r>
            <a:r>
              <a:rPr lang="fr-FR" sz="2400" b="1" dirty="0" err="1"/>
              <a:t>hétéroscédasticité</a:t>
            </a:r>
            <a:r>
              <a:rPr lang="fr-FR" sz="2400" b="1" dirty="0"/>
              <a:t> </a:t>
            </a:r>
          </a:p>
          <a:p>
            <a:pPr algn="just">
              <a:lnSpc>
                <a:spcPct val="200000"/>
              </a:lnSpc>
            </a:pPr>
            <a:r>
              <a:rPr lang="fr-FR" sz="2400" dirty="0"/>
              <a:t>L’hétéroscédasticité  des données se produit quand l’augmentation des différences entre les deux essais, exprimées en valeurs absolues va de paire avec l’augmentation des valeurs mesurées. </a:t>
            </a:r>
          </a:p>
        </p:txBody>
      </p:sp>
      <p:sp>
        <p:nvSpPr>
          <p:cNvPr id="4" name="Rectangle 1026">
            <a:extLst>
              <a:ext uri="{FF2B5EF4-FFF2-40B4-BE49-F238E27FC236}">
                <a16:creationId xmlns:a16="http://schemas.microsoft.com/office/drawing/2014/main" id="{F704B558-B01D-485E-9E87-F4A11C6757D0}"/>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15516" y="1124744"/>
            <a:ext cx="8712968" cy="3602076"/>
          </a:xfrm>
          <a:prstGeom prst="rect">
            <a:avLst/>
          </a:prstGeom>
          <a:noFill/>
        </p:spPr>
        <p:txBody>
          <a:bodyPr wrap="square" rtlCol="0">
            <a:spAutoFit/>
          </a:bodyPr>
          <a:lstStyle/>
          <a:p>
            <a:pPr algn="ctr">
              <a:lnSpc>
                <a:spcPct val="150000"/>
              </a:lnSpc>
            </a:pPr>
            <a:r>
              <a:rPr lang="fr-FR" sz="2800" b="1" dirty="0"/>
              <a:t>L’</a:t>
            </a:r>
            <a:r>
              <a:rPr lang="fr-FR" sz="2800" b="1" dirty="0" err="1"/>
              <a:t>hétéroscédasticité</a:t>
            </a:r>
            <a:r>
              <a:rPr lang="fr-FR" sz="2800" b="1" dirty="0"/>
              <a:t> </a:t>
            </a:r>
          </a:p>
          <a:p>
            <a:pPr algn="just">
              <a:lnSpc>
                <a:spcPct val="150000"/>
              </a:lnSpc>
            </a:pPr>
            <a:r>
              <a:rPr lang="fr-FR" sz="3200" dirty="0"/>
              <a:t>Elle est déterminée par l’étude de la corrélation entre la moyenne des performances [(test + </a:t>
            </a:r>
            <a:r>
              <a:rPr lang="fr-FR" sz="3200" dirty="0" err="1"/>
              <a:t>retest</a:t>
            </a:r>
            <a:r>
              <a:rPr lang="fr-FR" sz="3200" dirty="0"/>
              <a:t>)/2] et la valeur absolue des différences (│test – </a:t>
            </a:r>
            <a:r>
              <a:rPr lang="fr-FR" sz="3200" dirty="0" err="1"/>
              <a:t>retest</a:t>
            </a:r>
            <a:r>
              <a:rPr lang="fr-FR" sz="3200" dirty="0"/>
              <a:t>│). </a:t>
            </a:r>
          </a:p>
        </p:txBody>
      </p:sp>
      <p:sp>
        <p:nvSpPr>
          <p:cNvPr id="4" name="Rectangle 1026">
            <a:extLst>
              <a:ext uri="{FF2B5EF4-FFF2-40B4-BE49-F238E27FC236}">
                <a16:creationId xmlns:a16="http://schemas.microsoft.com/office/drawing/2014/main" id="{3B5E187E-D368-4D42-A95B-C566F2692270}"/>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extLst>
      <p:ext uri="{BB962C8B-B14F-4D97-AF65-F5344CB8AC3E}">
        <p14:creationId xmlns:p14="http://schemas.microsoft.com/office/powerpoint/2010/main" val="15362855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1628800"/>
            <a:ext cx="8064896" cy="4455835"/>
          </a:xfrm>
          <a:prstGeom prst="rect">
            <a:avLst/>
          </a:prstGeom>
          <a:noFill/>
        </p:spPr>
        <p:txBody>
          <a:bodyPr wrap="square" rtlCol="0">
            <a:spAutoFit/>
          </a:bodyPr>
          <a:lstStyle/>
          <a:p>
            <a:pPr algn="just">
              <a:lnSpc>
                <a:spcPct val="150000"/>
              </a:lnSpc>
            </a:pPr>
            <a:r>
              <a:rPr lang="fr-FR" sz="2800" dirty="0"/>
              <a:t>Le coefficient d’hétéroscédasticité pour chaque épreuve est calculé par la corrélation entre |test-</a:t>
            </a:r>
            <a:r>
              <a:rPr lang="fr-FR" sz="2800" dirty="0" err="1"/>
              <a:t>retest</a:t>
            </a:r>
            <a:r>
              <a:rPr lang="fr-FR" sz="2800" dirty="0"/>
              <a:t>| et la Grande moyenne ((</a:t>
            </a:r>
            <a:r>
              <a:rPr lang="fr-FR" sz="2800" dirty="0" err="1"/>
              <a:t>test+retest</a:t>
            </a:r>
            <a:r>
              <a:rPr lang="fr-FR" sz="2800" dirty="0"/>
              <a:t>)/2).</a:t>
            </a:r>
          </a:p>
          <a:p>
            <a:pPr algn="ctr">
              <a:lnSpc>
                <a:spcPct val="150000"/>
              </a:lnSpc>
            </a:pPr>
            <a:r>
              <a:rPr lang="fr-FR" sz="2800" dirty="0"/>
              <a:t>Le coefficient de variation calculé selon la formule suivante :</a:t>
            </a:r>
            <a:endParaRPr lang="fr-FR" sz="2400" dirty="0"/>
          </a:p>
          <a:p>
            <a:pPr algn="ctr">
              <a:lnSpc>
                <a:spcPct val="150000"/>
              </a:lnSpc>
            </a:pPr>
            <a:r>
              <a:rPr lang="fr-FR" sz="2800" b="1" dirty="0"/>
              <a:t>CV = [écart-type de (M1- M2) / ((M1 + M2)/2)]</a:t>
            </a:r>
            <a:endParaRPr lang="fr-FR" sz="2800" dirty="0"/>
          </a:p>
          <a:p>
            <a:pPr algn="just">
              <a:lnSpc>
                <a:spcPct val="150000"/>
              </a:lnSpc>
            </a:pPr>
            <a:endParaRPr lang="fr-FR" sz="2400" dirty="0"/>
          </a:p>
        </p:txBody>
      </p:sp>
      <p:sp>
        <p:nvSpPr>
          <p:cNvPr id="3" name="Rectangle 1026">
            <a:extLst>
              <a:ext uri="{FF2B5EF4-FFF2-40B4-BE49-F238E27FC236}">
                <a16:creationId xmlns:a16="http://schemas.microsoft.com/office/drawing/2014/main" id="{46CA5687-2E61-4D85-BE69-00CE02EBFD9E}"/>
              </a:ext>
            </a:extLst>
          </p:cNvPr>
          <p:cNvSpPr txBox="1">
            <a:spLocks noChangeArrowheads="1"/>
          </p:cNvSpPr>
          <p:nvPr/>
        </p:nvSpPr>
        <p:spPr bwMode="auto">
          <a:xfrm>
            <a:off x="0" y="0"/>
            <a:ext cx="9144000" cy="1143000"/>
          </a:xfrm>
          <a:prstGeom prst="rect">
            <a:avLst/>
          </a:prstGeom>
          <a:gradFill rotWithShape="0">
            <a:gsLst>
              <a:gs pos="0">
                <a:srgbClr val="FFCC00"/>
              </a:gs>
              <a:gs pos="100000">
                <a:srgbClr val="FFFFCC"/>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BE" kern="0" dirty="0"/>
              <a:t>La reproductibilité</a:t>
            </a:r>
            <a:endParaRPr lang="fr-FR" kern="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Sensibilité</a:t>
            </a:r>
          </a:p>
        </p:txBody>
      </p:sp>
      <p:pic>
        <p:nvPicPr>
          <p:cNvPr id="659458" name="Picture 2" descr="http://webapps.fundp.ac.be/biostats/biostat/modules/module137/images/page2_courbe1.gif"/>
          <p:cNvPicPr>
            <a:picLocks noChangeAspect="1" noChangeArrowheads="1"/>
          </p:cNvPicPr>
          <p:nvPr/>
        </p:nvPicPr>
        <p:blipFill>
          <a:blip r:embed="rId2" cstate="print"/>
          <a:srcRect/>
          <a:stretch>
            <a:fillRect/>
          </a:stretch>
        </p:blipFill>
        <p:spPr bwMode="auto">
          <a:xfrm>
            <a:off x="3419873" y="2330172"/>
            <a:ext cx="5616623" cy="4051156"/>
          </a:xfrm>
          <a:prstGeom prst="rect">
            <a:avLst/>
          </a:prstGeom>
          <a:noFill/>
        </p:spPr>
      </p:pic>
      <p:pic>
        <p:nvPicPr>
          <p:cNvPr id="659460" name="Picture 4"/>
          <p:cNvPicPr>
            <a:picLocks noChangeAspect="1" noChangeArrowheads="1"/>
          </p:cNvPicPr>
          <p:nvPr/>
        </p:nvPicPr>
        <p:blipFill>
          <a:blip r:embed="rId3" cstate="print"/>
          <a:srcRect/>
          <a:stretch>
            <a:fillRect/>
          </a:stretch>
        </p:blipFill>
        <p:spPr bwMode="auto">
          <a:xfrm>
            <a:off x="107504" y="1484784"/>
            <a:ext cx="3571875" cy="1419225"/>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dirty="0"/>
              <a:t>La validité</a:t>
            </a:r>
          </a:p>
        </p:txBody>
      </p:sp>
      <p:sp>
        <p:nvSpPr>
          <p:cNvPr id="3" name="ZoneTexte 2"/>
          <p:cNvSpPr txBox="1"/>
          <p:nvPr/>
        </p:nvSpPr>
        <p:spPr>
          <a:xfrm>
            <a:off x="539552" y="1484784"/>
            <a:ext cx="8136904" cy="2677656"/>
          </a:xfrm>
          <a:prstGeom prst="rect">
            <a:avLst/>
          </a:prstGeom>
          <a:noFill/>
        </p:spPr>
        <p:txBody>
          <a:bodyPr wrap="square" rtlCol="0">
            <a:spAutoFit/>
          </a:bodyPr>
          <a:lstStyle/>
          <a:p>
            <a:pPr>
              <a:lnSpc>
                <a:spcPct val="150000"/>
              </a:lnSpc>
            </a:pPr>
            <a:r>
              <a:rPr lang="fr-FR" sz="2800" b="1" dirty="0">
                <a:latin typeface="Times New Roman" pitchFamily="18" charset="0"/>
                <a:cs typeface="Times New Roman" pitchFamily="18" charset="0"/>
              </a:rPr>
              <a:t>Une mesure est valide lorsque le chercheur mesure  bien ce qu'il veut mesurer. </a:t>
            </a:r>
          </a:p>
          <a:p>
            <a:pPr>
              <a:lnSpc>
                <a:spcPct val="150000"/>
              </a:lnSpc>
            </a:pPr>
            <a:r>
              <a:rPr lang="fr-FR" sz="2800" b="1" dirty="0">
                <a:latin typeface="Times New Roman" pitchFamily="18" charset="0"/>
                <a:cs typeface="Times New Roman" pitchFamily="18" charset="0"/>
              </a:rPr>
              <a:t>La validité d'une mesure  s'apprécie de différentes façons. On parle de :</a:t>
            </a:r>
          </a:p>
        </p:txBody>
      </p:sp>
      <p:pic>
        <p:nvPicPr>
          <p:cNvPr id="607234" name="Picture 2" descr="http://image.slidesharecdn.com/measurement-11-150611154922-lva1-app6891/95/measurement-and-scaling11-17-638.jpg?cb=1434038120"/>
          <p:cNvPicPr>
            <a:picLocks noChangeAspect="1" noChangeArrowheads="1"/>
          </p:cNvPicPr>
          <p:nvPr/>
        </p:nvPicPr>
        <p:blipFill>
          <a:blip r:embed="rId3" cstate="print"/>
          <a:srcRect/>
          <a:stretch>
            <a:fillRect/>
          </a:stretch>
        </p:blipFill>
        <p:spPr bwMode="auto">
          <a:xfrm>
            <a:off x="5004047" y="4005063"/>
            <a:ext cx="3342323" cy="25093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solidFill>
                  <a:srgbClr val="006600"/>
                </a:solidFill>
              </a:rPr>
              <a:t>La validité du contenu</a:t>
            </a:r>
          </a:p>
        </p:txBody>
      </p:sp>
      <p:sp>
        <p:nvSpPr>
          <p:cNvPr id="3" name="ZoneTexte 2"/>
          <p:cNvSpPr txBox="1"/>
          <p:nvPr/>
        </p:nvSpPr>
        <p:spPr>
          <a:xfrm>
            <a:off x="323528" y="1124744"/>
            <a:ext cx="8568952" cy="2600199"/>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La validité du contenu : elle désigne l’aptitude d’un instrument à mesurer ce qu’il est censé mesurer en liaison avec la pertinence de son contenu théorique jugé par des experts du domaine. </a:t>
            </a:r>
          </a:p>
        </p:txBody>
      </p:sp>
      <p:pic>
        <p:nvPicPr>
          <p:cNvPr id="605185" name="Picture 1"/>
          <p:cNvPicPr>
            <a:picLocks noChangeAspect="1" noChangeArrowheads="1"/>
          </p:cNvPicPr>
          <p:nvPr/>
        </p:nvPicPr>
        <p:blipFill>
          <a:blip r:embed="rId3" cstate="print"/>
          <a:srcRect/>
          <a:stretch>
            <a:fillRect/>
          </a:stretch>
        </p:blipFill>
        <p:spPr bwMode="auto">
          <a:xfrm rot="755325">
            <a:off x="4921435" y="3431533"/>
            <a:ext cx="3976497" cy="29843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dirty="0">
                <a:latin typeface="Times New Roman" pitchFamily="18" charset="0"/>
                <a:cs typeface="Times New Roman" pitchFamily="18" charset="0"/>
              </a:rPr>
              <a:t>La validité prédictive</a:t>
            </a:r>
            <a:endParaRPr lang="fr-FR" sz="2800" dirty="0"/>
          </a:p>
        </p:txBody>
      </p:sp>
      <p:sp>
        <p:nvSpPr>
          <p:cNvPr id="3" name="ZoneTexte 2"/>
          <p:cNvSpPr txBox="1"/>
          <p:nvPr/>
        </p:nvSpPr>
        <p:spPr>
          <a:xfrm>
            <a:off x="179512" y="1340768"/>
            <a:ext cx="8568952" cy="3970318"/>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La validité prédictive : reflète la capacité d’un instrument à prédire des critères pertinents en utilisant des scores à un test. </a:t>
            </a:r>
          </a:p>
          <a:p>
            <a:pPr algn="just">
              <a:lnSpc>
                <a:spcPct val="150000"/>
              </a:lnSpc>
            </a:pPr>
            <a:r>
              <a:rPr lang="fr-FR" sz="2800" b="1" dirty="0">
                <a:latin typeface="Times New Roman" pitchFamily="18" charset="0"/>
                <a:cs typeface="Times New Roman" pitchFamily="18" charset="0"/>
              </a:rPr>
              <a:t>La prédiction en sciences humaines n'est pas facile, un grand nombre de facteurs différents peuvent y intervenir.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364E2796-E5A0-41AF-B06E-FEC4E5826E03}"/>
              </a:ext>
            </a:extLst>
          </p:cNvPr>
          <p:cNvSpPr txBox="1"/>
          <p:nvPr/>
        </p:nvSpPr>
        <p:spPr>
          <a:xfrm>
            <a:off x="107504" y="1340768"/>
            <a:ext cx="8928992" cy="4455835"/>
          </a:xfrm>
          <a:prstGeom prst="rect">
            <a:avLst/>
          </a:prstGeom>
          <a:noFill/>
        </p:spPr>
        <p:txBody>
          <a:bodyPr wrap="square" rtlCol="0">
            <a:spAutoFit/>
          </a:bodyPr>
          <a:lstStyle/>
          <a:p>
            <a:pPr>
              <a:lnSpc>
                <a:spcPct val="150000"/>
              </a:lnSpc>
            </a:pPr>
            <a:r>
              <a:rPr lang="fr-FR" sz="2400" b="0" i="0" dirty="0">
                <a:solidFill>
                  <a:srgbClr val="000000"/>
                </a:solidFill>
                <a:effectLst/>
                <a:latin typeface="Times New Roman" panose="02020603050405020304" pitchFamily="18" charset="0"/>
              </a:rPr>
              <a:t>Les </a:t>
            </a:r>
            <a:r>
              <a:rPr lang="fr-FR" sz="2400" b="1" i="0" dirty="0">
                <a:solidFill>
                  <a:srgbClr val="000000"/>
                </a:solidFill>
                <a:effectLst/>
                <a:latin typeface="Times New Roman" panose="02020603050405020304" pitchFamily="18" charset="0"/>
              </a:rPr>
              <a:t>quartiles</a:t>
            </a:r>
            <a:r>
              <a:rPr lang="fr-FR" sz="2400" b="0" i="0" dirty="0">
                <a:solidFill>
                  <a:srgbClr val="000000"/>
                </a:solidFill>
                <a:effectLst/>
                <a:latin typeface="Times New Roman" panose="02020603050405020304" pitchFamily="18" charset="0"/>
              </a:rPr>
              <a:t> sont trois valeurs du caractère qui partage la série statistique en quatre groupes de même effectif :</a:t>
            </a:r>
            <a:br>
              <a:rPr lang="fr-FR" sz="2400" dirty="0"/>
            </a:br>
            <a:r>
              <a:rPr lang="fr-FR" sz="2400" b="0" i="0" dirty="0">
                <a:solidFill>
                  <a:srgbClr val="000000"/>
                </a:solidFill>
                <a:effectLst/>
                <a:latin typeface="Times New Roman" panose="02020603050405020304" pitchFamily="18" charset="0"/>
              </a:rPr>
              <a:t>- le </a:t>
            </a:r>
            <a:r>
              <a:rPr lang="fr-FR" sz="2400" b="1" i="0" dirty="0">
                <a:solidFill>
                  <a:srgbClr val="000000"/>
                </a:solidFill>
                <a:effectLst/>
                <a:latin typeface="Times New Roman" panose="02020603050405020304" pitchFamily="18" charset="0"/>
              </a:rPr>
              <a:t>1-ier quartile</a:t>
            </a:r>
            <a:r>
              <a:rPr lang="fr-FR" sz="2400" b="0" i="0" dirty="0">
                <a:solidFill>
                  <a:srgbClr val="000000"/>
                </a:solidFill>
                <a:effectLst/>
                <a:latin typeface="Times New Roman" panose="02020603050405020304" pitchFamily="18" charset="0"/>
              </a:rPr>
              <a:t> est la valeur du caractère à partir de laquelle la fréquence cumulée atteint ou dépasse 0.25.</a:t>
            </a:r>
            <a:br>
              <a:rPr lang="fr-FR" sz="2400" dirty="0"/>
            </a:br>
            <a:r>
              <a:rPr lang="fr-FR" sz="2400" b="0" i="0" dirty="0">
                <a:solidFill>
                  <a:srgbClr val="000000"/>
                </a:solidFill>
                <a:effectLst/>
                <a:latin typeface="Times New Roman" panose="02020603050405020304" pitchFamily="18" charset="0"/>
              </a:rPr>
              <a:t>- le </a:t>
            </a:r>
            <a:r>
              <a:rPr lang="fr-FR" sz="2400" b="1" i="0" dirty="0">
                <a:solidFill>
                  <a:srgbClr val="000000"/>
                </a:solidFill>
                <a:effectLst/>
                <a:latin typeface="Times New Roman" panose="02020603050405020304" pitchFamily="18" charset="0"/>
              </a:rPr>
              <a:t>2-ième quartile</a:t>
            </a:r>
            <a:r>
              <a:rPr lang="fr-FR" sz="2400" b="0" i="0" dirty="0">
                <a:solidFill>
                  <a:srgbClr val="000000"/>
                </a:solidFill>
                <a:effectLst/>
                <a:latin typeface="Times New Roman" panose="02020603050405020304" pitchFamily="18" charset="0"/>
              </a:rPr>
              <a:t> est un </a:t>
            </a:r>
            <a:r>
              <a:rPr lang="fr-FR" sz="2400" dirty="0">
                <a:solidFill>
                  <a:srgbClr val="000000"/>
                </a:solidFill>
                <a:latin typeface="Times New Roman" panose="02020603050405020304" pitchFamily="18" charset="0"/>
              </a:rPr>
              <a:t>indice qui est </a:t>
            </a:r>
            <a:r>
              <a:rPr lang="fr-FR" sz="2400" b="0" i="0" dirty="0">
                <a:solidFill>
                  <a:srgbClr val="000000"/>
                </a:solidFill>
                <a:effectLst/>
                <a:latin typeface="Times New Roman" panose="02020603050405020304" pitchFamily="18" charset="0"/>
              </a:rPr>
              <a:t>confondu avec la médiane.</a:t>
            </a:r>
            <a:br>
              <a:rPr lang="fr-FR" sz="2400" dirty="0"/>
            </a:br>
            <a:r>
              <a:rPr lang="fr-FR" sz="2400" b="0" i="0" dirty="0">
                <a:solidFill>
                  <a:srgbClr val="000000"/>
                </a:solidFill>
                <a:effectLst/>
                <a:latin typeface="Times New Roman" panose="02020603050405020304" pitchFamily="18" charset="0"/>
              </a:rPr>
              <a:t>- le </a:t>
            </a:r>
            <a:r>
              <a:rPr lang="fr-FR" sz="2400" b="1" i="0" dirty="0">
                <a:solidFill>
                  <a:srgbClr val="000000"/>
                </a:solidFill>
                <a:effectLst/>
                <a:latin typeface="Times New Roman" panose="02020603050405020304" pitchFamily="18" charset="0"/>
              </a:rPr>
              <a:t>3-ième quartile</a:t>
            </a:r>
            <a:r>
              <a:rPr lang="fr-FR" sz="2400" b="0" i="0" dirty="0">
                <a:solidFill>
                  <a:srgbClr val="000000"/>
                </a:solidFill>
                <a:effectLst/>
                <a:latin typeface="Times New Roman" panose="02020603050405020304" pitchFamily="18" charset="0"/>
              </a:rPr>
              <a:t> est la valeur du caractère à partir de laquelle la fréquence cumulée atteint ou dépasse 0.75.</a:t>
            </a:r>
            <a:br>
              <a:rPr lang="fr-FR" sz="2400" dirty="0"/>
            </a:br>
            <a:endParaRPr lang="en-US" sz="2400" dirty="0"/>
          </a:p>
        </p:txBody>
      </p:sp>
    </p:spTree>
    <p:extLst>
      <p:ext uri="{BB962C8B-B14F-4D97-AF65-F5344CB8AC3E}">
        <p14:creationId xmlns:p14="http://schemas.microsoft.com/office/powerpoint/2010/main" val="31627497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8" name="Picture 2" descr="https://statistics.laerd.com/spss-tutorials/img/pearsons-correlation-menu.png"/>
          <p:cNvPicPr>
            <a:picLocks noChangeAspect="1" noChangeArrowheads="1"/>
          </p:cNvPicPr>
          <p:nvPr/>
        </p:nvPicPr>
        <p:blipFill>
          <a:blip r:embed="rId3" cstate="print"/>
          <a:srcRect/>
          <a:stretch>
            <a:fillRect/>
          </a:stretch>
        </p:blipFill>
        <p:spPr bwMode="auto">
          <a:xfrm>
            <a:off x="3419872" y="2830016"/>
            <a:ext cx="4876800" cy="4343400"/>
          </a:xfrm>
          <a:prstGeom prst="rect">
            <a:avLst/>
          </a:prstGeom>
          <a:noFill/>
        </p:spPr>
      </p:pic>
      <p:sp>
        <p:nvSpPr>
          <p:cNvPr id="514054" name="Rectangle 6"/>
          <p:cNvSpPr>
            <a:spLocks noGrp="1" noChangeArrowheads="1"/>
          </p:cNvSpPr>
          <p:nvPr>
            <p:ph type="title"/>
          </p:nvPr>
        </p:nvSpPr>
        <p:spPr/>
        <p:txBody>
          <a:bodyPr/>
          <a:lstStyle/>
          <a:p>
            <a:r>
              <a:rPr lang="fr-FR" dirty="0"/>
              <a:t>La validité concourante</a:t>
            </a:r>
          </a:p>
        </p:txBody>
      </p:sp>
      <p:sp>
        <p:nvSpPr>
          <p:cNvPr id="3" name="ZoneTexte 2"/>
          <p:cNvSpPr txBox="1"/>
          <p:nvPr/>
        </p:nvSpPr>
        <p:spPr>
          <a:xfrm>
            <a:off x="323528" y="980728"/>
            <a:ext cx="8568952" cy="1953868"/>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La validité concourante : se manifeste à travers les corrélations de l’instrument de mesures avec d’autres tests qui mesurent les mêmes paramètres.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La validité de critère</a:t>
            </a:r>
          </a:p>
        </p:txBody>
      </p:sp>
      <p:sp>
        <p:nvSpPr>
          <p:cNvPr id="3" name="ZoneTexte 2"/>
          <p:cNvSpPr txBox="1"/>
          <p:nvPr/>
        </p:nvSpPr>
        <p:spPr>
          <a:xfrm>
            <a:off x="467544" y="1412776"/>
            <a:ext cx="8280920" cy="3970318"/>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La validité empirique ou de critère :</a:t>
            </a:r>
          </a:p>
          <a:p>
            <a:pPr algn="just">
              <a:lnSpc>
                <a:spcPct val="150000"/>
              </a:lnSpc>
            </a:pPr>
            <a:r>
              <a:rPr lang="fr-FR" sz="2800" b="1" dirty="0">
                <a:latin typeface="Times New Roman" pitchFamily="18" charset="0"/>
                <a:cs typeface="Times New Roman" pitchFamily="18" charset="0"/>
              </a:rPr>
              <a:t>La validité de critère désigne une relation forte entre un test et un critère (ou variable). </a:t>
            </a:r>
          </a:p>
          <a:p>
            <a:pPr algn="just">
              <a:lnSpc>
                <a:spcPct val="150000"/>
              </a:lnSpc>
            </a:pPr>
            <a:r>
              <a:rPr lang="fr-FR" sz="2800" b="1" dirty="0">
                <a:latin typeface="Times New Roman" pitchFamily="18" charset="0"/>
                <a:cs typeface="Times New Roman" pitchFamily="18" charset="0"/>
              </a:rPr>
              <a:t>Ici, l’objectif n’est plus de savoir quel trait sous-jacent est mesuré par le test, mais de savoir, si le test est un prédicateur correct du critère</a:t>
            </a:r>
            <a:r>
              <a:rPr lang="fr-FR" dirty="0"/>
              <a:t>.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La validité de construit</a:t>
            </a:r>
          </a:p>
        </p:txBody>
      </p:sp>
      <p:sp>
        <p:nvSpPr>
          <p:cNvPr id="3" name="ZoneTexte 2"/>
          <p:cNvSpPr txBox="1"/>
          <p:nvPr/>
        </p:nvSpPr>
        <p:spPr>
          <a:xfrm>
            <a:off x="323528" y="1556792"/>
            <a:ext cx="8568952" cy="3323987"/>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Validité interne lorsque les variations des variables à </a:t>
            </a:r>
          </a:p>
          <a:p>
            <a:pPr algn="just">
              <a:lnSpc>
                <a:spcPct val="150000"/>
              </a:lnSpc>
            </a:pPr>
            <a:r>
              <a:rPr lang="fr-FR" sz="2800" b="1" dirty="0">
                <a:latin typeface="Times New Roman" pitchFamily="18" charset="0"/>
                <a:cs typeface="Times New Roman" pitchFamily="18" charset="0"/>
              </a:rPr>
              <a:t>expliquer sont expliquées uniquement par les variations des variables explicatives. </a:t>
            </a:r>
          </a:p>
          <a:p>
            <a:pPr algn="just">
              <a:lnSpc>
                <a:spcPct val="150000"/>
              </a:lnSpc>
            </a:pPr>
            <a:r>
              <a:rPr lang="fr-FR" sz="2800" b="1" dirty="0">
                <a:latin typeface="Times New Roman" pitchFamily="18" charset="0"/>
                <a:cs typeface="Times New Roman" pitchFamily="18" charset="0"/>
              </a:rPr>
              <a:t>Validité externe lorsque on peut étendre les conclusions de la recherche à d'autres domaines.</a:t>
            </a:r>
          </a:p>
        </p:txBody>
      </p:sp>
      <p:pic>
        <p:nvPicPr>
          <p:cNvPr id="653314" name="Picture 2" descr="http://scrat.hellocoton.fr/img/classic/la-validite-d-039-une-recherche-9085443.jpg"/>
          <p:cNvPicPr>
            <a:picLocks noChangeAspect="1" noChangeArrowheads="1"/>
          </p:cNvPicPr>
          <p:nvPr/>
        </p:nvPicPr>
        <p:blipFill>
          <a:blip r:embed="rId3" cstate="print"/>
          <a:srcRect/>
          <a:stretch>
            <a:fillRect/>
          </a:stretch>
        </p:blipFill>
        <p:spPr bwMode="auto">
          <a:xfrm>
            <a:off x="6084168" y="4365104"/>
            <a:ext cx="2857500" cy="2143125"/>
          </a:xfrm>
          <a:prstGeom prst="rect">
            <a:avLst/>
          </a:prstGeom>
          <a:noFill/>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La validité de construit</a:t>
            </a:r>
          </a:p>
        </p:txBody>
      </p:sp>
      <p:sp>
        <p:nvSpPr>
          <p:cNvPr id="3" name="ZoneTexte 2"/>
          <p:cNvSpPr txBox="1"/>
          <p:nvPr/>
        </p:nvSpPr>
        <p:spPr>
          <a:xfrm>
            <a:off x="251520" y="1268760"/>
            <a:ext cx="8568952" cy="3323987"/>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S’élabore graduellement, au fur et à mesure que l’on accumule les informations convergentes sur les propriétés de l’instrument. </a:t>
            </a:r>
          </a:p>
          <a:p>
            <a:pPr algn="just">
              <a:lnSpc>
                <a:spcPct val="150000"/>
              </a:lnSpc>
            </a:pPr>
            <a:r>
              <a:rPr lang="fr-FR" sz="2800" b="1" dirty="0">
                <a:latin typeface="Times New Roman" pitchFamily="18" charset="0"/>
                <a:cs typeface="Times New Roman" pitchFamily="18" charset="0"/>
              </a:rPr>
              <a:t>Elle repose, donc, sur la configuration de l’ensemble des résultats et des informations (temps et espace)</a:t>
            </a:r>
          </a:p>
        </p:txBody>
      </p:sp>
      <p:pic>
        <p:nvPicPr>
          <p:cNvPr id="651266" name="Picture 2" descr="http://licicom.liciel.net/site09/pages/img/Fotolia_7843733_XS_05_07_2011_11_54.jpg"/>
          <p:cNvPicPr>
            <a:picLocks noChangeAspect="1" noChangeArrowheads="1"/>
          </p:cNvPicPr>
          <p:nvPr/>
        </p:nvPicPr>
        <p:blipFill>
          <a:blip r:embed="rId3" cstate="print"/>
          <a:srcRect/>
          <a:stretch>
            <a:fillRect/>
          </a:stretch>
        </p:blipFill>
        <p:spPr bwMode="auto">
          <a:xfrm>
            <a:off x="4186510" y="4608016"/>
            <a:ext cx="3625850" cy="2565400"/>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descr="http://static6.eeiplatform.com/files/community-manager.jpe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323528" y="1340768"/>
            <a:ext cx="8610600" cy="5057775"/>
          </a:xfrm>
          <a:prstGeom prst="rect">
            <a:avLst/>
          </a:prstGeom>
          <a:noFill/>
        </p:spPr>
      </p:pic>
      <p:sp>
        <p:nvSpPr>
          <p:cNvPr id="514054" name="Rectangle 6"/>
          <p:cNvSpPr>
            <a:spLocks noGrp="1" noChangeArrowheads="1"/>
          </p:cNvSpPr>
          <p:nvPr>
            <p:ph type="title"/>
          </p:nvPr>
        </p:nvSpPr>
        <p:spPr/>
        <p:txBody>
          <a:bodyPr/>
          <a:lstStyle/>
          <a:p>
            <a:r>
              <a:rPr lang="fr-FR" sz="2800" dirty="0">
                <a:latin typeface="Times New Roman" pitchFamily="18" charset="0"/>
                <a:cs typeface="Times New Roman" pitchFamily="18" charset="0"/>
              </a:rPr>
              <a:t>La validité nomologique</a:t>
            </a:r>
            <a:endParaRPr lang="fr-FR" sz="2800" dirty="0"/>
          </a:p>
        </p:txBody>
      </p:sp>
      <p:sp>
        <p:nvSpPr>
          <p:cNvPr id="3" name="ZoneTexte 2"/>
          <p:cNvSpPr txBox="1"/>
          <p:nvPr/>
        </p:nvSpPr>
        <p:spPr>
          <a:xfrm>
            <a:off x="395536" y="1628800"/>
            <a:ext cx="8424936" cy="2677656"/>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Validité nomologique lorsque les liaisons entre les concepts, mesurées par la recherche sont en  conformité avec ce que laissait prévoir les théories  issues des recherches précédente.</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La validité convergente </a:t>
            </a:r>
          </a:p>
        </p:txBody>
      </p:sp>
      <p:sp>
        <p:nvSpPr>
          <p:cNvPr id="3" name="ZoneTexte 2"/>
          <p:cNvSpPr txBox="1"/>
          <p:nvPr/>
        </p:nvSpPr>
        <p:spPr>
          <a:xfrm>
            <a:off x="611560" y="1908921"/>
            <a:ext cx="7920880" cy="3246530"/>
          </a:xfrm>
          <a:prstGeom prst="rect">
            <a:avLst/>
          </a:prstGeom>
          <a:noFill/>
        </p:spPr>
        <p:txBody>
          <a:bodyPr wrap="square" rtlCol="0">
            <a:spAutoFit/>
          </a:bodyPr>
          <a:lstStyle/>
          <a:p>
            <a:pPr algn="just">
              <a:lnSpc>
                <a:spcPct val="150000"/>
              </a:lnSpc>
            </a:pPr>
            <a:endParaRPr lang="fr-FR" sz="2800" b="1" dirty="0">
              <a:latin typeface="Times New Roman" pitchFamily="18" charset="0"/>
              <a:cs typeface="Times New Roman" pitchFamily="18" charset="0"/>
            </a:endParaRPr>
          </a:p>
          <a:p>
            <a:pPr algn="just">
              <a:lnSpc>
                <a:spcPct val="150000"/>
              </a:lnSpc>
            </a:pPr>
            <a:endParaRPr lang="fr-FR" sz="2800" b="1" dirty="0">
              <a:latin typeface="Times New Roman" pitchFamily="18" charset="0"/>
              <a:cs typeface="Times New Roman" pitchFamily="18" charset="0"/>
            </a:endParaRPr>
          </a:p>
          <a:p>
            <a:pPr algn="just">
              <a:lnSpc>
                <a:spcPct val="150000"/>
              </a:lnSpc>
            </a:pPr>
            <a:endParaRPr lang="fr-FR" sz="2800" b="1" dirty="0">
              <a:latin typeface="Times New Roman" pitchFamily="18" charset="0"/>
              <a:cs typeface="Times New Roman" pitchFamily="18" charset="0"/>
            </a:endParaRPr>
          </a:p>
          <a:p>
            <a:pPr algn="just">
              <a:lnSpc>
                <a:spcPct val="150000"/>
              </a:lnSpc>
            </a:pPr>
            <a:endParaRPr lang="fr-FR" sz="2800" b="1" dirty="0">
              <a:latin typeface="Times New Roman" pitchFamily="18" charset="0"/>
              <a:cs typeface="Times New Roman" pitchFamily="18" charset="0"/>
            </a:endParaRPr>
          </a:p>
          <a:p>
            <a:pPr algn="just">
              <a:lnSpc>
                <a:spcPct val="150000"/>
              </a:lnSpc>
            </a:pPr>
            <a:endParaRPr lang="fr-FR" sz="2800" b="1" dirty="0">
              <a:latin typeface="Times New Roman" pitchFamily="18" charset="0"/>
              <a:cs typeface="Times New Roman" pitchFamily="18" charset="0"/>
            </a:endParaRPr>
          </a:p>
        </p:txBody>
      </p:sp>
      <p:sp>
        <p:nvSpPr>
          <p:cNvPr id="4" name="ZoneTexte 3"/>
          <p:cNvSpPr txBox="1"/>
          <p:nvPr/>
        </p:nvSpPr>
        <p:spPr>
          <a:xfrm>
            <a:off x="323528" y="1475132"/>
            <a:ext cx="8352928" cy="1953868"/>
          </a:xfrm>
          <a:prstGeom prst="rect">
            <a:avLst/>
          </a:prstGeom>
          <a:noFill/>
        </p:spPr>
        <p:txBody>
          <a:bodyPr wrap="square" rtlCol="0">
            <a:spAutoFit/>
          </a:bodyPr>
          <a:lstStyle/>
          <a:p>
            <a:pPr algn="just">
              <a:lnSpc>
                <a:spcPct val="150000"/>
              </a:lnSpc>
            </a:pPr>
            <a:r>
              <a:rPr lang="fr-FR" dirty="0">
                <a:latin typeface="Times New Roman" pitchFamily="18" charset="0"/>
                <a:cs typeface="Times New Roman" pitchFamily="18" charset="0"/>
              </a:rPr>
              <a:t> </a:t>
            </a:r>
            <a:r>
              <a:rPr lang="fr-FR" sz="2800" b="1" dirty="0">
                <a:latin typeface="Times New Roman" pitchFamily="18" charset="0"/>
                <a:cs typeface="Times New Roman" pitchFamily="18" charset="0"/>
              </a:rPr>
              <a:t>Validité convergente lorsque plusieurs méthodes utilisées pour mesurer un concept fournissent des résultats identiques ou proches.</a:t>
            </a:r>
          </a:p>
        </p:txBody>
      </p:sp>
      <p:pic>
        <p:nvPicPr>
          <p:cNvPr id="613380" name="Picture 4" descr="Afficher l'image d'origine"/>
          <p:cNvPicPr>
            <a:picLocks noChangeAspect="1" noChangeArrowheads="1"/>
          </p:cNvPicPr>
          <p:nvPr/>
        </p:nvPicPr>
        <p:blipFill>
          <a:blip r:embed="rId3" cstate="print"/>
          <a:srcRect/>
          <a:stretch>
            <a:fillRect/>
          </a:stretch>
        </p:blipFill>
        <p:spPr bwMode="auto">
          <a:xfrm>
            <a:off x="1599216" y="3584470"/>
            <a:ext cx="5637080" cy="2724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dirty="0">
                <a:latin typeface="Times New Roman" pitchFamily="18" charset="0"/>
                <a:cs typeface="Times New Roman" pitchFamily="18" charset="0"/>
              </a:rPr>
              <a:t>La validité discriminante</a:t>
            </a:r>
            <a:endParaRPr lang="fr-FR" sz="2800" dirty="0"/>
          </a:p>
        </p:txBody>
      </p:sp>
      <p:sp>
        <p:nvSpPr>
          <p:cNvPr id="3" name="ZoneTexte 2"/>
          <p:cNvSpPr txBox="1"/>
          <p:nvPr/>
        </p:nvSpPr>
        <p:spPr>
          <a:xfrm>
            <a:off x="755576" y="1484784"/>
            <a:ext cx="7848872" cy="3246530"/>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Validité discriminante lorsqu'une mesure permet de  s'assurer que deux concepts, dont on a formé l'hypothèse qu'ils étaient différents, sont effectivement différenciés par les mesures</a:t>
            </a:r>
          </a:p>
          <a:p>
            <a:pPr algn="just">
              <a:lnSpc>
                <a:spcPct val="150000"/>
              </a:lnSpc>
            </a:pPr>
            <a:endParaRPr lang="fr-FR" sz="2800" b="1" dirty="0">
              <a:latin typeface="Times New Roman" pitchFamily="18" charset="0"/>
              <a:cs typeface="Times New Roman" pitchFamily="18" charset="0"/>
            </a:endParaRPr>
          </a:p>
        </p:txBody>
      </p:sp>
      <p:pic>
        <p:nvPicPr>
          <p:cNvPr id="4" name="Picture 2" descr="Afficher l'image d'origine"/>
          <p:cNvPicPr>
            <a:picLocks noChangeAspect="1" noChangeArrowheads="1"/>
          </p:cNvPicPr>
          <p:nvPr/>
        </p:nvPicPr>
        <p:blipFill>
          <a:blip r:embed="rId3" cstate="print"/>
          <a:srcRect/>
          <a:stretch>
            <a:fillRect/>
          </a:stretch>
        </p:blipFill>
        <p:spPr bwMode="auto">
          <a:xfrm>
            <a:off x="1982688" y="4087320"/>
            <a:ext cx="5181600" cy="2798064"/>
          </a:xfrm>
          <a:prstGeom prst="rect">
            <a:avLst/>
          </a:prstGeom>
          <a:noFill/>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solidFill>
                  <a:schemeClr val="accent2">
                    <a:lumMod val="50000"/>
                  </a:schemeClr>
                </a:solidFill>
              </a:rPr>
              <a:t>En conclusion </a:t>
            </a:r>
          </a:p>
        </p:txBody>
      </p:sp>
      <p:sp>
        <p:nvSpPr>
          <p:cNvPr id="3" name="ZoneTexte 2"/>
          <p:cNvSpPr txBox="1"/>
          <p:nvPr/>
        </p:nvSpPr>
        <p:spPr>
          <a:xfrm>
            <a:off x="323528" y="1412776"/>
            <a:ext cx="8352928" cy="2677656"/>
          </a:xfrm>
          <a:prstGeom prst="rect">
            <a:avLst/>
          </a:prstGeom>
          <a:noFill/>
        </p:spPr>
        <p:txBody>
          <a:bodyPr wrap="square" rtlCol="0">
            <a:spAutoFit/>
          </a:bodyPr>
          <a:lstStyle/>
          <a:p>
            <a:pPr algn="just">
              <a:lnSpc>
                <a:spcPct val="150000"/>
              </a:lnSpc>
            </a:pPr>
            <a:r>
              <a:rPr lang="fr-FR" sz="2800" b="1" dirty="0">
                <a:latin typeface="Times New Roman" pitchFamily="18" charset="0"/>
                <a:cs typeface="Times New Roman" pitchFamily="18" charset="0"/>
              </a:rPr>
              <a:t>La validité convergente et la validité discriminante sont les deux indicateurs de la validité de construit qui sera bonne lorsque les représentations données par les indicateurs représenteront bien le construit.</a:t>
            </a:r>
          </a:p>
        </p:txBody>
      </p:sp>
      <p:pic>
        <p:nvPicPr>
          <p:cNvPr id="615426" name="Picture 2" descr="http://www.cta1704.org/uploads/8/6/8/7/8687649/8518661.png?324"/>
          <p:cNvPicPr>
            <a:picLocks noChangeAspect="1" noChangeArrowheads="1"/>
          </p:cNvPicPr>
          <p:nvPr/>
        </p:nvPicPr>
        <p:blipFill>
          <a:blip r:embed="rId3" cstate="print"/>
          <a:srcRect/>
          <a:stretch>
            <a:fillRect/>
          </a:stretch>
        </p:blipFill>
        <p:spPr bwMode="auto">
          <a:xfrm>
            <a:off x="2843808" y="4221088"/>
            <a:ext cx="3086100" cy="2286001"/>
          </a:xfrm>
          <a:prstGeom prst="rect">
            <a:avLst/>
          </a:prstGeom>
          <a:noFill/>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54E-AF1A-4111-AD8C-FBD114E5275D}"/>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D21FB161-3789-409C-8921-A96C1E813EBE}"/>
              </a:ext>
            </a:extLst>
          </p:cNvPr>
          <p:cNvPicPr>
            <a:picLocks noChangeAspect="1"/>
          </p:cNvPicPr>
          <p:nvPr/>
        </p:nvPicPr>
        <p:blipFill>
          <a:blip r:embed="rId2"/>
          <a:stretch>
            <a:fillRect/>
          </a:stretch>
        </p:blipFill>
        <p:spPr>
          <a:xfrm>
            <a:off x="0" y="1484784"/>
            <a:ext cx="9144000" cy="4161740"/>
          </a:xfrm>
          <a:prstGeom prst="rect">
            <a:avLst/>
          </a:prstGeom>
        </p:spPr>
      </p:pic>
      <p:sp>
        <p:nvSpPr>
          <p:cNvPr id="5" name="Oval 4">
            <a:extLst>
              <a:ext uri="{FF2B5EF4-FFF2-40B4-BE49-F238E27FC236}">
                <a16:creationId xmlns:a16="http://schemas.microsoft.com/office/drawing/2014/main" id="{AC464519-2F72-467E-A111-7C4780CF11C5}"/>
              </a:ext>
            </a:extLst>
          </p:cNvPr>
          <p:cNvSpPr/>
          <p:nvPr/>
        </p:nvSpPr>
        <p:spPr>
          <a:xfrm>
            <a:off x="6588224" y="4725144"/>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0287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54E-AF1A-4111-AD8C-FBD114E5275D}"/>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D21FB161-3789-409C-8921-A96C1E813EBE}"/>
              </a:ext>
            </a:extLst>
          </p:cNvPr>
          <p:cNvPicPr>
            <a:picLocks noChangeAspect="1"/>
          </p:cNvPicPr>
          <p:nvPr/>
        </p:nvPicPr>
        <p:blipFill>
          <a:blip r:embed="rId2"/>
          <a:stretch>
            <a:fillRect/>
          </a:stretch>
        </p:blipFill>
        <p:spPr>
          <a:xfrm>
            <a:off x="0" y="1484784"/>
            <a:ext cx="9144000" cy="4161740"/>
          </a:xfrm>
          <a:prstGeom prst="rect">
            <a:avLst/>
          </a:prstGeom>
        </p:spPr>
      </p:pic>
      <p:sp>
        <p:nvSpPr>
          <p:cNvPr id="5" name="Oval 4">
            <a:extLst>
              <a:ext uri="{FF2B5EF4-FFF2-40B4-BE49-F238E27FC236}">
                <a16:creationId xmlns:a16="http://schemas.microsoft.com/office/drawing/2014/main" id="{AC464519-2F72-467E-A111-7C4780CF11C5}"/>
              </a:ext>
            </a:extLst>
          </p:cNvPr>
          <p:cNvSpPr/>
          <p:nvPr/>
        </p:nvSpPr>
        <p:spPr>
          <a:xfrm>
            <a:off x="6588224" y="4725144"/>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51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364E2796-E5A0-41AF-B06E-FEC4E5826E03}"/>
              </a:ext>
            </a:extLst>
          </p:cNvPr>
          <p:cNvSpPr txBox="1"/>
          <p:nvPr/>
        </p:nvSpPr>
        <p:spPr>
          <a:xfrm>
            <a:off x="107504" y="1340768"/>
            <a:ext cx="8928992" cy="5996513"/>
          </a:xfrm>
          <a:prstGeom prst="rect">
            <a:avLst/>
          </a:prstGeom>
          <a:noFill/>
        </p:spPr>
        <p:txBody>
          <a:bodyPr wrap="square" rtlCol="0">
            <a:spAutoFit/>
          </a:bodyPr>
          <a:lstStyle/>
          <a:p>
            <a:pPr>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On peut définir les </a:t>
            </a:r>
            <a:r>
              <a:rPr lang="fr-FR" sz="2400" b="1" i="0" dirty="0">
                <a:solidFill>
                  <a:srgbClr val="000000"/>
                </a:solidFill>
                <a:effectLst/>
                <a:latin typeface="Times New Roman" panose="02020603050405020304" pitchFamily="18" charset="0"/>
                <a:cs typeface="Times New Roman" panose="02020603050405020304" pitchFamily="18" charset="0"/>
              </a:rPr>
              <a:t>déciles</a:t>
            </a:r>
            <a:r>
              <a:rPr lang="fr-FR" sz="2400" b="0" i="0" dirty="0">
                <a:solidFill>
                  <a:srgbClr val="000000"/>
                </a:solidFill>
                <a:effectLst/>
                <a:latin typeface="Times New Roman" panose="02020603050405020304" pitchFamily="18" charset="0"/>
                <a:cs typeface="Times New Roman" panose="02020603050405020304" pitchFamily="18" charset="0"/>
              </a:rPr>
              <a:t>. Il y a 9 déciles :</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1-ier décile</a:t>
            </a:r>
            <a:r>
              <a:rPr lang="fr-FR" sz="2400" b="0" i="0" dirty="0">
                <a:solidFill>
                  <a:srgbClr val="000000"/>
                </a:solidFill>
                <a:effectLst/>
                <a:latin typeface="Times New Roman" panose="02020603050405020304" pitchFamily="18" charset="0"/>
                <a:cs typeface="Times New Roman" panose="02020603050405020304" pitchFamily="18" charset="0"/>
              </a:rPr>
              <a:t> est la valeur du caractère à partir de laquelle la fréquence cumulée atteint ou dépasse 0.1.</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9-ième décile</a:t>
            </a:r>
            <a:r>
              <a:rPr lang="fr-FR" sz="2400" b="0" i="0" dirty="0">
                <a:solidFill>
                  <a:srgbClr val="000000"/>
                </a:solidFill>
                <a:effectLst/>
                <a:latin typeface="Times New Roman" panose="02020603050405020304" pitchFamily="18" charset="0"/>
                <a:cs typeface="Times New Roman" panose="02020603050405020304" pitchFamily="18" charset="0"/>
              </a:rPr>
              <a:t> est la valeur du caractère à partir de laquelle la fréquence cumulée atteint ou dépasse 0.9.</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On peut aussi définir le </a:t>
            </a:r>
            <a:r>
              <a:rPr lang="fr-FR" sz="2400" b="1" i="0" dirty="0">
                <a:solidFill>
                  <a:srgbClr val="000000"/>
                </a:solidFill>
                <a:effectLst/>
                <a:latin typeface="Times New Roman" panose="02020603050405020304" pitchFamily="18" charset="0"/>
                <a:cs typeface="Times New Roman" panose="02020603050405020304" pitchFamily="18" charset="0"/>
              </a:rPr>
              <a:t>centile</a:t>
            </a:r>
            <a:r>
              <a:rPr lang="fr-FR" sz="2400" b="0" i="0" dirty="0">
                <a:solidFill>
                  <a:srgbClr val="000000"/>
                </a:solidFill>
                <a:effectLst/>
                <a:latin typeface="Times New Roman" panose="02020603050405020304" pitchFamily="18" charset="0"/>
                <a:cs typeface="Times New Roman" panose="02020603050405020304" pitchFamily="18" charset="0"/>
              </a:rPr>
              <a:t> (il y a 99 centiles)</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1-ier centile</a:t>
            </a:r>
            <a:r>
              <a:rPr lang="fr-FR" sz="2400" b="0" i="0" dirty="0">
                <a:solidFill>
                  <a:srgbClr val="000000"/>
                </a:solidFill>
                <a:effectLst/>
                <a:latin typeface="Times New Roman" panose="02020603050405020304" pitchFamily="18" charset="0"/>
                <a:cs typeface="Times New Roman" panose="02020603050405020304" pitchFamily="18" charset="0"/>
              </a:rPr>
              <a:t> est la valeur du caractère à partir de laquelle la fréquence cumulée atteint ou dépasse 0.01.</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99-ième centile</a:t>
            </a:r>
            <a:r>
              <a:rPr lang="fr-FR" sz="2400" b="0" i="0" dirty="0">
                <a:solidFill>
                  <a:srgbClr val="000000"/>
                </a:solidFill>
                <a:effectLst/>
                <a:latin typeface="Times New Roman" panose="02020603050405020304" pitchFamily="18" charset="0"/>
                <a:cs typeface="Times New Roman" panose="02020603050405020304" pitchFamily="18" charset="0"/>
              </a:rPr>
              <a:t> est la valeur du caractère à partir de laquelle la fréquence cumulée atteint ou dépasse 0.99.</a:t>
            </a:r>
            <a:br>
              <a:rPr lang="fr-FR" dirty="0"/>
            </a:br>
            <a:endParaRPr lang="en-US" dirty="0"/>
          </a:p>
        </p:txBody>
      </p:sp>
    </p:spTree>
    <p:extLst>
      <p:ext uri="{BB962C8B-B14F-4D97-AF65-F5344CB8AC3E}">
        <p14:creationId xmlns:p14="http://schemas.microsoft.com/office/powerpoint/2010/main" val="30449742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r>
              <a:rPr lang="en-US" dirty="0"/>
              <a:t> :les </a:t>
            </a:r>
            <a:r>
              <a:rPr lang="en-US" dirty="0" err="1"/>
              <a:t>méthodes</a:t>
            </a:r>
            <a:r>
              <a:rPr lang="en-US" dirty="0"/>
              <a:t> </a:t>
            </a:r>
            <a:r>
              <a:rPr lang="en-US" dirty="0" err="1"/>
              <a:t>d’extraction</a:t>
            </a:r>
            <a:endParaRPr lang="en-US" dirty="0"/>
          </a:p>
        </p:txBody>
      </p:sp>
      <p:pic>
        <p:nvPicPr>
          <p:cNvPr id="6" name="Picture 5">
            <a:extLst>
              <a:ext uri="{FF2B5EF4-FFF2-40B4-BE49-F238E27FC236}">
                <a16:creationId xmlns:a16="http://schemas.microsoft.com/office/drawing/2014/main" id="{81E1003E-3B83-4337-BADB-73E1A6ACEDC7}"/>
              </a:ext>
            </a:extLst>
          </p:cNvPr>
          <p:cNvPicPr>
            <a:picLocks noChangeAspect="1"/>
          </p:cNvPicPr>
          <p:nvPr/>
        </p:nvPicPr>
        <p:blipFill>
          <a:blip r:embed="rId2"/>
          <a:stretch>
            <a:fillRect/>
          </a:stretch>
        </p:blipFill>
        <p:spPr>
          <a:xfrm>
            <a:off x="1403648" y="2132856"/>
            <a:ext cx="6912768" cy="3456384"/>
          </a:xfrm>
          <a:prstGeom prst="rect">
            <a:avLst/>
          </a:prstGeom>
        </p:spPr>
      </p:pic>
      <p:sp>
        <p:nvSpPr>
          <p:cNvPr id="7" name="TextBox 6">
            <a:extLst>
              <a:ext uri="{FF2B5EF4-FFF2-40B4-BE49-F238E27FC236}">
                <a16:creationId xmlns:a16="http://schemas.microsoft.com/office/drawing/2014/main" id="{25AC0823-516E-42B1-AEFD-4AB5CF42D3EB}"/>
              </a:ext>
            </a:extLst>
          </p:cNvPr>
          <p:cNvSpPr txBox="1"/>
          <p:nvPr/>
        </p:nvSpPr>
        <p:spPr>
          <a:xfrm>
            <a:off x="3131840" y="1340768"/>
            <a:ext cx="4896544" cy="369332"/>
          </a:xfrm>
          <a:prstGeom prst="rect">
            <a:avLst/>
          </a:prstGeom>
          <a:noFill/>
        </p:spPr>
        <p:txBody>
          <a:bodyPr wrap="square" rtlCol="0">
            <a:spAutoFit/>
          </a:bodyPr>
          <a:lstStyle/>
          <a:p>
            <a:r>
              <a:rPr lang="en-US" dirty="0"/>
              <a:t>les </a:t>
            </a:r>
            <a:r>
              <a:rPr lang="en-US" dirty="0" err="1"/>
              <a:t>méthodes</a:t>
            </a:r>
            <a:r>
              <a:rPr lang="en-US" dirty="0"/>
              <a:t> </a:t>
            </a:r>
            <a:r>
              <a:rPr lang="en-US" dirty="0" err="1"/>
              <a:t>d’extraction</a:t>
            </a:r>
            <a:r>
              <a:rPr lang="en-US" dirty="0"/>
              <a:t> </a:t>
            </a:r>
            <a:r>
              <a:rPr lang="en-US" dirty="0" err="1"/>
              <a:t>sont</a:t>
            </a:r>
            <a:r>
              <a:rPr lang="en-US" dirty="0"/>
              <a:t> multiples</a:t>
            </a:r>
          </a:p>
        </p:txBody>
      </p:sp>
    </p:spTree>
    <p:extLst>
      <p:ext uri="{BB962C8B-B14F-4D97-AF65-F5344CB8AC3E}">
        <p14:creationId xmlns:p14="http://schemas.microsoft.com/office/powerpoint/2010/main" val="30387267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r>
              <a:rPr lang="en-US" dirty="0"/>
              <a:t> :les </a:t>
            </a:r>
            <a:r>
              <a:rPr lang="en-US" dirty="0" err="1"/>
              <a:t>méthodes</a:t>
            </a:r>
            <a:r>
              <a:rPr lang="en-US" dirty="0"/>
              <a:t> de rotation</a:t>
            </a:r>
          </a:p>
        </p:txBody>
      </p:sp>
      <p:sp>
        <p:nvSpPr>
          <p:cNvPr id="7" name="TextBox 6">
            <a:extLst>
              <a:ext uri="{FF2B5EF4-FFF2-40B4-BE49-F238E27FC236}">
                <a16:creationId xmlns:a16="http://schemas.microsoft.com/office/drawing/2014/main" id="{25AC0823-516E-42B1-AEFD-4AB5CF42D3EB}"/>
              </a:ext>
            </a:extLst>
          </p:cNvPr>
          <p:cNvSpPr txBox="1"/>
          <p:nvPr/>
        </p:nvSpPr>
        <p:spPr>
          <a:xfrm>
            <a:off x="3131840" y="1340768"/>
            <a:ext cx="4896544" cy="369332"/>
          </a:xfrm>
          <a:prstGeom prst="rect">
            <a:avLst/>
          </a:prstGeom>
          <a:noFill/>
        </p:spPr>
        <p:txBody>
          <a:bodyPr wrap="square" rtlCol="0">
            <a:spAutoFit/>
          </a:bodyPr>
          <a:lstStyle/>
          <a:p>
            <a:r>
              <a:rPr lang="en-US" dirty="0"/>
              <a:t>les </a:t>
            </a:r>
            <a:r>
              <a:rPr lang="en-US" dirty="0" err="1"/>
              <a:t>méthodes</a:t>
            </a:r>
            <a:r>
              <a:rPr lang="en-US" dirty="0"/>
              <a:t> de rotation (5 </a:t>
            </a:r>
            <a:r>
              <a:rPr lang="en-US" dirty="0" err="1"/>
              <a:t>méthodes</a:t>
            </a:r>
            <a:r>
              <a:rPr lang="en-US" dirty="0"/>
              <a:t>)</a:t>
            </a:r>
          </a:p>
        </p:txBody>
      </p:sp>
      <p:pic>
        <p:nvPicPr>
          <p:cNvPr id="4" name="Picture 3">
            <a:extLst>
              <a:ext uri="{FF2B5EF4-FFF2-40B4-BE49-F238E27FC236}">
                <a16:creationId xmlns:a16="http://schemas.microsoft.com/office/drawing/2014/main" id="{8D25878E-137B-41B6-8D35-2F8D6E807662}"/>
              </a:ext>
            </a:extLst>
          </p:cNvPr>
          <p:cNvPicPr>
            <a:picLocks noChangeAspect="1"/>
          </p:cNvPicPr>
          <p:nvPr/>
        </p:nvPicPr>
        <p:blipFill>
          <a:blip r:embed="rId2"/>
          <a:stretch>
            <a:fillRect/>
          </a:stretch>
        </p:blipFill>
        <p:spPr>
          <a:xfrm>
            <a:off x="842962" y="1924050"/>
            <a:ext cx="7458075" cy="3009900"/>
          </a:xfrm>
          <a:prstGeom prst="rect">
            <a:avLst/>
          </a:prstGeom>
        </p:spPr>
      </p:pic>
    </p:spTree>
    <p:extLst>
      <p:ext uri="{BB962C8B-B14F-4D97-AF65-F5344CB8AC3E}">
        <p14:creationId xmlns:p14="http://schemas.microsoft.com/office/powerpoint/2010/main" val="21863896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554E-AF1A-4111-AD8C-FBD114E5275D}"/>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6" name="Picture 5">
            <a:extLst>
              <a:ext uri="{FF2B5EF4-FFF2-40B4-BE49-F238E27FC236}">
                <a16:creationId xmlns:a16="http://schemas.microsoft.com/office/drawing/2014/main" id="{DD58C8AE-DD93-43D2-BEF9-A38DE0198D9F}"/>
              </a:ext>
            </a:extLst>
          </p:cNvPr>
          <p:cNvPicPr>
            <a:picLocks noChangeAspect="1"/>
          </p:cNvPicPr>
          <p:nvPr/>
        </p:nvPicPr>
        <p:blipFill>
          <a:blip r:embed="rId2"/>
          <a:stretch>
            <a:fillRect/>
          </a:stretch>
        </p:blipFill>
        <p:spPr>
          <a:xfrm>
            <a:off x="1438275" y="2019300"/>
            <a:ext cx="6267450" cy="2819400"/>
          </a:xfrm>
          <a:prstGeom prst="rect">
            <a:avLst/>
          </a:prstGeom>
        </p:spPr>
      </p:pic>
      <p:sp>
        <p:nvSpPr>
          <p:cNvPr id="7" name="Oval 6">
            <a:extLst>
              <a:ext uri="{FF2B5EF4-FFF2-40B4-BE49-F238E27FC236}">
                <a16:creationId xmlns:a16="http://schemas.microsoft.com/office/drawing/2014/main" id="{AB1F7B62-2651-4561-8DCE-69AAC907DDCB}"/>
              </a:ext>
            </a:extLst>
          </p:cNvPr>
          <p:cNvSpPr/>
          <p:nvPr/>
        </p:nvSpPr>
        <p:spPr>
          <a:xfrm>
            <a:off x="6444208" y="3933056"/>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F75E6C-5A09-4CD9-A2B5-2B6C64158024}"/>
              </a:ext>
            </a:extLst>
          </p:cNvPr>
          <p:cNvSpPr/>
          <p:nvPr/>
        </p:nvSpPr>
        <p:spPr>
          <a:xfrm>
            <a:off x="3491880" y="3284984"/>
            <a:ext cx="79208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3374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Possibilté</a:t>
            </a:r>
            <a:r>
              <a:rPr lang="en-US" dirty="0"/>
              <a:t> de </a:t>
            </a:r>
            <a:r>
              <a:rPr lang="en-US" dirty="0" err="1"/>
              <a:t>factorisation</a:t>
            </a:r>
            <a:r>
              <a:rPr lang="en-US" dirty="0"/>
              <a:t> </a:t>
            </a:r>
          </a:p>
        </p:txBody>
      </p:sp>
      <p:pic>
        <p:nvPicPr>
          <p:cNvPr id="5" name="Picture 4">
            <a:extLst>
              <a:ext uri="{FF2B5EF4-FFF2-40B4-BE49-F238E27FC236}">
                <a16:creationId xmlns:a16="http://schemas.microsoft.com/office/drawing/2014/main" id="{69663290-AD07-412A-B4A0-8D1110B060E5}"/>
              </a:ext>
            </a:extLst>
          </p:cNvPr>
          <p:cNvPicPr>
            <a:picLocks noChangeAspect="1"/>
          </p:cNvPicPr>
          <p:nvPr/>
        </p:nvPicPr>
        <p:blipFill>
          <a:blip r:embed="rId2"/>
          <a:stretch>
            <a:fillRect/>
          </a:stretch>
        </p:blipFill>
        <p:spPr>
          <a:xfrm>
            <a:off x="0" y="1911871"/>
            <a:ext cx="9144000" cy="3034258"/>
          </a:xfrm>
          <a:prstGeom prst="rect">
            <a:avLst/>
          </a:prstGeom>
        </p:spPr>
      </p:pic>
      <p:sp>
        <p:nvSpPr>
          <p:cNvPr id="6" name="Oval 5">
            <a:extLst>
              <a:ext uri="{FF2B5EF4-FFF2-40B4-BE49-F238E27FC236}">
                <a16:creationId xmlns:a16="http://schemas.microsoft.com/office/drawing/2014/main" id="{60381E9B-E334-4528-8041-C0C5E7C33C58}"/>
              </a:ext>
            </a:extLst>
          </p:cNvPr>
          <p:cNvSpPr/>
          <p:nvPr/>
        </p:nvSpPr>
        <p:spPr>
          <a:xfrm>
            <a:off x="7596336" y="2492896"/>
            <a:ext cx="79208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6FEFE95-135F-470C-B529-81F8D43FF703}"/>
              </a:ext>
            </a:extLst>
          </p:cNvPr>
          <p:cNvSpPr/>
          <p:nvPr/>
        </p:nvSpPr>
        <p:spPr>
          <a:xfrm>
            <a:off x="7614504" y="4221088"/>
            <a:ext cx="792088"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46BA83-FA85-4E24-9F1E-106C612126F8}"/>
              </a:ext>
            </a:extLst>
          </p:cNvPr>
          <p:cNvSpPr txBox="1"/>
          <p:nvPr/>
        </p:nvSpPr>
        <p:spPr>
          <a:xfrm>
            <a:off x="2339752" y="4946129"/>
            <a:ext cx="5544616" cy="1200329"/>
          </a:xfrm>
          <a:prstGeom prst="rect">
            <a:avLst/>
          </a:prstGeom>
          <a:noFill/>
        </p:spPr>
        <p:txBody>
          <a:bodyPr wrap="square" rtlCol="0">
            <a:spAutoFit/>
          </a:bodyPr>
          <a:lstStyle/>
          <a:p>
            <a:r>
              <a:rPr lang="fr-FR" sz="2400" b="1"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Indice de KMO &gt;0.6 et</a:t>
            </a:r>
          </a:p>
          <a:p>
            <a:r>
              <a:rPr lang="fr-FR" sz="2400" b="1" dirty="0">
                <a:solidFill>
                  <a:srgbClr val="010205"/>
                </a:solidFill>
                <a:latin typeface="Times New Roman" panose="02020603050405020304" pitchFamily="18" charset="0"/>
                <a:cs typeface="Times New Roman" panose="02020603050405020304" pitchFamily="18" charset="0"/>
              </a:rPr>
              <a:t>Test de sphéricité de Bartlett significatif  </a:t>
            </a:r>
            <a:r>
              <a:rPr lang="fr-FR" sz="2400" b="1" dirty="0">
                <a:solidFill>
                  <a:srgbClr val="010205"/>
                </a:solidFill>
                <a:latin typeface="Times New Roman" panose="02020603050405020304" pitchFamily="18" charset="0"/>
                <a:ea typeface="Calibri" panose="020F0502020204030204" pitchFamily="34" charset="0"/>
                <a:cs typeface="Times New Roman" panose="02020603050405020304" pitchFamily="18" charset="0"/>
              </a:rPr>
              <a:t>Matrice </a:t>
            </a:r>
            <a:r>
              <a:rPr lang="fr-FR" sz="2400" b="1" dirty="0" err="1">
                <a:solidFill>
                  <a:srgbClr val="010205"/>
                </a:solidFill>
                <a:latin typeface="Times New Roman" panose="02020603050405020304" pitchFamily="18" charset="0"/>
                <a:ea typeface="Calibri" panose="020F0502020204030204" pitchFamily="34" charset="0"/>
                <a:cs typeface="Times New Roman" panose="02020603050405020304" pitchFamily="18" charset="0"/>
              </a:rPr>
              <a:t>factorisable</a:t>
            </a:r>
            <a:r>
              <a:rPr lang="fr-FR" sz="2400" b="1" dirty="0">
                <a:solidFill>
                  <a:srgbClr val="010205"/>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0291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ABFBC061-5D17-4DDC-8440-0D3328ACC593}"/>
              </a:ext>
            </a:extLst>
          </p:cNvPr>
          <p:cNvPicPr>
            <a:picLocks noChangeAspect="1"/>
          </p:cNvPicPr>
          <p:nvPr/>
        </p:nvPicPr>
        <p:blipFill>
          <a:blip r:embed="rId2"/>
          <a:stretch>
            <a:fillRect/>
          </a:stretch>
        </p:blipFill>
        <p:spPr>
          <a:xfrm>
            <a:off x="466725" y="1390650"/>
            <a:ext cx="8210550" cy="4076700"/>
          </a:xfrm>
          <a:prstGeom prst="rect">
            <a:avLst/>
          </a:prstGeom>
        </p:spPr>
      </p:pic>
      <p:sp>
        <p:nvSpPr>
          <p:cNvPr id="5" name="Oval 4">
            <a:extLst>
              <a:ext uri="{FF2B5EF4-FFF2-40B4-BE49-F238E27FC236}">
                <a16:creationId xmlns:a16="http://schemas.microsoft.com/office/drawing/2014/main" id="{AE822DE1-79AD-457F-826D-A1A0E3EC0E28}"/>
              </a:ext>
            </a:extLst>
          </p:cNvPr>
          <p:cNvSpPr/>
          <p:nvPr/>
        </p:nvSpPr>
        <p:spPr>
          <a:xfrm>
            <a:off x="3851920" y="3645024"/>
            <a:ext cx="108012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D55E2C5-2518-409D-A1CE-7F7C0FBBB4DD}"/>
              </a:ext>
            </a:extLst>
          </p:cNvPr>
          <p:cNvSpPr/>
          <p:nvPr/>
        </p:nvSpPr>
        <p:spPr>
          <a:xfrm>
            <a:off x="3851920" y="4132540"/>
            <a:ext cx="108012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7DCCCD-F96F-4006-8018-91B07BB8228B}"/>
              </a:ext>
            </a:extLst>
          </p:cNvPr>
          <p:cNvSpPr txBox="1"/>
          <p:nvPr/>
        </p:nvSpPr>
        <p:spPr>
          <a:xfrm>
            <a:off x="1331640" y="5788878"/>
            <a:ext cx="7056784" cy="830997"/>
          </a:xfrm>
          <a:prstGeom prst="rect">
            <a:avLst/>
          </a:prstGeom>
          <a:noFill/>
        </p:spPr>
        <p:txBody>
          <a:bodyPr wrap="square" rtlCol="0">
            <a:spAutoFit/>
          </a:bodyPr>
          <a:lstStyle/>
          <a:p>
            <a:pPr algn="ct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Valeurs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propres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initiales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à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retenir</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doivent</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être</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supérieures</a:t>
            </a:r>
            <a:r>
              <a:rPr lang="en-US" sz="2400" b="1" dirty="0">
                <a:solidFill>
                  <a:srgbClr val="264A60"/>
                </a:solidFill>
                <a:effectLst/>
                <a:latin typeface="Times New Roman" panose="02020603050405020304" pitchFamily="18" charset="0"/>
                <a:ea typeface="Calibri" panose="020F0502020204030204" pitchFamily="34" charset="0"/>
                <a:cs typeface="Times New Roman" panose="02020603050405020304" pitchFamily="18" charset="0"/>
              </a:rPr>
              <a:t> à 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9442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3" name="Picture 2">
            <a:extLst>
              <a:ext uri="{FF2B5EF4-FFF2-40B4-BE49-F238E27FC236}">
                <a16:creationId xmlns:a16="http://schemas.microsoft.com/office/drawing/2014/main" id="{37765AC3-FE4D-40AF-81A8-BA2C5B783C5D}"/>
              </a:ext>
            </a:extLst>
          </p:cNvPr>
          <p:cNvPicPr>
            <a:picLocks noChangeAspect="1"/>
          </p:cNvPicPr>
          <p:nvPr/>
        </p:nvPicPr>
        <p:blipFill>
          <a:blip r:embed="rId2"/>
          <a:stretch>
            <a:fillRect/>
          </a:stretch>
        </p:blipFill>
        <p:spPr>
          <a:xfrm>
            <a:off x="466725" y="1390650"/>
            <a:ext cx="8210550" cy="4076700"/>
          </a:xfrm>
          <a:prstGeom prst="rect">
            <a:avLst/>
          </a:prstGeom>
        </p:spPr>
      </p:pic>
    </p:spTree>
    <p:extLst>
      <p:ext uri="{BB962C8B-B14F-4D97-AF65-F5344CB8AC3E}">
        <p14:creationId xmlns:p14="http://schemas.microsoft.com/office/powerpoint/2010/main" val="559260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003074DB-337C-4B54-B161-EE2EF10C1D52}"/>
              </a:ext>
            </a:extLst>
          </p:cNvPr>
          <p:cNvPicPr>
            <a:picLocks noChangeAspect="1"/>
          </p:cNvPicPr>
          <p:nvPr/>
        </p:nvPicPr>
        <p:blipFill>
          <a:blip r:embed="rId2"/>
          <a:stretch>
            <a:fillRect/>
          </a:stretch>
        </p:blipFill>
        <p:spPr>
          <a:xfrm>
            <a:off x="683568" y="1628800"/>
            <a:ext cx="8134350" cy="4800600"/>
          </a:xfrm>
          <a:prstGeom prst="rect">
            <a:avLst/>
          </a:prstGeom>
        </p:spPr>
      </p:pic>
      <p:sp>
        <p:nvSpPr>
          <p:cNvPr id="5" name="Oval 4">
            <a:extLst>
              <a:ext uri="{FF2B5EF4-FFF2-40B4-BE49-F238E27FC236}">
                <a16:creationId xmlns:a16="http://schemas.microsoft.com/office/drawing/2014/main" id="{65FF2875-789A-4C09-8A99-627C770A0DB3}"/>
              </a:ext>
            </a:extLst>
          </p:cNvPr>
          <p:cNvSpPr/>
          <p:nvPr/>
        </p:nvSpPr>
        <p:spPr>
          <a:xfrm>
            <a:off x="1763688" y="2132856"/>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EF488FD-B1CC-4D04-9A40-58D3F1299453}"/>
              </a:ext>
            </a:extLst>
          </p:cNvPr>
          <p:cNvSpPr/>
          <p:nvPr/>
        </p:nvSpPr>
        <p:spPr>
          <a:xfrm>
            <a:off x="2483768" y="3014067"/>
            <a:ext cx="360040"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84CF85-674F-4F71-B3EE-F1041B64D708}"/>
              </a:ext>
            </a:extLst>
          </p:cNvPr>
          <p:cNvSpPr txBox="1"/>
          <p:nvPr/>
        </p:nvSpPr>
        <p:spPr>
          <a:xfrm>
            <a:off x="3347864" y="2426803"/>
            <a:ext cx="4680520" cy="1002197"/>
          </a:xfrm>
          <a:prstGeom prst="rect">
            <a:avLst/>
          </a:prstGeom>
          <a:noFill/>
        </p:spPr>
        <p:txBody>
          <a:bodyPr wrap="square" rtlCol="0">
            <a:spAutoFit/>
          </a:bodyPr>
          <a:lstStyle/>
          <a:p>
            <a:pPr>
              <a:lnSpc>
                <a:spcPct val="200000"/>
              </a:lnSpc>
            </a:pPr>
            <a:r>
              <a:rPr lang="en-US" sz="1600" b="1" dirty="0" err="1">
                <a:latin typeface="Times New Roman" panose="02020603050405020304" pitchFamily="18" charset="0"/>
                <a:cs typeface="Times New Roman" panose="02020603050405020304" pitchFamily="18" charset="0"/>
              </a:rPr>
              <a:t>C’est</a:t>
            </a:r>
            <a:r>
              <a:rPr lang="en-US" sz="1600" b="1" dirty="0">
                <a:latin typeface="Times New Roman" panose="02020603050405020304" pitchFamily="18" charset="0"/>
                <a:cs typeface="Times New Roman" panose="02020603050405020304" pitchFamily="18" charset="0"/>
              </a:rPr>
              <a:t> le </a:t>
            </a:r>
            <a:r>
              <a:rPr lang="en-US" sz="1600" b="1" dirty="0" err="1">
                <a:latin typeface="Times New Roman" panose="02020603050405020304" pitchFamily="18" charset="0"/>
                <a:cs typeface="Times New Roman" panose="02020603050405020304" pitchFamily="18" charset="0"/>
              </a:rPr>
              <a:t>diagramme</a:t>
            </a:r>
            <a:r>
              <a:rPr lang="en-US" sz="1600" b="1" dirty="0">
                <a:latin typeface="Times New Roman" panose="02020603050405020304" pitchFamily="18" charset="0"/>
                <a:cs typeface="Times New Roman" panose="02020603050405020304" pitchFamily="18" charset="0"/>
              </a:rPr>
              <a:t> de Cattel :Prendre les </a:t>
            </a:r>
            <a:r>
              <a:rPr lang="en-US" sz="1600" b="1" dirty="0" err="1">
                <a:latin typeface="Times New Roman" panose="02020603050405020304" pitchFamily="18" charset="0"/>
                <a:cs typeface="Times New Roman" panose="02020603050405020304" pitchFamily="18" charset="0"/>
              </a:rPr>
              <a:t>facteurs</a:t>
            </a:r>
            <a:r>
              <a:rPr lang="en-US" sz="1600" b="1" dirty="0">
                <a:latin typeface="Times New Roman" panose="02020603050405020304" pitchFamily="18" charset="0"/>
                <a:cs typeface="Times New Roman" panose="02020603050405020304" pitchFamily="18" charset="0"/>
              </a:rPr>
              <a:t> qui </a:t>
            </a:r>
            <a:r>
              <a:rPr lang="en-US" sz="1600" b="1" dirty="0" err="1">
                <a:latin typeface="Times New Roman" panose="02020603050405020304" pitchFamily="18" charset="0"/>
                <a:cs typeface="Times New Roman" panose="02020603050405020304" pitchFamily="18" charset="0"/>
              </a:rPr>
              <a:t>ont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une</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valeur</a:t>
            </a:r>
            <a:r>
              <a:rPr lang="en-US" sz="1600" b="1" dirty="0">
                <a:latin typeface="Times New Roman" panose="02020603050405020304" pitchFamily="18" charset="0"/>
                <a:cs typeface="Times New Roman" panose="02020603050405020304" pitchFamily="18" charset="0"/>
              </a:rPr>
              <a:t> propre &gt;1.</a:t>
            </a:r>
          </a:p>
        </p:txBody>
      </p:sp>
    </p:spTree>
    <p:extLst>
      <p:ext uri="{BB962C8B-B14F-4D97-AF65-F5344CB8AC3E}">
        <p14:creationId xmlns:p14="http://schemas.microsoft.com/office/powerpoint/2010/main" val="254586222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A48EC717-C00F-4CF6-896C-4CD0A549406E}"/>
              </a:ext>
            </a:extLst>
          </p:cNvPr>
          <p:cNvPicPr>
            <a:picLocks noChangeAspect="1"/>
          </p:cNvPicPr>
          <p:nvPr/>
        </p:nvPicPr>
        <p:blipFill>
          <a:blip r:embed="rId2"/>
          <a:stretch>
            <a:fillRect/>
          </a:stretch>
        </p:blipFill>
        <p:spPr>
          <a:xfrm>
            <a:off x="467544" y="1700808"/>
            <a:ext cx="4830981" cy="4696968"/>
          </a:xfrm>
          <a:prstGeom prst="rect">
            <a:avLst/>
          </a:prstGeom>
        </p:spPr>
      </p:pic>
      <p:sp>
        <p:nvSpPr>
          <p:cNvPr id="5" name="TextBox 4">
            <a:extLst>
              <a:ext uri="{FF2B5EF4-FFF2-40B4-BE49-F238E27FC236}">
                <a16:creationId xmlns:a16="http://schemas.microsoft.com/office/drawing/2014/main" id="{55AEE7C4-1D30-4484-8018-9BE8F2AE0787}"/>
              </a:ext>
            </a:extLst>
          </p:cNvPr>
          <p:cNvSpPr txBox="1"/>
          <p:nvPr/>
        </p:nvSpPr>
        <p:spPr>
          <a:xfrm>
            <a:off x="4427984" y="2204864"/>
            <a:ext cx="4392488" cy="1703030"/>
          </a:xfrm>
          <a:prstGeom prst="rect">
            <a:avLst/>
          </a:prstGeom>
          <a:noFill/>
        </p:spPr>
        <p:txBody>
          <a:bodyPr wrap="square" rtlCol="0">
            <a:spAutoFit/>
          </a:bodyPr>
          <a:lstStyle/>
          <a:p>
            <a:pPr marL="38100" marR="38100" algn="just">
              <a:lnSpc>
                <a:spcPct val="150000"/>
              </a:lnSpc>
              <a:spcBef>
                <a:spcPts val="0"/>
              </a:spcBef>
              <a:spcAft>
                <a:spcPts val="0"/>
              </a:spcAft>
            </a:pPr>
            <a:r>
              <a:rPr lang="fr-FR" sz="1800" dirty="0">
                <a:solidFill>
                  <a:srgbClr val="010205"/>
                </a:solidFill>
                <a:effectLst/>
                <a:latin typeface="Arial" panose="020B0604020202020204" pitchFamily="34" charset="0"/>
                <a:ea typeface="Calibri" panose="020F0502020204030204" pitchFamily="34" charset="0"/>
                <a:cs typeface="Times New Roman" panose="02020603050405020304" pitchFamily="18" charset="0"/>
              </a:rPr>
              <a:t>Méthode d'extraction : Analyse en composantes principales.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1800" dirty="0">
                <a:solidFill>
                  <a:srgbClr val="010205"/>
                </a:solidFill>
                <a:effectLst/>
                <a:latin typeface="Arial" panose="020B0604020202020204" pitchFamily="34" charset="0"/>
                <a:ea typeface="Calibri" panose="020F0502020204030204" pitchFamily="34" charset="0"/>
              </a:rPr>
              <a:t> Méthode de rotation : Vari-max avec normalisation Kaiser.</a:t>
            </a:r>
            <a:endParaRPr lang="en-US" dirty="0"/>
          </a:p>
        </p:txBody>
      </p:sp>
    </p:spTree>
    <p:extLst>
      <p:ext uri="{BB962C8B-B14F-4D97-AF65-F5344CB8AC3E}">
        <p14:creationId xmlns:p14="http://schemas.microsoft.com/office/powerpoint/2010/main" val="25573148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pic>
        <p:nvPicPr>
          <p:cNvPr id="4" name="Picture 3">
            <a:extLst>
              <a:ext uri="{FF2B5EF4-FFF2-40B4-BE49-F238E27FC236}">
                <a16:creationId xmlns:a16="http://schemas.microsoft.com/office/drawing/2014/main" id="{E6800E42-F0E5-4637-BEE0-D702D399024D}"/>
              </a:ext>
            </a:extLst>
          </p:cNvPr>
          <p:cNvPicPr>
            <a:picLocks noChangeAspect="1"/>
          </p:cNvPicPr>
          <p:nvPr/>
        </p:nvPicPr>
        <p:blipFill>
          <a:blip r:embed="rId2"/>
          <a:stretch>
            <a:fillRect/>
          </a:stretch>
        </p:blipFill>
        <p:spPr>
          <a:xfrm>
            <a:off x="323528" y="1556792"/>
            <a:ext cx="4801553" cy="4977384"/>
          </a:xfrm>
          <a:prstGeom prst="rect">
            <a:avLst/>
          </a:prstGeom>
        </p:spPr>
      </p:pic>
      <p:sp>
        <p:nvSpPr>
          <p:cNvPr id="5" name="TextBox 4">
            <a:extLst>
              <a:ext uri="{FF2B5EF4-FFF2-40B4-BE49-F238E27FC236}">
                <a16:creationId xmlns:a16="http://schemas.microsoft.com/office/drawing/2014/main" id="{D8A8F207-C74D-4809-A766-D4C7D8360430}"/>
              </a:ext>
            </a:extLst>
          </p:cNvPr>
          <p:cNvSpPr txBox="1"/>
          <p:nvPr/>
        </p:nvSpPr>
        <p:spPr>
          <a:xfrm>
            <a:off x="4427984" y="1916832"/>
            <a:ext cx="4392488" cy="2241960"/>
          </a:xfrm>
          <a:prstGeom prst="rect">
            <a:avLst/>
          </a:prstGeom>
          <a:noFill/>
        </p:spPr>
        <p:txBody>
          <a:bodyPr wrap="square" rtlCol="0">
            <a:spAutoFit/>
          </a:bodyPr>
          <a:lstStyle/>
          <a:p>
            <a:pPr marL="38100" marR="38100" algn="just">
              <a:lnSpc>
                <a:spcPct val="150000"/>
              </a:lnSpc>
              <a:spcBef>
                <a:spcPts val="0"/>
              </a:spcBef>
              <a:spcAft>
                <a:spcPts val="0"/>
              </a:spcAft>
            </a:pPr>
            <a:r>
              <a:rPr lang="fr-FR" sz="2400"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Méthode d'extraction : Moindres carrés non pondérés.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fr-FR" sz="2400"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 Méthode de rotation : </a:t>
            </a:r>
            <a:r>
              <a:rPr lang="fr-FR" sz="2400" dirty="0" err="1">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Oblimin</a:t>
            </a:r>
            <a:r>
              <a:rPr lang="fr-FR" sz="2400" dirty="0">
                <a:solidFill>
                  <a:srgbClr val="010205"/>
                </a:solidFill>
                <a:effectLst/>
                <a:latin typeface="Times New Roman" panose="02020603050405020304" pitchFamily="18" charset="0"/>
                <a:ea typeface="Calibri" panose="020F0502020204030204" pitchFamily="34" charset="0"/>
                <a:cs typeface="Times New Roman" panose="02020603050405020304" pitchFamily="18" charset="0"/>
              </a:rPr>
              <a:t> avec normalisation Kaiser.</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5750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7991C-1C22-4B92-A112-C0409A0D6BDA}"/>
              </a:ext>
            </a:extLst>
          </p:cNvPr>
          <p:cNvSpPr>
            <a:spLocks noGrp="1"/>
          </p:cNvSpPr>
          <p:nvPr>
            <p:ph type="title"/>
          </p:nvPr>
        </p:nvSpPr>
        <p:spPr/>
        <p:txBody>
          <a:bodyPr/>
          <a:lstStyle/>
          <a:p>
            <a:r>
              <a:rPr lang="en-US" dirty="0" err="1"/>
              <a:t>Analyse</a:t>
            </a:r>
            <a:r>
              <a:rPr lang="en-US" dirty="0"/>
              <a:t> </a:t>
            </a:r>
            <a:r>
              <a:rPr lang="en-US" dirty="0" err="1"/>
              <a:t>factorielle</a:t>
            </a:r>
            <a:r>
              <a:rPr lang="en-US" dirty="0"/>
              <a:t> </a:t>
            </a:r>
            <a:r>
              <a:rPr lang="en-US" dirty="0" err="1"/>
              <a:t>exploratoire</a:t>
            </a:r>
            <a:endParaRPr lang="en-US" dirty="0"/>
          </a:p>
        </p:txBody>
      </p:sp>
      <p:sp>
        <p:nvSpPr>
          <p:cNvPr id="3" name="TextBox 2">
            <a:extLst>
              <a:ext uri="{FF2B5EF4-FFF2-40B4-BE49-F238E27FC236}">
                <a16:creationId xmlns:a16="http://schemas.microsoft.com/office/drawing/2014/main" id="{138B9A48-CB09-448B-A8B2-1A9D78381884}"/>
              </a:ext>
            </a:extLst>
          </p:cNvPr>
          <p:cNvSpPr txBox="1"/>
          <p:nvPr/>
        </p:nvSpPr>
        <p:spPr>
          <a:xfrm>
            <a:off x="611560" y="1772816"/>
            <a:ext cx="8064896" cy="1477328"/>
          </a:xfrm>
          <a:prstGeom prst="rect">
            <a:avLst/>
          </a:prstGeom>
          <a:noFill/>
        </p:spPr>
        <p:txBody>
          <a:bodyPr wrap="square" rtlCol="0">
            <a:spAutoFit/>
          </a:bodyPr>
          <a:lstStyle/>
          <a:p>
            <a:r>
              <a:rPr lang="en-US" dirty="0" err="1"/>
              <a:t>D’autres</a:t>
            </a:r>
            <a:r>
              <a:rPr lang="en-US" dirty="0"/>
              <a:t> analyses </a:t>
            </a:r>
            <a:r>
              <a:rPr lang="en-US" dirty="0" err="1"/>
              <a:t>peuvent</a:t>
            </a:r>
            <a:r>
              <a:rPr lang="en-US" dirty="0"/>
              <a:t> </a:t>
            </a:r>
            <a:r>
              <a:rPr lang="en-US" dirty="0" err="1"/>
              <a:t>être</a:t>
            </a:r>
            <a:r>
              <a:rPr lang="en-US" dirty="0"/>
              <a:t> </a:t>
            </a:r>
            <a:r>
              <a:rPr lang="en-US" dirty="0" err="1"/>
              <a:t>réalisé</a:t>
            </a:r>
            <a:r>
              <a:rPr lang="en-US" dirty="0"/>
              <a:t>:</a:t>
            </a:r>
          </a:p>
          <a:p>
            <a:pPr algn="ctr"/>
            <a:r>
              <a:rPr lang="en-US" dirty="0" err="1"/>
              <a:t>Exemple</a:t>
            </a:r>
            <a:r>
              <a:rPr lang="en-US" dirty="0"/>
              <a:t> </a:t>
            </a:r>
            <a:r>
              <a:rPr lang="en-US" dirty="0" err="1"/>
              <a:t>analyse</a:t>
            </a:r>
            <a:r>
              <a:rPr lang="en-US" dirty="0"/>
              <a:t> </a:t>
            </a:r>
            <a:r>
              <a:rPr lang="en-US" dirty="0" err="1"/>
              <a:t>parallèle</a:t>
            </a:r>
            <a:endParaRPr lang="en-US" dirty="0"/>
          </a:p>
          <a:p>
            <a:pPr algn="ctr"/>
            <a:endParaRPr lang="en-US" dirty="0"/>
          </a:p>
          <a:p>
            <a:pPr algn="ctr"/>
            <a:r>
              <a:rPr lang="en-US" dirty="0" err="1"/>
              <a:t>Logiciel</a:t>
            </a:r>
            <a:r>
              <a:rPr lang="en-US" dirty="0"/>
              <a:t> JASP (Free)</a:t>
            </a:r>
          </a:p>
          <a:p>
            <a:pPr algn="ctr"/>
            <a:r>
              <a:rPr lang="en-US" dirty="0" err="1"/>
              <a:t>Logiciel</a:t>
            </a:r>
            <a:r>
              <a:rPr lang="en-US" dirty="0"/>
              <a:t> R (Free)</a:t>
            </a:r>
          </a:p>
        </p:txBody>
      </p:sp>
    </p:spTree>
    <p:extLst>
      <p:ext uri="{BB962C8B-B14F-4D97-AF65-F5344CB8AC3E}">
        <p14:creationId xmlns:p14="http://schemas.microsoft.com/office/powerpoint/2010/main" val="3036924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3349956"/>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La mesure est le processus d'association des nombres avec des grandeurs physiques et des phénomènes.</a:t>
            </a:r>
          </a:p>
          <a:p>
            <a:pPr algn="just">
              <a:lnSpc>
                <a:spcPct val="150000"/>
              </a:lnSpc>
            </a:pPr>
            <a:r>
              <a:rPr lang="fr-FR" sz="2400" b="1" dirty="0">
                <a:latin typeface="Times New Roman" pitchFamily="18" charset="0"/>
                <a:cs typeface="Times New Roman" pitchFamily="18" charset="0"/>
              </a:rPr>
              <a:t>Autrement dit, elle est l'obtention de la grandeur d'une quantité par rapport à une norme convenue.</a:t>
            </a:r>
          </a:p>
          <a:p>
            <a:pPr algn="just">
              <a:lnSpc>
                <a:spcPct val="150000"/>
              </a:lnSpc>
            </a:pPr>
            <a:r>
              <a:rPr lang="fr-FR" sz="2400" b="1" dirty="0">
                <a:latin typeface="Times New Roman" pitchFamily="18" charset="0"/>
                <a:cs typeface="Times New Roman" pitchFamily="18" charset="0"/>
              </a:rPr>
              <a:t>La mesure est précisément la démarche par laquelle  on passe du monde théorique à celui de l’ opérationnalisation. </a:t>
            </a:r>
          </a:p>
        </p:txBody>
      </p:sp>
      <p:pic>
        <p:nvPicPr>
          <p:cNvPr id="3074" name="Picture 2" descr="Measuring Social Value">
            <a:extLst>
              <a:ext uri="{FF2B5EF4-FFF2-40B4-BE49-F238E27FC236}">
                <a16:creationId xmlns:a16="http://schemas.microsoft.com/office/drawing/2014/main" id="{9DA66476-F894-4AE1-A97A-B74A5E945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8627">
            <a:off x="6228184" y="4711724"/>
            <a:ext cx="1872208"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89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sp>
        <p:nvSpPr>
          <p:cNvPr id="2" name="TextBox 1">
            <a:extLst>
              <a:ext uri="{FF2B5EF4-FFF2-40B4-BE49-F238E27FC236}">
                <a16:creationId xmlns:a16="http://schemas.microsoft.com/office/drawing/2014/main" id="{364E2796-E5A0-41AF-B06E-FEC4E5826E03}"/>
              </a:ext>
            </a:extLst>
          </p:cNvPr>
          <p:cNvSpPr txBox="1"/>
          <p:nvPr/>
        </p:nvSpPr>
        <p:spPr>
          <a:xfrm>
            <a:off x="107504" y="1340768"/>
            <a:ext cx="8928992" cy="4457952"/>
          </a:xfrm>
          <a:prstGeom prst="rect">
            <a:avLst/>
          </a:prstGeom>
          <a:noFill/>
        </p:spPr>
        <p:txBody>
          <a:bodyPr wrap="square" rtlCol="0">
            <a:spAutoFit/>
          </a:bodyPr>
          <a:lstStyle/>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quantile</a:t>
            </a:r>
            <a:r>
              <a:rPr lang="fr-FR" sz="2400" b="0" i="0" dirty="0">
                <a:solidFill>
                  <a:srgbClr val="000000"/>
                </a:solidFill>
                <a:effectLst/>
                <a:latin typeface="Times New Roman" panose="02020603050405020304" pitchFamily="18" charset="0"/>
                <a:cs typeface="Times New Roman" panose="02020603050405020304" pitchFamily="18" charset="0"/>
              </a:rPr>
              <a:t> d’ordre </a:t>
            </a:r>
            <a:r>
              <a:rPr lang="fr-FR" sz="2400" b="1" i="0" dirty="0">
                <a:solidFill>
                  <a:srgbClr val="000000"/>
                </a:solidFill>
                <a:effectLst/>
                <a:latin typeface="Times New Roman" panose="02020603050405020304" pitchFamily="18" charset="0"/>
                <a:cs typeface="Times New Roman" panose="02020603050405020304" pitchFamily="18" charset="0"/>
              </a:rPr>
              <a:t>p</a:t>
            </a:r>
            <a:r>
              <a:rPr lang="fr-FR" sz="2400" b="0" i="0" dirty="0">
                <a:solidFill>
                  <a:srgbClr val="000000"/>
                </a:solidFill>
                <a:effectLst/>
                <a:latin typeface="Times New Roman" panose="02020603050405020304" pitchFamily="18" charset="0"/>
                <a:cs typeface="Times New Roman" panose="02020603050405020304" pitchFamily="18" charset="0"/>
              </a:rPr>
              <a:t> (</a:t>
            </a:r>
            <a:r>
              <a:rPr lang="fr-FR" sz="2400" b="1" i="0" dirty="0">
                <a:solidFill>
                  <a:srgbClr val="000000"/>
                </a:solidFill>
                <a:effectLst/>
                <a:latin typeface="Times New Roman" panose="02020603050405020304" pitchFamily="18" charset="0"/>
                <a:cs typeface="Times New Roman" panose="02020603050405020304" pitchFamily="18" charset="0"/>
              </a:rPr>
              <a:t>p</a:t>
            </a:r>
            <a:r>
              <a:rPr lang="fr-FR" sz="2400" b="0" i="0" dirty="0">
                <a:solidFill>
                  <a:srgbClr val="000000"/>
                </a:solidFill>
                <a:effectLst/>
                <a:latin typeface="Times New Roman" panose="02020603050405020304" pitchFamily="18" charset="0"/>
                <a:cs typeface="Times New Roman" panose="02020603050405020304" pitchFamily="18" charset="0"/>
              </a:rPr>
              <a:t> un réel de [0,1[), est la valeur du caractère à partir de laquelle la fréquence cumulée atteint ou dépasse </a:t>
            </a:r>
            <a:r>
              <a:rPr lang="fr-FR" sz="2400" b="1" i="0" dirty="0">
                <a:solidFill>
                  <a:srgbClr val="000000"/>
                </a:solidFill>
                <a:effectLst/>
                <a:latin typeface="Times New Roman" panose="02020603050405020304" pitchFamily="18" charset="0"/>
                <a:cs typeface="Times New Roman" panose="02020603050405020304" pitchFamily="18" charset="0"/>
              </a:rPr>
              <a:t>p</a:t>
            </a:r>
            <a:r>
              <a:rPr lang="fr-FR" sz="2400" b="0" i="0" dirty="0">
                <a:solidFill>
                  <a:srgbClr val="000000"/>
                </a:solidFill>
                <a:effectLst/>
                <a:latin typeface="Times New Roman" panose="02020603050405020304" pitchFamily="18" charset="0"/>
                <a:cs typeface="Times New Roman" panose="02020603050405020304" pitchFamily="18" charset="0"/>
              </a:rPr>
              <a:t>.</a:t>
            </a:r>
            <a:br>
              <a:rPr lang="fr-FR" sz="2400" dirty="0">
                <a:latin typeface="Times New Roman" panose="02020603050405020304" pitchFamily="18" charset="0"/>
                <a:cs typeface="Times New Roman" panose="02020603050405020304" pitchFamily="18" charset="0"/>
              </a:rPr>
            </a:br>
            <a:r>
              <a:rPr lang="fr-FR" sz="2400" b="0" i="0" dirty="0">
                <a:solidFill>
                  <a:srgbClr val="000000"/>
                </a:solidFill>
                <a:effectLst/>
                <a:latin typeface="Times New Roman" panose="02020603050405020304" pitchFamily="18" charset="0"/>
                <a:cs typeface="Times New Roman" panose="02020603050405020304" pitchFamily="18" charset="0"/>
              </a:rPr>
              <a:t>Le </a:t>
            </a:r>
            <a:r>
              <a:rPr lang="fr-FR" sz="2400" b="1" i="0" dirty="0">
                <a:solidFill>
                  <a:srgbClr val="000000"/>
                </a:solidFill>
                <a:effectLst/>
                <a:latin typeface="Times New Roman" panose="02020603050405020304" pitchFamily="18" charset="0"/>
                <a:cs typeface="Times New Roman" panose="02020603050405020304" pitchFamily="18" charset="0"/>
              </a:rPr>
              <a:t>semi-interquartile</a:t>
            </a:r>
            <a:r>
              <a:rPr lang="fr-FR" sz="2400" b="0" i="0" dirty="0">
                <a:solidFill>
                  <a:srgbClr val="000000"/>
                </a:solidFill>
                <a:effectLst/>
                <a:latin typeface="Times New Roman" panose="02020603050405020304" pitchFamily="18" charset="0"/>
                <a:cs typeface="Times New Roman" panose="02020603050405020304" pitchFamily="18" charset="0"/>
              </a:rPr>
              <a:t> est égal à 1/2(</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3</a:t>
            </a:r>
            <a:r>
              <a:rPr lang="fr-FR" sz="2400" b="0" i="0" dirty="0">
                <a:solidFill>
                  <a:srgbClr val="000000"/>
                </a:solidFill>
                <a:effectLst/>
                <a:latin typeface="Times New Roman" panose="02020603050405020304" pitchFamily="18" charset="0"/>
                <a:cs typeface="Times New Roman" panose="02020603050405020304" pitchFamily="18" charset="0"/>
              </a:rPr>
              <a:t>−</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1</a:t>
            </a:r>
            <a:r>
              <a:rPr lang="fr-FR" sz="2400" b="0" i="0" dirty="0">
                <a:solidFill>
                  <a:srgbClr val="000000"/>
                </a:solidFill>
                <a:effectLst/>
                <a:latin typeface="Times New Roman" panose="02020603050405020304" pitchFamily="18" charset="0"/>
                <a:cs typeface="Times New Roman" panose="02020603050405020304" pitchFamily="18" charset="0"/>
              </a:rPr>
              <a:t>) où </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1</a:t>
            </a:r>
            <a:r>
              <a:rPr lang="fr-FR" sz="2400" b="0" i="0" dirty="0">
                <a:solidFill>
                  <a:srgbClr val="000000"/>
                </a:solidFill>
                <a:effectLst/>
                <a:latin typeface="Times New Roman" panose="02020603050405020304" pitchFamily="18" charset="0"/>
                <a:cs typeface="Times New Roman" panose="02020603050405020304" pitchFamily="18" charset="0"/>
              </a:rPr>
              <a:t> et </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3</a:t>
            </a:r>
            <a:r>
              <a:rPr lang="fr-FR" sz="2400" b="0" i="0" dirty="0">
                <a:solidFill>
                  <a:srgbClr val="000000"/>
                </a:solidFill>
                <a:effectLst/>
                <a:latin typeface="Times New Roman" panose="02020603050405020304" pitchFamily="18" charset="0"/>
                <a:cs typeface="Times New Roman" panose="02020603050405020304" pitchFamily="18" charset="0"/>
              </a:rPr>
              <a:t> indique le premier et le troisième quartile. </a:t>
            </a:r>
          </a:p>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L’</a:t>
            </a:r>
            <a:r>
              <a:rPr lang="fr-FR" sz="2400" b="1" i="0" dirty="0">
                <a:solidFill>
                  <a:srgbClr val="000000"/>
                </a:solidFill>
                <a:effectLst/>
                <a:latin typeface="Times New Roman" panose="02020603050405020304" pitchFamily="18" charset="0"/>
                <a:cs typeface="Times New Roman" panose="02020603050405020304" pitchFamily="18" charset="0"/>
              </a:rPr>
              <a:t>interquartile</a:t>
            </a:r>
            <a:r>
              <a:rPr lang="fr-FR" sz="2400" b="0" i="0" dirty="0">
                <a:solidFill>
                  <a:srgbClr val="000000"/>
                </a:solidFill>
                <a:effectLst/>
                <a:latin typeface="Times New Roman" panose="02020603050405020304" pitchFamily="18" charset="0"/>
                <a:cs typeface="Times New Roman" panose="02020603050405020304" pitchFamily="18" charset="0"/>
              </a:rPr>
              <a:t> est égal à </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3</a:t>
            </a:r>
            <a:r>
              <a:rPr lang="fr-FR" sz="2400" b="0" i="0" dirty="0">
                <a:solidFill>
                  <a:srgbClr val="000000"/>
                </a:solidFill>
                <a:effectLst/>
                <a:latin typeface="Times New Roman" panose="02020603050405020304" pitchFamily="18" charset="0"/>
                <a:cs typeface="Times New Roman" panose="02020603050405020304" pitchFamily="18" charset="0"/>
              </a:rPr>
              <a:t>−</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1</a:t>
            </a:r>
            <a:r>
              <a:rPr lang="fr-FR" sz="2400" b="0" i="0" dirty="0">
                <a:solidFill>
                  <a:srgbClr val="000000"/>
                </a:solidFill>
                <a:effectLst/>
                <a:latin typeface="Times New Roman" panose="02020603050405020304" pitchFamily="18" charset="0"/>
                <a:cs typeface="Times New Roman" panose="02020603050405020304" pitchFamily="18" charset="0"/>
              </a:rPr>
              <a:t> où </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1</a:t>
            </a:r>
            <a:r>
              <a:rPr lang="fr-FR" sz="2400" b="0" i="0" dirty="0">
                <a:solidFill>
                  <a:srgbClr val="000000"/>
                </a:solidFill>
                <a:effectLst/>
                <a:latin typeface="Times New Roman" panose="02020603050405020304" pitchFamily="18" charset="0"/>
                <a:cs typeface="Times New Roman" panose="02020603050405020304" pitchFamily="18" charset="0"/>
              </a:rPr>
              <a:t> et </a:t>
            </a:r>
            <a:r>
              <a:rPr lang="fr-FR" sz="2400" b="0" i="1" dirty="0">
                <a:solidFill>
                  <a:srgbClr val="000000"/>
                </a:solidFill>
                <a:effectLst/>
                <a:latin typeface="Times New Roman" panose="02020603050405020304" pitchFamily="18" charset="0"/>
                <a:cs typeface="Times New Roman" panose="02020603050405020304" pitchFamily="18" charset="0"/>
              </a:rPr>
              <a:t>Q</a:t>
            </a:r>
            <a:r>
              <a:rPr lang="fr-FR" sz="2400" b="0" i="0" baseline="-25000" dirty="0">
                <a:solidFill>
                  <a:srgbClr val="000000"/>
                </a:solidFill>
                <a:effectLst/>
                <a:latin typeface="Times New Roman" panose="02020603050405020304" pitchFamily="18" charset="0"/>
                <a:cs typeface="Times New Roman" panose="02020603050405020304" pitchFamily="18" charset="0"/>
              </a:rPr>
              <a:t>3</a:t>
            </a:r>
            <a:r>
              <a:rPr lang="fr-FR" sz="2400" b="0" i="0" dirty="0">
                <a:solidFill>
                  <a:srgbClr val="000000"/>
                </a:solidFill>
                <a:effectLst/>
                <a:latin typeface="Times New Roman" panose="02020603050405020304" pitchFamily="18" charset="0"/>
                <a:cs typeface="Times New Roman" panose="02020603050405020304" pitchFamily="18" charset="0"/>
              </a:rPr>
              <a:t> désigne le premier et le troisième quartile. </a:t>
            </a:r>
          </a:p>
          <a:p>
            <a:pPr algn="just">
              <a:lnSpc>
                <a:spcPct val="150000"/>
              </a:lnSpc>
            </a:pPr>
            <a:r>
              <a:rPr lang="fr-FR" sz="2400" b="0" i="0" dirty="0">
                <a:solidFill>
                  <a:srgbClr val="000000"/>
                </a:solidFill>
                <a:effectLst/>
                <a:latin typeface="Times New Roman" panose="02020603050405020304" pitchFamily="18" charset="0"/>
                <a:cs typeface="Times New Roman" panose="02020603050405020304" pitchFamily="18" charset="0"/>
              </a:rPr>
              <a:t>L’</a:t>
            </a:r>
            <a:r>
              <a:rPr lang="fr-FR" sz="2400" b="1" i="0" dirty="0">
                <a:solidFill>
                  <a:srgbClr val="000000"/>
                </a:solidFill>
                <a:effectLst/>
                <a:latin typeface="Times New Roman" panose="02020603050405020304" pitchFamily="18" charset="0"/>
                <a:cs typeface="Times New Roman" panose="02020603050405020304" pitchFamily="18" charset="0"/>
              </a:rPr>
              <a:t>interdécile</a:t>
            </a:r>
            <a:r>
              <a:rPr lang="fr-FR" sz="2400" b="0" i="0" dirty="0">
                <a:solidFill>
                  <a:srgbClr val="000000"/>
                </a:solidFill>
                <a:effectLst/>
                <a:latin typeface="Times New Roman" panose="02020603050405020304" pitchFamily="18" charset="0"/>
                <a:cs typeface="Times New Roman" panose="02020603050405020304" pitchFamily="18" charset="0"/>
              </a:rPr>
              <a:t> est égal à </a:t>
            </a:r>
            <a:r>
              <a:rPr lang="fr-FR" sz="2400" b="0" i="1" dirty="0">
                <a:solidFill>
                  <a:srgbClr val="000000"/>
                </a:solidFill>
                <a:effectLst/>
                <a:latin typeface="Times New Roman" panose="02020603050405020304" pitchFamily="18" charset="0"/>
                <a:cs typeface="Times New Roman" panose="02020603050405020304" pitchFamily="18" charset="0"/>
              </a:rPr>
              <a:t>D</a:t>
            </a:r>
            <a:r>
              <a:rPr lang="fr-FR" sz="2400" b="0" i="0" baseline="-25000" dirty="0">
                <a:solidFill>
                  <a:srgbClr val="000000"/>
                </a:solidFill>
                <a:effectLst/>
                <a:latin typeface="Times New Roman" panose="02020603050405020304" pitchFamily="18" charset="0"/>
                <a:cs typeface="Times New Roman" panose="02020603050405020304" pitchFamily="18" charset="0"/>
              </a:rPr>
              <a:t>9</a:t>
            </a:r>
            <a:r>
              <a:rPr lang="fr-FR" sz="2400" b="0" i="0" dirty="0">
                <a:solidFill>
                  <a:srgbClr val="000000"/>
                </a:solidFill>
                <a:effectLst/>
                <a:latin typeface="Times New Roman" panose="02020603050405020304" pitchFamily="18" charset="0"/>
                <a:cs typeface="Times New Roman" panose="02020603050405020304" pitchFamily="18" charset="0"/>
              </a:rPr>
              <a:t>−</a:t>
            </a:r>
            <a:r>
              <a:rPr lang="fr-FR" sz="2400" b="0" i="1" dirty="0">
                <a:solidFill>
                  <a:srgbClr val="000000"/>
                </a:solidFill>
                <a:effectLst/>
                <a:latin typeface="Times New Roman" panose="02020603050405020304" pitchFamily="18" charset="0"/>
                <a:cs typeface="Times New Roman" panose="02020603050405020304" pitchFamily="18" charset="0"/>
              </a:rPr>
              <a:t>D</a:t>
            </a:r>
            <a:r>
              <a:rPr lang="fr-FR" sz="2400" b="0" i="0" baseline="-25000" dirty="0">
                <a:solidFill>
                  <a:srgbClr val="000000"/>
                </a:solidFill>
                <a:effectLst/>
                <a:latin typeface="Times New Roman" panose="02020603050405020304" pitchFamily="18" charset="0"/>
                <a:cs typeface="Times New Roman" panose="02020603050405020304" pitchFamily="18" charset="0"/>
              </a:rPr>
              <a:t>1</a:t>
            </a:r>
            <a:r>
              <a:rPr lang="fr-FR" sz="2400" b="0" i="0" dirty="0">
                <a:solidFill>
                  <a:srgbClr val="000000"/>
                </a:solidFill>
                <a:effectLst/>
                <a:latin typeface="Times New Roman" panose="02020603050405020304" pitchFamily="18" charset="0"/>
                <a:cs typeface="Times New Roman" panose="02020603050405020304" pitchFamily="18" charset="0"/>
              </a:rPr>
              <a:t> où </a:t>
            </a:r>
            <a:r>
              <a:rPr lang="fr-FR" sz="2400" b="0" i="1" dirty="0">
                <a:solidFill>
                  <a:srgbClr val="000000"/>
                </a:solidFill>
                <a:effectLst/>
                <a:latin typeface="Times New Roman" panose="02020603050405020304" pitchFamily="18" charset="0"/>
                <a:cs typeface="Times New Roman" panose="02020603050405020304" pitchFamily="18" charset="0"/>
              </a:rPr>
              <a:t>D</a:t>
            </a:r>
            <a:r>
              <a:rPr lang="fr-FR" sz="2400" b="0" i="0" baseline="-25000" dirty="0">
                <a:solidFill>
                  <a:srgbClr val="000000"/>
                </a:solidFill>
                <a:effectLst/>
                <a:latin typeface="Times New Roman" panose="02020603050405020304" pitchFamily="18" charset="0"/>
                <a:cs typeface="Times New Roman" panose="02020603050405020304" pitchFamily="18" charset="0"/>
              </a:rPr>
              <a:t>1</a:t>
            </a:r>
            <a:r>
              <a:rPr lang="fr-FR" sz="2400" b="0" i="0" dirty="0">
                <a:solidFill>
                  <a:srgbClr val="000000"/>
                </a:solidFill>
                <a:effectLst/>
                <a:latin typeface="Times New Roman" panose="02020603050405020304" pitchFamily="18" charset="0"/>
                <a:cs typeface="Times New Roman" panose="02020603050405020304" pitchFamily="18" charset="0"/>
              </a:rPr>
              <a:t> et </a:t>
            </a:r>
            <a:r>
              <a:rPr lang="fr-FR" sz="2400" b="0" i="1" dirty="0">
                <a:solidFill>
                  <a:srgbClr val="000000"/>
                </a:solidFill>
                <a:effectLst/>
                <a:latin typeface="Times New Roman" panose="02020603050405020304" pitchFamily="18" charset="0"/>
                <a:cs typeface="Times New Roman" panose="02020603050405020304" pitchFamily="18" charset="0"/>
              </a:rPr>
              <a:t>D</a:t>
            </a:r>
            <a:r>
              <a:rPr lang="fr-FR" sz="2400" b="0" i="0" baseline="-25000" dirty="0">
                <a:solidFill>
                  <a:srgbClr val="000000"/>
                </a:solidFill>
                <a:effectLst/>
                <a:latin typeface="Times New Roman" panose="02020603050405020304" pitchFamily="18" charset="0"/>
                <a:cs typeface="Times New Roman" panose="02020603050405020304" pitchFamily="18" charset="0"/>
              </a:rPr>
              <a:t>9</a:t>
            </a:r>
            <a:r>
              <a:rPr lang="fr-FR" sz="2400" b="0" i="0" dirty="0">
                <a:solidFill>
                  <a:srgbClr val="000000"/>
                </a:solidFill>
                <a:effectLst/>
                <a:latin typeface="Times New Roman" panose="02020603050405020304" pitchFamily="18" charset="0"/>
                <a:cs typeface="Times New Roman" panose="02020603050405020304" pitchFamily="18" charset="0"/>
              </a:rPr>
              <a:t> désigne le premier et le neuvième décile.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84687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8C8F-4D59-46E9-A6B6-CB9A20CFF9E9}"/>
              </a:ext>
            </a:extLst>
          </p:cNvPr>
          <p:cNvSpPr>
            <a:spLocks noGrp="1"/>
          </p:cNvSpPr>
          <p:nvPr>
            <p:ph type="title"/>
          </p:nvPr>
        </p:nvSpPr>
        <p:spPr/>
        <p:txBody>
          <a:bodyPr/>
          <a:lstStyle/>
          <a:p>
            <a:r>
              <a:rPr lang="fr-FR" dirty="0"/>
              <a:t>Analyse de la structure de covariance</a:t>
            </a:r>
            <a:endParaRPr lang="en-US" dirty="0"/>
          </a:p>
        </p:txBody>
      </p:sp>
      <p:sp>
        <p:nvSpPr>
          <p:cNvPr id="3" name="TextBox 2">
            <a:extLst>
              <a:ext uri="{FF2B5EF4-FFF2-40B4-BE49-F238E27FC236}">
                <a16:creationId xmlns:a16="http://schemas.microsoft.com/office/drawing/2014/main" id="{1DDAAD69-C6BF-4B5E-93B4-EBD46FD933AA}"/>
              </a:ext>
            </a:extLst>
          </p:cNvPr>
          <p:cNvSpPr txBox="1"/>
          <p:nvPr/>
        </p:nvSpPr>
        <p:spPr>
          <a:xfrm>
            <a:off x="395536" y="1556792"/>
            <a:ext cx="8496944" cy="3673121"/>
          </a:xfrm>
          <a:prstGeom prst="rect">
            <a:avLst/>
          </a:prstGeom>
          <a:noFill/>
        </p:spPr>
        <p:txBody>
          <a:bodyPr wrap="square" rtlCol="0">
            <a:spAutoFit/>
          </a:bodyPr>
          <a:lstStyle/>
          <a:p>
            <a:pPr algn="just">
              <a:lnSpc>
                <a:spcPct val="200000"/>
              </a:lnSpc>
            </a:pPr>
            <a:r>
              <a:rPr lang="fr-FR" sz="2400" dirty="0">
                <a:latin typeface="Times New Roman" panose="02020603050405020304" pitchFamily="18" charset="0"/>
                <a:cs typeface="Times New Roman" panose="02020603050405020304" pitchFamily="18" charset="0"/>
              </a:rPr>
              <a:t>Les variables latentes ou construits ont des connexions (souvent linéaires) entre elles.</a:t>
            </a:r>
          </a:p>
          <a:p>
            <a:pPr algn="just">
              <a:lnSpc>
                <a:spcPct val="200000"/>
              </a:lnSpc>
            </a:pPr>
            <a:r>
              <a:rPr lang="fr-FR" sz="2400" dirty="0">
                <a:latin typeface="Times New Roman" panose="02020603050405020304" pitchFamily="18" charset="0"/>
                <a:cs typeface="Times New Roman" panose="02020603050405020304" pitchFamily="18" charset="0"/>
              </a:rPr>
              <a:t>Le terme "covariance" fait référence au fait que ces modèles sont ajustés en vérifiant la matrice de covariance des données par rapport à celle attendue d'un modèle basé sur la théorie.</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0824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Analyse factorielle confirmatoire</a:t>
            </a:r>
          </a:p>
        </p:txBody>
      </p:sp>
      <p:sp>
        <p:nvSpPr>
          <p:cNvPr id="4" name="ZoneTexte 3"/>
          <p:cNvSpPr txBox="1"/>
          <p:nvPr/>
        </p:nvSpPr>
        <p:spPr>
          <a:xfrm>
            <a:off x="-139810" y="4744995"/>
            <a:ext cx="10112410" cy="369332"/>
          </a:xfrm>
          <a:prstGeom prst="rect">
            <a:avLst/>
          </a:prstGeom>
          <a:noFill/>
        </p:spPr>
        <p:txBody>
          <a:bodyPr wrap="square" rtlCol="0">
            <a:spAutoFit/>
          </a:bodyPr>
          <a:lstStyle/>
          <a:p>
            <a:pPr algn="ctr"/>
            <a:r>
              <a:rPr lang="fr-FR" b="1" dirty="0"/>
              <a:t>Analyse factorielle confirmatoire (Méthode AMOS, </a:t>
            </a:r>
            <a:r>
              <a:rPr lang="fr-FR" b="1" dirty="0" err="1"/>
              <a:t>Guelmami</a:t>
            </a:r>
            <a:r>
              <a:rPr lang="fr-FR" b="1" dirty="0"/>
              <a:t> et al., 2021)</a:t>
            </a:r>
          </a:p>
        </p:txBody>
      </p:sp>
      <p:pic>
        <p:nvPicPr>
          <p:cNvPr id="3" name="Picture 2">
            <a:extLst>
              <a:ext uri="{FF2B5EF4-FFF2-40B4-BE49-F238E27FC236}">
                <a16:creationId xmlns:a16="http://schemas.microsoft.com/office/drawing/2014/main" id="{61442873-1CFA-4587-9EF1-64283671F0C6}"/>
              </a:ext>
            </a:extLst>
          </p:cNvPr>
          <p:cNvPicPr>
            <a:picLocks noChangeAspect="1"/>
          </p:cNvPicPr>
          <p:nvPr/>
        </p:nvPicPr>
        <p:blipFill>
          <a:blip r:embed="rId3"/>
          <a:stretch>
            <a:fillRect/>
          </a:stretch>
        </p:blipFill>
        <p:spPr>
          <a:xfrm>
            <a:off x="415895" y="692696"/>
            <a:ext cx="8312210" cy="4052299"/>
          </a:xfrm>
          <a:prstGeom prst="rect">
            <a:avLst/>
          </a:prstGeom>
        </p:spPr>
      </p:pic>
    </p:spTree>
    <p:extLst>
      <p:ext uri="{BB962C8B-B14F-4D97-AF65-F5344CB8AC3E}">
        <p14:creationId xmlns:p14="http://schemas.microsoft.com/office/powerpoint/2010/main" val="16746936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E0A6-02B9-4196-BEA3-F550F48A7BEA}"/>
              </a:ext>
            </a:extLst>
          </p:cNvPr>
          <p:cNvSpPr>
            <a:spLocks noGrp="1"/>
          </p:cNvSpPr>
          <p:nvPr>
            <p:ph type="title"/>
          </p:nvPr>
        </p:nvSpPr>
        <p:spPr/>
        <p:txBody>
          <a:bodyPr/>
          <a:lstStyle/>
          <a:p>
            <a:r>
              <a:rPr lang="fr-FR" b="1" dirty="0"/>
              <a:t>L'analyse factorielle confirmatoire (CFA)</a:t>
            </a:r>
            <a:br>
              <a:rPr lang="fr-FR" b="1" dirty="0"/>
            </a:br>
            <a:endParaRPr lang="en-US" dirty="0"/>
          </a:p>
        </p:txBody>
      </p:sp>
      <p:sp>
        <p:nvSpPr>
          <p:cNvPr id="3" name="TextBox 2">
            <a:extLst>
              <a:ext uri="{FF2B5EF4-FFF2-40B4-BE49-F238E27FC236}">
                <a16:creationId xmlns:a16="http://schemas.microsoft.com/office/drawing/2014/main" id="{705E4359-83C0-4F02-AE18-1711D0314F2E}"/>
              </a:ext>
            </a:extLst>
          </p:cNvPr>
          <p:cNvSpPr txBox="1"/>
          <p:nvPr/>
        </p:nvSpPr>
        <p:spPr>
          <a:xfrm>
            <a:off x="539552" y="1484784"/>
            <a:ext cx="8424936" cy="4613058"/>
          </a:xfrm>
          <a:prstGeom prst="rect">
            <a:avLst/>
          </a:prstGeom>
          <a:noFill/>
        </p:spPr>
        <p:txBody>
          <a:bodyPr wrap="square" rtlCol="0">
            <a:spAutoFit/>
          </a:bodyPr>
          <a:lstStyle/>
          <a:p>
            <a:pPr algn="just">
              <a:lnSpc>
                <a:spcPct val="150000"/>
              </a:lnSpc>
            </a:pPr>
            <a:r>
              <a:rPr lang="fr-FR" b="1" dirty="0">
                <a:latin typeface="Times New Roman" panose="02020603050405020304" pitchFamily="18" charset="0"/>
                <a:cs typeface="Times New Roman" panose="02020603050405020304" pitchFamily="18" charset="0"/>
              </a:rPr>
              <a:t>Les coefficients de corrélation des facteurs sont de 0,24 (entre consommation et partage), 0,28 (entre consommation et confiance) et 0,36 (entre confiance et partage). Les saturations factorielles vont de 0,78 à 0,85. </a:t>
            </a:r>
          </a:p>
          <a:p>
            <a:pPr algn="just">
              <a:lnSpc>
                <a:spcPct val="150000"/>
              </a:lnSpc>
            </a:pPr>
            <a:r>
              <a:rPr lang="fr-FR" b="1" dirty="0">
                <a:latin typeface="Times New Roman" panose="02020603050405020304" pitchFamily="18" charset="0"/>
                <a:cs typeface="Times New Roman" panose="02020603050405020304" pitchFamily="18" charset="0"/>
              </a:rPr>
              <a:t>Statistiques CFA : χ251=62,5, P&lt;0,001 ; χ2/</a:t>
            </a:r>
            <a:r>
              <a:rPr lang="fr-FR" b="1" dirty="0" err="1">
                <a:latin typeface="Times New Roman" panose="02020603050405020304" pitchFamily="18" charset="0"/>
                <a:cs typeface="Times New Roman" panose="02020603050405020304" pitchFamily="18" charset="0"/>
              </a:rPr>
              <a:t>df</a:t>
            </a:r>
            <a:r>
              <a:rPr lang="fr-FR" b="1" dirty="0">
                <a:latin typeface="Times New Roman" panose="02020603050405020304" pitchFamily="18" charset="0"/>
                <a:cs typeface="Times New Roman" panose="02020603050405020304" pitchFamily="18" charset="0"/>
              </a:rPr>
              <a:t> = 1,2 ; </a:t>
            </a:r>
          </a:p>
          <a:p>
            <a:pPr algn="just">
              <a:lnSpc>
                <a:spcPct val="150000"/>
              </a:lnSpc>
            </a:pPr>
            <a:r>
              <a:rPr lang="fr-FR" b="1" dirty="0">
                <a:latin typeface="Times New Roman" panose="02020603050405020304" pitchFamily="18" charset="0"/>
                <a:cs typeface="Times New Roman" panose="02020603050405020304" pitchFamily="18" charset="0"/>
              </a:rPr>
              <a:t>indice d'ajustement GFI= 0,977 ; </a:t>
            </a:r>
          </a:p>
          <a:p>
            <a:pPr algn="just">
              <a:lnSpc>
                <a:spcPct val="150000"/>
              </a:lnSpc>
            </a:pPr>
            <a:r>
              <a:rPr lang="fr-FR" b="1" dirty="0">
                <a:latin typeface="Times New Roman" panose="02020603050405020304" pitchFamily="18" charset="0"/>
                <a:cs typeface="Times New Roman" panose="02020603050405020304" pitchFamily="18" charset="0"/>
              </a:rPr>
              <a:t>indice d'ajustement ajusté AGFI= 0,965 ;</a:t>
            </a:r>
          </a:p>
          <a:p>
            <a:pPr algn="just">
              <a:lnSpc>
                <a:spcPct val="150000"/>
              </a:lnSpc>
            </a:pPr>
            <a:r>
              <a:rPr lang="fr-FR" b="1" dirty="0">
                <a:latin typeface="Times New Roman" panose="02020603050405020304" pitchFamily="18" charset="0"/>
                <a:cs typeface="Times New Roman" panose="02020603050405020304" pitchFamily="18" charset="0"/>
              </a:rPr>
              <a:t> indice de Tucker-Lewis = 0,995 ;</a:t>
            </a:r>
          </a:p>
          <a:p>
            <a:pPr algn="just">
              <a:lnSpc>
                <a:spcPct val="150000"/>
              </a:lnSpc>
            </a:pPr>
            <a:r>
              <a:rPr lang="fr-FR" b="1" dirty="0">
                <a:latin typeface="Times New Roman" panose="02020603050405020304" pitchFamily="18" charset="0"/>
                <a:cs typeface="Times New Roman" panose="02020603050405020304" pitchFamily="18" charset="0"/>
              </a:rPr>
              <a:t> indice d'ajustement comparatif = 0,996 ;</a:t>
            </a:r>
          </a:p>
          <a:p>
            <a:pPr algn="just">
              <a:lnSpc>
                <a:spcPct val="150000"/>
              </a:lnSpc>
            </a:pPr>
            <a:r>
              <a:rPr lang="fr-FR" b="1" dirty="0">
                <a:latin typeface="Times New Roman" panose="02020603050405020304" pitchFamily="18" charset="0"/>
                <a:cs typeface="Times New Roman" panose="02020603050405020304" pitchFamily="18" charset="0"/>
              </a:rPr>
              <a:t> Erreur quadratique moyenne d'approximation = 0,023 (IC à 90 % 0-0,04) ; racine moyenne résiduelle normalisée = 0,036.</a:t>
            </a:r>
          </a:p>
          <a:p>
            <a:pPr algn="just">
              <a:lnSpc>
                <a:spcPct val="15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832905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E0A6-02B9-4196-BEA3-F550F48A7BEA}"/>
              </a:ext>
            </a:extLst>
          </p:cNvPr>
          <p:cNvSpPr>
            <a:spLocks noGrp="1"/>
          </p:cNvSpPr>
          <p:nvPr>
            <p:ph type="title"/>
          </p:nvPr>
        </p:nvSpPr>
        <p:spPr/>
        <p:txBody>
          <a:bodyPr/>
          <a:lstStyle/>
          <a:p>
            <a:r>
              <a:rPr lang="fr-FR" b="1" dirty="0"/>
              <a:t>L'analyse factorielle confirmatoire (CFA)</a:t>
            </a:r>
            <a:br>
              <a:rPr lang="fr-FR" b="1" dirty="0"/>
            </a:br>
            <a:endParaRPr lang="en-US" dirty="0"/>
          </a:p>
        </p:txBody>
      </p:sp>
      <p:sp>
        <p:nvSpPr>
          <p:cNvPr id="3" name="TextBox 2">
            <a:extLst>
              <a:ext uri="{FF2B5EF4-FFF2-40B4-BE49-F238E27FC236}">
                <a16:creationId xmlns:a16="http://schemas.microsoft.com/office/drawing/2014/main" id="{705E4359-83C0-4F02-AE18-1711D0314F2E}"/>
              </a:ext>
            </a:extLst>
          </p:cNvPr>
          <p:cNvSpPr txBox="1"/>
          <p:nvPr/>
        </p:nvSpPr>
        <p:spPr>
          <a:xfrm>
            <a:off x="539552" y="1412776"/>
            <a:ext cx="8424936" cy="5565947"/>
          </a:xfrm>
          <a:prstGeom prst="rect">
            <a:avLst/>
          </a:prstGeom>
          <a:noFill/>
        </p:spPr>
        <p:txBody>
          <a:bodyPr wrap="square" rtlCol="0">
            <a:spAutoFit/>
          </a:bodyPr>
          <a:lstStyle/>
          <a:p>
            <a:pPr algn="just">
              <a:lnSpc>
                <a:spcPct val="150000"/>
              </a:lnSpc>
            </a:pPr>
            <a:r>
              <a:rPr lang="fr-FR" sz="2400" dirty="0">
                <a:latin typeface="Times New Roman" panose="02020603050405020304" pitchFamily="18" charset="0"/>
                <a:cs typeface="Times New Roman" panose="02020603050405020304" pitchFamily="18" charset="0"/>
              </a:rPr>
              <a:t>Les coefficients de corrélation entre les trois facteurs sont:</a:t>
            </a:r>
          </a:p>
          <a:p>
            <a:pPr algn="just">
              <a:lnSpc>
                <a:spcPct val="150000"/>
              </a:lnSpc>
            </a:pPr>
            <a:r>
              <a:rPr lang="fr-FR" sz="2400" dirty="0">
                <a:latin typeface="Times New Roman" panose="02020603050405020304" pitchFamily="18" charset="0"/>
                <a:cs typeface="Times New Roman" panose="02020603050405020304" pitchFamily="18" charset="0"/>
              </a:rPr>
              <a:t>0,24 entre consommation et partage, </a:t>
            </a:r>
          </a:p>
          <a:p>
            <a:pPr algn="just">
              <a:lnSpc>
                <a:spcPct val="150000"/>
              </a:lnSpc>
            </a:pPr>
            <a:r>
              <a:rPr lang="fr-FR" sz="2400" dirty="0">
                <a:latin typeface="Times New Roman" panose="02020603050405020304" pitchFamily="18" charset="0"/>
                <a:cs typeface="Times New Roman" panose="02020603050405020304" pitchFamily="18" charset="0"/>
              </a:rPr>
              <a:t>0,28 entre consommation et confiance et </a:t>
            </a:r>
          </a:p>
          <a:p>
            <a:pPr algn="just">
              <a:lnSpc>
                <a:spcPct val="150000"/>
              </a:lnSpc>
            </a:pPr>
            <a:r>
              <a:rPr lang="fr-FR" sz="2400" dirty="0">
                <a:latin typeface="Times New Roman" panose="02020603050405020304" pitchFamily="18" charset="0"/>
                <a:cs typeface="Times New Roman" panose="02020603050405020304" pitchFamily="18" charset="0"/>
              </a:rPr>
              <a:t>0,36 entre confiance et partage. Les saturations factorielles vont de 0,78 à 0,85. </a:t>
            </a:r>
          </a:p>
          <a:p>
            <a:pPr algn="just">
              <a:lnSpc>
                <a:spcPct val="150000"/>
              </a:lnSpc>
            </a:pPr>
            <a:r>
              <a:rPr lang="fr-FR" sz="2400" dirty="0">
                <a:latin typeface="Times New Roman" panose="02020603050405020304" pitchFamily="18" charset="0"/>
                <a:cs typeface="Times New Roman" panose="02020603050405020304" pitchFamily="18" charset="0"/>
              </a:rPr>
              <a:t>Statistiques CFA : χ251=62,5, P&lt;0,001 ; la signification peut être influencer par la taille de l’échantillonχ2/</a:t>
            </a:r>
            <a:r>
              <a:rPr lang="fr-FR" sz="2400" dirty="0" err="1">
                <a:latin typeface="Times New Roman" panose="02020603050405020304" pitchFamily="18" charset="0"/>
                <a:cs typeface="Times New Roman" panose="02020603050405020304" pitchFamily="18" charset="0"/>
              </a:rPr>
              <a:t>df</a:t>
            </a:r>
            <a:r>
              <a:rPr lang="fr-FR" sz="2400" dirty="0">
                <a:latin typeface="Times New Roman" panose="02020603050405020304" pitchFamily="18" charset="0"/>
                <a:cs typeface="Times New Roman" panose="02020603050405020304" pitchFamily="18" charset="0"/>
              </a:rPr>
              <a:t> = 1,2 ; doit être &lt; 3 pour un modèle retenu.</a:t>
            </a:r>
          </a:p>
          <a:p>
            <a:pPr algn="just">
              <a:lnSpc>
                <a:spcPct val="150000"/>
              </a:lnSpc>
            </a:pPr>
            <a:r>
              <a:rPr lang="fr-FR" sz="2400" dirty="0" err="1">
                <a:latin typeface="Times New Roman" panose="02020603050405020304" pitchFamily="18" charset="0"/>
                <a:cs typeface="Times New Roman" panose="02020603050405020304" pitchFamily="18" charset="0"/>
              </a:rPr>
              <a:t>Pclose</a:t>
            </a:r>
            <a:r>
              <a:rPr lang="fr-FR" sz="2400" dirty="0">
                <a:latin typeface="Times New Roman" panose="02020603050405020304" pitchFamily="18" charset="0"/>
                <a:cs typeface="Times New Roman" panose="02020603050405020304" pitchFamily="18" charset="0"/>
              </a:rPr>
              <a:t> Fit= 0.99 ; il doit tendre vers 1.</a:t>
            </a:r>
          </a:p>
          <a:p>
            <a:pPr algn="just">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59821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AE0A6-02B9-4196-BEA3-F550F48A7BEA}"/>
              </a:ext>
            </a:extLst>
          </p:cNvPr>
          <p:cNvSpPr>
            <a:spLocks noGrp="1"/>
          </p:cNvSpPr>
          <p:nvPr>
            <p:ph type="title"/>
          </p:nvPr>
        </p:nvSpPr>
        <p:spPr/>
        <p:txBody>
          <a:bodyPr/>
          <a:lstStyle/>
          <a:p>
            <a:r>
              <a:rPr lang="fr-FR" b="1" dirty="0"/>
              <a:t>L'analyse factorielle confirmatoire (CFA)</a:t>
            </a:r>
            <a:br>
              <a:rPr lang="fr-FR" b="1" dirty="0"/>
            </a:br>
            <a:endParaRPr lang="en-US" dirty="0"/>
          </a:p>
        </p:txBody>
      </p:sp>
      <p:sp>
        <p:nvSpPr>
          <p:cNvPr id="3" name="TextBox 2">
            <a:extLst>
              <a:ext uri="{FF2B5EF4-FFF2-40B4-BE49-F238E27FC236}">
                <a16:creationId xmlns:a16="http://schemas.microsoft.com/office/drawing/2014/main" id="{705E4359-83C0-4F02-AE18-1711D0314F2E}"/>
              </a:ext>
            </a:extLst>
          </p:cNvPr>
          <p:cNvSpPr txBox="1"/>
          <p:nvPr/>
        </p:nvSpPr>
        <p:spPr>
          <a:xfrm>
            <a:off x="467544" y="1484784"/>
            <a:ext cx="8496944" cy="5011949"/>
          </a:xfrm>
          <a:prstGeom prst="rect">
            <a:avLst/>
          </a:prstGeom>
          <a:noFill/>
        </p:spPr>
        <p:txBody>
          <a:bodyPr wrap="square" rtlCol="0">
            <a:spAutoFit/>
          </a:bodyPr>
          <a:lstStyle/>
          <a:p>
            <a:pPr algn="just">
              <a:lnSpc>
                <a:spcPct val="150000"/>
              </a:lnSpc>
            </a:pPr>
            <a:r>
              <a:rPr lang="fr-FR" sz="2400" dirty="0">
                <a:latin typeface="Times New Roman" panose="02020603050405020304" pitchFamily="18" charset="0"/>
                <a:cs typeface="Times New Roman" panose="02020603050405020304" pitchFamily="18" charset="0"/>
              </a:rPr>
              <a:t>Les coefficients d’ajustements</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indice d'ajustement = 0,977 ;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indice d'ajustement ajusté = 0,965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indice de Tucker-Lewis TLI= 0,995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 indice d'ajustement comparatif CFI = 0,996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 Erreur quadratique moyenne d'approximation RMSEA= 0,023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Intervalle de confiance de RMSEA(IC à 90 % 0-0,04) ; </a:t>
            </a:r>
          </a:p>
          <a:p>
            <a:pPr marL="342900" indent="-342900" algn="just">
              <a:lnSpc>
                <a:spcPct val="150000"/>
              </a:lnSpc>
              <a:buFont typeface="Wingdings" panose="05000000000000000000" pitchFamily="2" charset="2"/>
              <a:buChar char="§"/>
            </a:pPr>
            <a:r>
              <a:rPr lang="fr-FR" sz="2400" dirty="0">
                <a:latin typeface="Times New Roman" panose="02020603050405020304" pitchFamily="18" charset="0"/>
                <a:cs typeface="Times New Roman" panose="02020603050405020304" pitchFamily="18" charset="0"/>
              </a:rPr>
              <a:t>racine moyenne résiduelle normalisée RMR= 0,036.</a:t>
            </a:r>
          </a:p>
          <a:p>
            <a:pPr algn="just">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97054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Analyse factorielle confirmatoire de second ordre</a:t>
            </a:r>
          </a:p>
        </p:txBody>
      </p:sp>
      <p:sp>
        <p:nvSpPr>
          <p:cNvPr id="4" name="ZoneTexte 3"/>
          <p:cNvSpPr txBox="1"/>
          <p:nvPr/>
        </p:nvSpPr>
        <p:spPr>
          <a:xfrm>
            <a:off x="1403648" y="5518973"/>
            <a:ext cx="6552728" cy="646331"/>
          </a:xfrm>
          <a:prstGeom prst="rect">
            <a:avLst/>
          </a:prstGeom>
          <a:noFill/>
        </p:spPr>
        <p:txBody>
          <a:bodyPr wrap="square" rtlCol="0">
            <a:spAutoFit/>
          </a:bodyPr>
          <a:lstStyle/>
          <a:p>
            <a:pPr algn="ctr"/>
            <a:r>
              <a:rPr lang="fr-FR" b="1" dirty="0"/>
              <a:t>Analyse factorielle confirmatoire de second ordre (package </a:t>
            </a:r>
            <a:r>
              <a:rPr lang="fr-FR" b="1" dirty="0" err="1"/>
              <a:t>Lavaan</a:t>
            </a:r>
            <a:r>
              <a:rPr lang="fr-FR" b="1" dirty="0"/>
              <a:t>, </a:t>
            </a:r>
            <a:r>
              <a:rPr lang="fr-FR" b="1" dirty="0" err="1"/>
              <a:t>Guelmami</a:t>
            </a:r>
            <a:r>
              <a:rPr lang="fr-FR" b="1" dirty="0"/>
              <a:t> et al. (2022))</a:t>
            </a:r>
          </a:p>
        </p:txBody>
      </p:sp>
      <p:pic>
        <p:nvPicPr>
          <p:cNvPr id="5" name="Picture 4">
            <a:extLst>
              <a:ext uri="{FF2B5EF4-FFF2-40B4-BE49-F238E27FC236}">
                <a16:creationId xmlns:a16="http://schemas.microsoft.com/office/drawing/2014/main" id="{25B4D591-7F51-4D1A-A780-9D9C7963F69F}"/>
              </a:ext>
            </a:extLst>
          </p:cNvPr>
          <p:cNvPicPr>
            <a:picLocks noChangeAspect="1"/>
          </p:cNvPicPr>
          <p:nvPr/>
        </p:nvPicPr>
        <p:blipFill>
          <a:blip r:embed="rId3"/>
          <a:stretch>
            <a:fillRect/>
          </a:stretch>
        </p:blipFill>
        <p:spPr>
          <a:xfrm>
            <a:off x="0" y="1844824"/>
            <a:ext cx="9144000" cy="3312368"/>
          </a:xfrm>
          <a:prstGeom prst="rect">
            <a:avLst/>
          </a:prstGeom>
        </p:spPr>
      </p:pic>
    </p:spTree>
    <p:extLst>
      <p:ext uri="{BB962C8B-B14F-4D97-AF65-F5344CB8AC3E}">
        <p14:creationId xmlns:p14="http://schemas.microsoft.com/office/powerpoint/2010/main" val="278783871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00100" y="2500306"/>
            <a:ext cx="7929618" cy="2123658"/>
          </a:xfrm>
          <a:prstGeom prst="rect">
            <a:avLst/>
          </a:prstGeom>
          <a:noFill/>
        </p:spPr>
        <p:txBody>
          <a:bodyPr wrap="square" rtlCol="0">
            <a:spAutoFit/>
          </a:bodyPr>
          <a:lstStyle/>
          <a:p>
            <a:pPr algn="ctr"/>
            <a:r>
              <a:rPr lang="fr-FR" sz="6600" spc="600" dirty="0">
                <a:solidFill>
                  <a:schemeClr val="accent3"/>
                </a:solidFill>
              </a:rPr>
              <a:t>Résultats et analyses</a:t>
            </a:r>
          </a:p>
        </p:txBody>
      </p:sp>
      <p:sp>
        <p:nvSpPr>
          <p:cNvPr id="3" name="TextBox 2">
            <a:extLst>
              <a:ext uri="{FF2B5EF4-FFF2-40B4-BE49-F238E27FC236}">
                <a16:creationId xmlns:a16="http://schemas.microsoft.com/office/drawing/2014/main" id="{89FC6148-E061-4394-A059-7E4FB82D7137}"/>
              </a:ext>
            </a:extLst>
          </p:cNvPr>
          <p:cNvSpPr txBox="1"/>
          <p:nvPr/>
        </p:nvSpPr>
        <p:spPr>
          <a:xfrm>
            <a:off x="1619672" y="2132856"/>
            <a:ext cx="6480720" cy="830997"/>
          </a:xfrm>
          <a:prstGeom prst="rect">
            <a:avLst/>
          </a:prstGeom>
          <a:noFill/>
        </p:spPr>
        <p:txBody>
          <a:bodyPr wrap="square" rtlCol="0">
            <a:spAutoFit/>
          </a:bodyPr>
          <a:lstStyle/>
          <a:p>
            <a:pPr algn="ctr"/>
            <a:r>
              <a:rPr lang="en-US" sz="4800" dirty="0" err="1"/>
              <a:t>SmartPLS</a:t>
            </a:r>
            <a:endParaRPr lang="en-US" sz="4800" dirty="0"/>
          </a:p>
        </p:txBody>
      </p:sp>
      <p:sp>
        <p:nvSpPr>
          <p:cNvPr id="4" name="Rectangle 6">
            <a:extLst>
              <a:ext uri="{FF2B5EF4-FFF2-40B4-BE49-F238E27FC236}">
                <a16:creationId xmlns:a16="http://schemas.microsoft.com/office/drawing/2014/main" id="{45D412FE-F92B-4C33-B35E-2957A34A50C2}"/>
              </a:ext>
            </a:extLst>
          </p:cNvPr>
          <p:cNvSpPr txBox="1">
            <a:spLocks noChangeArrowheads="1"/>
          </p:cNvSpPr>
          <p:nvPr/>
        </p:nvSpPr>
        <p:spPr>
          <a:xfrm>
            <a:off x="0" y="404664"/>
            <a:ext cx="9144000" cy="1143000"/>
          </a:xfrm>
          <a:prstGeom prst="rect">
            <a:avLst/>
          </a:prstGeom>
        </p:spPr>
        <p:txBody>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r>
              <a:rPr lang="fr-FR" kern="0" dirty="0"/>
              <a:t>SMARPLS EXEMPLE d’</a:t>
            </a:r>
            <a:r>
              <a:rPr lang="fr-FR" kern="0" dirty="0" err="1"/>
              <a:t>anlayse</a:t>
            </a:r>
            <a:r>
              <a:rPr lang="fr-FR" kern="0" dirty="0"/>
              <a:t> des moindres carrées partielles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4"/>
          <a:stretch>
            <a:fillRect/>
          </a:stretch>
        </p:blipFill>
        <p:spPr>
          <a:xfrm>
            <a:off x="2167979" y="1285860"/>
            <a:ext cx="5760720" cy="4107180"/>
          </a:xfrm>
          <a:prstGeom prst="rect">
            <a:avLst/>
          </a:prstGeom>
        </p:spPr>
      </p:pic>
      <p:sp>
        <p:nvSpPr>
          <p:cNvPr id="6" name="Rectangle 5"/>
          <p:cNvSpPr/>
          <p:nvPr/>
        </p:nvSpPr>
        <p:spPr>
          <a:xfrm>
            <a:off x="1189980" y="5405278"/>
            <a:ext cx="7848872" cy="523220"/>
          </a:xfrm>
          <a:prstGeom prst="rect">
            <a:avLst/>
          </a:prstGeom>
        </p:spPr>
        <p:txBody>
          <a:bodyPr wrap="square">
            <a:spAutoFit/>
          </a:bodyPr>
          <a:lstStyle/>
          <a:p>
            <a:pPr algn="ctr"/>
            <a:r>
              <a:rPr lang="fr-FR" sz="1400" b="1" dirty="0"/>
              <a:t>Exemple. Modèle </a:t>
            </a:r>
            <a:r>
              <a:rPr lang="fr-FR" sz="1400" b="1" dirty="0" err="1"/>
              <a:t>SmartPls</a:t>
            </a:r>
            <a:r>
              <a:rPr lang="fr-FR" sz="1400" b="1" dirty="0"/>
              <a:t> expliquant les effets de la satisfaction au travail et la satisfaction de la vie sur l’efficacité académique de l’enseignant</a:t>
            </a:r>
            <a:endParaRPr lang="fr-FR" sz="1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572746" y="908720"/>
            <a:ext cx="4764446" cy="461665"/>
          </a:xfrm>
          <a:prstGeom prst="rect">
            <a:avLst/>
          </a:prstGeom>
          <a:noFill/>
        </p:spPr>
        <p:txBody>
          <a:bodyPr wrap="none" rtlCol="0">
            <a:spAutoFit/>
          </a:bodyPr>
          <a:lstStyle/>
          <a:p>
            <a:r>
              <a:rPr lang="fr-FR" sz="2400" b="1" dirty="0">
                <a:solidFill>
                  <a:srgbClr val="FF0000"/>
                </a:solidFill>
              </a:rPr>
              <a:t>Fiabilité et validité convergente</a:t>
            </a:r>
            <a:endParaRPr lang="fr-FR" sz="2400" spc="300" dirty="0">
              <a:solidFill>
                <a:srgbClr val="FF0000"/>
              </a:solidFill>
            </a:endParaRPr>
          </a:p>
        </p:txBody>
      </p:sp>
      <p:graphicFrame>
        <p:nvGraphicFramePr>
          <p:cNvPr id="6" name="Tableau 5"/>
          <p:cNvGraphicFramePr>
            <a:graphicFrameLocks noGrp="1"/>
          </p:cNvGraphicFramePr>
          <p:nvPr/>
        </p:nvGraphicFramePr>
        <p:xfrm>
          <a:off x="1115615" y="2276875"/>
          <a:ext cx="7848872" cy="2952327"/>
        </p:xfrm>
        <a:graphic>
          <a:graphicData uri="http://schemas.openxmlformats.org/drawingml/2006/table">
            <a:tbl>
              <a:tblPr firstRow="1" firstCol="1" bandRow="1">
                <a:tableStyleId>{5C22544A-7EE6-4342-B048-85BDC9FD1C3A}</a:tableStyleId>
              </a:tblPr>
              <a:tblGrid>
                <a:gridCol w="2386057">
                  <a:extLst>
                    <a:ext uri="{9D8B030D-6E8A-4147-A177-3AD203B41FA5}">
                      <a16:colId xmlns:a16="http://schemas.microsoft.com/office/drawing/2014/main" val="20000"/>
                    </a:ext>
                  </a:extLst>
                </a:gridCol>
                <a:gridCol w="1375123">
                  <a:extLst>
                    <a:ext uri="{9D8B030D-6E8A-4147-A177-3AD203B41FA5}">
                      <a16:colId xmlns:a16="http://schemas.microsoft.com/office/drawing/2014/main" val="20001"/>
                    </a:ext>
                  </a:extLst>
                </a:gridCol>
                <a:gridCol w="1362564">
                  <a:extLst>
                    <a:ext uri="{9D8B030D-6E8A-4147-A177-3AD203B41FA5}">
                      <a16:colId xmlns:a16="http://schemas.microsoft.com/office/drawing/2014/main" val="20002"/>
                    </a:ext>
                  </a:extLst>
                </a:gridCol>
                <a:gridCol w="1362564">
                  <a:extLst>
                    <a:ext uri="{9D8B030D-6E8A-4147-A177-3AD203B41FA5}">
                      <a16:colId xmlns:a16="http://schemas.microsoft.com/office/drawing/2014/main" val="20003"/>
                    </a:ext>
                  </a:extLst>
                </a:gridCol>
                <a:gridCol w="1362564">
                  <a:extLst>
                    <a:ext uri="{9D8B030D-6E8A-4147-A177-3AD203B41FA5}">
                      <a16:colId xmlns:a16="http://schemas.microsoft.com/office/drawing/2014/main" val="20004"/>
                    </a:ext>
                  </a:extLst>
                </a:gridCol>
              </a:tblGrid>
              <a:tr h="1137372">
                <a:tc>
                  <a:txBody>
                    <a:bodyPr/>
                    <a:lstStyle/>
                    <a:p>
                      <a:pPr algn="ctr">
                        <a:lnSpc>
                          <a:spcPct val="115000"/>
                        </a:lnSpc>
                        <a:spcAft>
                          <a:spcPts val="0"/>
                        </a:spcAft>
                      </a:pPr>
                      <a:r>
                        <a:rPr lang="fr-FR" sz="1200" dirty="0">
                          <a:effectLst/>
                        </a:rPr>
                        <a:t> </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err="1">
                          <a:effectLst/>
                        </a:rPr>
                        <a:t>Cronbach's</a:t>
                      </a:r>
                      <a:r>
                        <a:rPr lang="fr-FR" sz="1200" dirty="0">
                          <a:effectLst/>
                        </a:rPr>
                        <a:t> Alpha</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err="1">
                          <a:effectLst/>
                        </a:rPr>
                        <a:t>rho_A</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Composite </a:t>
                      </a:r>
                      <a:r>
                        <a:rPr lang="fr-FR" sz="1200" dirty="0" err="1">
                          <a:effectLst/>
                        </a:rPr>
                        <a:t>Reliability</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err="1">
                          <a:effectLst/>
                        </a:rPr>
                        <a:t>Average</a:t>
                      </a:r>
                      <a:r>
                        <a:rPr lang="fr-FR" sz="1200" dirty="0">
                          <a:effectLst/>
                        </a:rPr>
                        <a:t> Variance </a:t>
                      </a:r>
                      <a:r>
                        <a:rPr lang="fr-FR" sz="1200" dirty="0" err="1">
                          <a:effectLst/>
                        </a:rPr>
                        <a:t>Extracted</a:t>
                      </a:r>
                      <a:r>
                        <a:rPr lang="fr-FR" sz="1200" dirty="0">
                          <a:effectLst/>
                        </a:rPr>
                        <a:t> (AVE)</a:t>
                      </a:r>
                      <a:endParaRPr lang="fr-FR" sz="1100" dirty="0">
                        <a:effectLst/>
                        <a:latin typeface="Calibri"/>
                        <a:ea typeface="Calibri"/>
                        <a:cs typeface="Arial"/>
                      </a:endParaRPr>
                    </a:p>
                  </a:txBody>
                  <a:tcPr marL="44450" marR="44450" marT="0" marB="0" anchor="b"/>
                </a:tc>
                <a:extLst>
                  <a:ext uri="{0D108BD9-81ED-4DB2-BD59-A6C34878D82A}">
                    <a16:rowId xmlns:a16="http://schemas.microsoft.com/office/drawing/2014/main" val="10000"/>
                  </a:ext>
                </a:extLst>
              </a:tr>
              <a:tr h="362991">
                <a:tc>
                  <a:txBody>
                    <a:bodyPr/>
                    <a:lstStyle/>
                    <a:p>
                      <a:pPr algn="ctr">
                        <a:lnSpc>
                          <a:spcPct val="115000"/>
                        </a:lnSpc>
                        <a:spcAft>
                          <a:spcPts val="0"/>
                        </a:spcAft>
                      </a:pPr>
                      <a:r>
                        <a:rPr lang="fr-FR" sz="1200">
                          <a:effectLst/>
                        </a:rPr>
                        <a:t>Satisfaction de la vie</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0.879</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0.881</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0.912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solidFill>
                            <a:srgbClr val="FF0000"/>
                          </a:solidFill>
                          <a:effectLst/>
                        </a:rPr>
                        <a:t>0.676</a:t>
                      </a:r>
                      <a:endParaRPr lang="fr-FR" sz="1100" dirty="0">
                        <a:solidFill>
                          <a:srgbClr val="FF0000"/>
                        </a:solidFill>
                        <a:effectLst/>
                        <a:latin typeface="Calibri"/>
                        <a:ea typeface="Calibri"/>
                        <a:cs typeface="Arial"/>
                      </a:endParaRPr>
                    </a:p>
                  </a:txBody>
                  <a:tcPr marL="44450" marR="44450" marT="0" marB="0" anchor="b"/>
                </a:tc>
                <a:extLst>
                  <a:ext uri="{0D108BD9-81ED-4DB2-BD59-A6C34878D82A}">
                    <a16:rowId xmlns:a16="http://schemas.microsoft.com/office/drawing/2014/main" val="10001"/>
                  </a:ext>
                </a:extLst>
              </a:tr>
              <a:tr h="362991">
                <a:tc>
                  <a:txBody>
                    <a:bodyPr/>
                    <a:lstStyle/>
                    <a:p>
                      <a:pPr algn="ctr">
                        <a:lnSpc>
                          <a:spcPct val="115000"/>
                        </a:lnSpc>
                        <a:spcAft>
                          <a:spcPts val="0"/>
                        </a:spcAft>
                      </a:pPr>
                      <a:r>
                        <a:rPr lang="fr-FR" sz="1200" dirty="0">
                          <a:effectLst/>
                        </a:rPr>
                        <a:t>Self </a:t>
                      </a:r>
                      <a:r>
                        <a:rPr lang="fr-FR" sz="1200" dirty="0" err="1">
                          <a:effectLst/>
                        </a:rPr>
                        <a:t>efficacity</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0.901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0.905</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0.921</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solidFill>
                            <a:srgbClr val="FF0000"/>
                          </a:solidFill>
                          <a:effectLst/>
                        </a:rPr>
                        <a:t>0.594</a:t>
                      </a:r>
                      <a:endParaRPr lang="fr-FR" sz="1100" dirty="0">
                        <a:solidFill>
                          <a:srgbClr val="FF0000"/>
                        </a:solidFill>
                        <a:effectLst/>
                        <a:latin typeface="Calibri"/>
                        <a:ea typeface="Calibri"/>
                        <a:cs typeface="Arial"/>
                      </a:endParaRPr>
                    </a:p>
                  </a:txBody>
                  <a:tcPr marL="44450" marR="44450" marT="0" marB="0" anchor="b"/>
                </a:tc>
                <a:extLst>
                  <a:ext uri="{0D108BD9-81ED-4DB2-BD59-A6C34878D82A}">
                    <a16:rowId xmlns:a16="http://schemas.microsoft.com/office/drawing/2014/main" val="10002"/>
                  </a:ext>
                </a:extLst>
              </a:tr>
              <a:tr h="362991">
                <a:tc>
                  <a:txBody>
                    <a:bodyPr/>
                    <a:lstStyle/>
                    <a:p>
                      <a:pPr algn="ctr">
                        <a:lnSpc>
                          <a:spcPct val="115000"/>
                        </a:lnSpc>
                        <a:spcAft>
                          <a:spcPts val="0"/>
                        </a:spcAft>
                      </a:pPr>
                      <a:r>
                        <a:rPr lang="fr-FR" sz="1200">
                          <a:effectLst/>
                        </a:rPr>
                        <a:t>T1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0.898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0.900</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0.936</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solidFill>
                            <a:srgbClr val="FF0000"/>
                          </a:solidFill>
                          <a:effectLst/>
                        </a:rPr>
                        <a:t>0.830</a:t>
                      </a:r>
                      <a:endParaRPr lang="fr-FR" sz="1100" dirty="0">
                        <a:solidFill>
                          <a:srgbClr val="FF0000"/>
                        </a:solidFill>
                        <a:effectLst/>
                        <a:latin typeface="Calibri"/>
                        <a:ea typeface="Calibri"/>
                        <a:cs typeface="Arial"/>
                      </a:endParaRPr>
                    </a:p>
                  </a:txBody>
                  <a:tcPr marL="44450" marR="44450" marT="0" marB="0" anchor="b"/>
                </a:tc>
                <a:extLst>
                  <a:ext uri="{0D108BD9-81ED-4DB2-BD59-A6C34878D82A}">
                    <a16:rowId xmlns:a16="http://schemas.microsoft.com/office/drawing/2014/main" val="10003"/>
                  </a:ext>
                </a:extLst>
              </a:tr>
              <a:tr h="362991">
                <a:tc>
                  <a:txBody>
                    <a:bodyPr/>
                    <a:lstStyle/>
                    <a:p>
                      <a:pPr algn="ctr">
                        <a:lnSpc>
                          <a:spcPct val="115000"/>
                        </a:lnSpc>
                        <a:spcAft>
                          <a:spcPts val="0"/>
                        </a:spcAft>
                      </a:pPr>
                      <a:r>
                        <a:rPr lang="fr-FR" sz="1200">
                          <a:effectLst/>
                        </a:rPr>
                        <a:t>T2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0.923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0.923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0.951</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solidFill>
                            <a:srgbClr val="FF0000"/>
                          </a:solidFill>
                          <a:effectLst/>
                        </a:rPr>
                        <a:t>0.867</a:t>
                      </a:r>
                      <a:endParaRPr lang="fr-FR" sz="1100" dirty="0">
                        <a:solidFill>
                          <a:srgbClr val="FF0000"/>
                        </a:solidFill>
                        <a:effectLst/>
                        <a:latin typeface="Calibri"/>
                        <a:ea typeface="Calibri"/>
                        <a:cs typeface="Arial"/>
                      </a:endParaRPr>
                    </a:p>
                  </a:txBody>
                  <a:tcPr marL="44450" marR="44450" marT="0" marB="0" anchor="b"/>
                </a:tc>
                <a:extLst>
                  <a:ext uri="{0D108BD9-81ED-4DB2-BD59-A6C34878D82A}">
                    <a16:rowId xmlns:a16="http://schemas.microsoft.com/office/drawing/2014/main" val="10004"/>
                  </a:ext>
                </a:extLst>
              </a:tr>
              <a:tr h="362991">
                <a:tc>
                  <a:txBody>
                    <a:bodyPr/>
                    <a:lstStyle/>
                    <a:p>
                      <a:pPr algn="ctr">
                        <a:lnSpc>
                          <a:spcPct val="115000"/>
                        </a:lnSpc>
                        <a:spcAft>
                          <a:spcPts val="0"/>
                        </a:spcAft>
                      </a:pPr>
                      <a:r>
                        <a:rPr lang="fr-FR" sz="1200">
                          <a:effectLst/>
                        </a:rPr>
                        <a:t>T3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0.766</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a:effectLst/>
                        </a:rPr>
                        <a:t>0.774</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effectLst/>
                        </a:rPr>
                        <a:t>0.866</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200" dirty="0">
                          <a:solidFill>
                            <a:srgbClr val="FF0000"/>
                          </a:solidFill>
                          <a:effectLst/>
                        </a:rPr>
                        <a:t>0.683</a:t>
                      </a:r>
                      <a:endParaRPr lang="fr-FR" sz="1100" dirty="0">
                        <a:solidFill>
                          <a:srgbClr val="FF0000"/>
                        </a:solidFill>
                        <a:effectLst/>
                        <a:latin typeface="Calibri"/>
                        <a:ea typeface="Calibri"/>
                        <a:cs typeface="Arial"/>
                      </a:endParaRPr>
                    </a:p>
                  </a:txBody>
                  <a:tcPr marL="44450" marR="44450" marT="0" marB="0" anchor="b"/>
                </a:tc>
                <a:extLst>
                  <a:ext uri="{0D108BD9-81ED-4DB2-BD59-A6C34878D82A}">
                    <a16:rowId xmlns:a16="http://schemas.microsoft.com/office/drawing/2014/main" val="10005"/>
                  </a:ext>
                </a:extLst>
              </a:tr>
            </a:tbl>
          </a:graphicData>
        </a:graphic>
      </p:graphicFrame>
      <p:sp>
        <p:nvSpPr>
          <p:cNvPr id="7" name="Rectangle 6"/>
          <p:cNvSpPr/>
          <p:nvPr/>
        </p:nvSpPr>
        <p:spPr>
          <a:xfrm>
            <a:off x="1572746" y="1835532"/>
            <a:ext cx="7175719" cy="369332"/>
          </a:xfrm>
          <a:prstGeom prst="rect">
            <a:avLst/>
          </a:prstGeom>
        </p:spPr>
        <p:txBody>
          <a:bodyPr wrap="square">
            <a:spAutoFit/>
          </a:bodyPr>
          <a:lstStyle/>
          <a:p>
            <a:r>
              <a:rPr lang="fr-FR" b="1" dirty="0"/>
              <a:t>Fiabilité et </a:t>
            </a:r>
            <a:r>
              <a:rPr lang="fr-FR" b="1" dirty="0">
                <a:solidFill>
                  <a:srgbClr val="FF0000"/>
                </a:solidFill>
              </a:rPr>
              <a:t>validité convergente </a:t>
            </a:r>
            <a:r>
              <a:rPr lang="fr-FR" b="1" dirty="0"/>
              <a:t>du modèle de mesure</a:t>
            </a:r>
            <a:endParaRPr lang="fr-FR"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331641" y="2060848"/>
          <a:ext cx="7560841" cy="3312366"/>
        </p:xfrm>
        <a:graphic>
          <a:graphicData uri="http://schemas.openxmlformats.org/drawingml/2006/table">
            <a:tbl>
              <a:tblPr firstRow="1" firstCol="1" bandRow="1">
                <a:tableStyleId>{5C22544A-7EE6-4342-B048-85BDC9FD1C3A}</a:tableStyleId>
              </a:tblPr>
              <a:tblGrid>
                <a:gridCol w="1556643">
                  <a:extLst>
                    <a:ext uri="{9D8B030D-6E8A-4147-A177-3AD203B41FA5}">
                      <a16:colId xmlns:a16="http://schemas.microsoft.com/office/drawing/2014/main" val="20000"/>
                    </a:ext>
                  </a:extLst>
                </a:gridCol>
                <a:gridCol w="1556643">
                  <a:extLst>
                    <a:ext uri="{9D8B030D-6E8A-4147-A177-3AD203B41FA5}">
                      <a16:colId xmlns:a16="http://schemas.microsoft.com/office/drawing/2014/main" val="20001"/>
                    </a:ext>
                  </a:extLst>
                </a:gridCol>
                <a:gridCol w="889511">
                  <a:extLst>
                    <a:ext uri="{9D8B030D-6E8A-4147-A177-3AD203B41FA5}">
                      <a16:colId xmlns:a16="http://schemas.microsoft.com/office/drawing/2014/main" val="20002"/>
                    </a:ext>
                  </a:extLst>
                </a:gridCol>
                <a:gridCol w="889511">
                  <a:extLst>
                    <a:ext uri="{9D8B030D-6E8A-4147-A177-3AD203B41FA5}">
                      <a16:colId xmlns:a16="http://schemas.microsoft.com/office/drawing/2014/main" val="20003"/>
                    </a:ext>
                  </a:extLst>
                </a:gridCol>
                <a:gridCol w="889511">
                  <a:extLst>
                    <a:ext uri="{9D8B030D-6E8A-4147-A177-3AD203B41FA5}">
                      <a16:colId xmlns:a16="http://schemas.microsoft.com/office/drawing/2014/main" val="20004"/>
                    </a:ext>
                  </a:extLst>
                </a:gridCol>
                <a:gridCol w="889511">
                  <a:extLst>
                    <a:ext uri="{9D8B030D-6E8A-4147-A177-3AD203B41FA5}">
                      <a16:colId xmlns:a16="http://schemas.microsoft.com/office/drawing/2014/main" val="20005"/>
                    </a:ext>
                  </a:extLst>
                </a:gridCol>
                <a:gridCol w="889511">
                  <a:extLst>
                    <a:ext uri="{9D8B030D-6E8A-4147-A177-3AD203B41FA5}">
                      <a16:colId xmlns:a16="http://schemas.microsoft.com/office/drawing/2014/main" val="20006"/>
                    </a:ext>
                  </a:extLst>
                </a:gridCol>
              </a:tblGrid>
              <a:tr h="921216">
                <a:tc>
                  <a:txBody>
                    <a:bodyPr/>
                    <a:lstStyle/>
                    <a:p>
                      <a:pPr algn="ctr">
                        <a:lnSpc>
                          <a:spcPct val="115000"/>
                        </a:lnSpc>
                        <a:spcAft>
                          <a:spcPts val="0"/>
                        </a:spcAft>
                      </a:pPr>
                      <a:r>
                        <a:rPr lang="fr-FR" sz="1100" dirty="0">
                          <a:effectLst/>
                        </a:rPr>
                        <a:t> </a:t>
                      </a:r>
                      <a:endParaRPr lang="fr-FR" sz="1100" dirty="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Satisfaction au travail</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Satisfaction de la vie</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Self efficacity</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T1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T2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T3</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0"/>
                  </a:ext>
                </a:extLst>
              </a:tr>
              <a:tr h="607601">
                <a:tc>
                  <a:txBody>
                    <a:bodyPr/>
                    <a:lstStyle/>
                    <a:p>
                      <a:pPr algn="ctr">
                        <a:lnSpc>
                          <a:spcPct val="115000"/>
                        </a:lnSpc>
                        <a:spcAft>
                          <a:spcPts val="0"/>
                        </a:spcAft>
                      </a:pPr>
                      <a:r>
                        <a:rPr lang="fr-FR" sz="1100">
                          <a:effectLst/>
                        </a:rPr>
                        <a:t>Satisfaction au travail</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solidFill>
                            <a:srgbClr val="FF0000"/>
                          </a:solidFill>
                          <a:effectLst/>
                        </a:rPr>
                        <a:t>0.734</a:t>
                      </a:r>
                      <a:endParaRPr lang="fr-FR" sz="1100" dirty="0">
                        <a:solidFill>
                          <a:srgbClr val="FF0000"/>
                        </a:solidFill>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1"/>
                  </a:ext>
                </a:extLst>
              </a:tr>
              <a:tr h="607601">
                <a:tc>
                  <a:txBody>
                    <a:bodyPr/>
                    <a:lstStyle/>
                    <a:p>
                      <a:pPr algn="ctr">
                        <a:lnSpc>
                          <a:spcPct val="115000"/>
                        </a:lnSpc>
                        <a:spcAft>
                          <a:spcPts val="0"/>
                        </a:spcAft>
                      </a:pPr>
                      <a:r>
                        <a:rPr lang="fr-FR" sz="1100">
                          <a:effectLst/>
                        </a:rPr>
                        <a:t>Satisfaction de la vie</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0.662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solidFill>
                            <a:srgbClr val="FF0000"/>
                          </a:solidFill>
                          <a:effectLst/>
                        </a:rPr>
                        <a:t>0.822</a:t>
                      </a:r>
                      <a:endParaRPr lang="fr-FR" sz="1100" dirty="0">
                        <a:solidFill>
                          <a:srgbClr val="FF0000"/>
                        </a:solidFill>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2"/>
                  </a:ext>
                </a:extLst>
              </a:tr>
              <a:tr h="293987">
                <a:tc>
                  <a:txBody>
                    <a:bodyPr/>
                    <a:lstStyle/>
                    <a:p>
                      <a:pPr algn="ctr">
                        <a:lnSpc>
                          <a:spcPct val="115000"/>
                        </a:lnSpc>
                        <a:spcAft>
                          <a:spcPts val="0"/>
                        </a:spcAft>
                      </a:pPr>
                      <a:r>
                        <a:rPr lang="fr-FR" sz="1100">
                          <a:effectLst/>
                        </a:rPr>
                        <a:t>Self efficacity</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0.757</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0.737</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solidFill>
                            <a:srgbClr val="FF0000"/>
                          </a:solidFill>
                          <a:effectLst/>
                        </a:rPr>
                        <a:t>0.771</a:t>
                      </a:r>
                      <a:endParaRPr lang="fr-FR" sz="1100" dirty="0">
                        <a:solidFill>
                          <a:srgbClr val="FF0000"/>
                        </a:solidFill>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3"/>
                  </a:ext>
                </a:extLst>
              </a:tr>
              <a:tr h="293987">
                <a:tc>
                  <a:txBody>
                    <a:bodyPr/>
                    <a:lstStyle/>
                    <a:p>
                      <a:pPr algn="ctr">
                        <a:lnSpc>
                          <a:spcPct val="115000"/>
                        </a:lnSpc>
                        <a:spcAft>
                          <a:spcPts val="0"/>
                        </a:spcAft>
                      </a:pPr>
                      <a:r>
                        <a:rPr lang="fr-FR" sz="1100">
                          <a:effectLst/>
                        </a:rPr>
                        <a:t>T1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0.878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0.551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0.645</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solidFill>
                            <a:srgbClr val="FF0000"/>
                          </a:solidFill>
                          <a:effectLst/>
                        </a:rPr>
                        <a:t>0.911</a:t>
                      </a:r>
                      <a:endParaRPr lang="fr-FR" sz="1100" dirty="0">
                        <a:solidFill>
                          <a:srgbClr val="FF0000"/>
                        </a:solidFill>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4"/>
                  </a:ext>
                </a:extLst>
              </a:tr>
              <a:tr h="293987">
                <a:tc>
                  <a:txBody>
                    <a:bodyPr/>
                    <a:lstStyle/>
                    <a:p>
                      <a:pPr algn="ctr">
                        <a:lnSpc>
                          <a:spcPct val="115000"/>
                        </a:lnSpc>
                        <a:spcAft>
                          <a:spcPts val="0"/>
                        </a:spcAft>
                      </a:pPr>
                      <a:r>
                        <a:rPr lang="fr-FR" sz="1100">
                          <a:effectLst/>
                        </a:rPr>
                        <a:t>T2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0.880</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0.575</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0.690</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0.647</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solidFill>
                            <a:srgbClr val="FF0000"/>
                          </a:solidFill>
                          <a:effectLst/>
                        </a:rPr>
                        <a:t>0.931</a:t>
                      </a:r>
                      <a:endParaRPr lang="fr-FR" sz="1100" dirty="0">
                        <a:solidFill>
                          <a:srgbClr val="FF0000"/>
                        </a:solidFill>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5"/>
                  </a:ext>
                </a:extLst>
              </a:tr>
              <a:tr h="293987">
                <a:tc>
                  <a:txBody>
                    <a:bodyPr/>
                    <a:lstStyle/>
                    <a:p>
                      <a:pPr algn="ctr">
                        <a:lnSpc>
                          <a:spcPct val="115000"/>
                        </a:lnSpc>
                        <a:spcAft>
                          <a:spcPts val="0"/>
                        </a:spcAft>
                      </a:pPr>
                      <a:r>
                        <a:rPr lang="fr-FR" sz="1100">
                          <a:effectLst/>
                        </a:rPr>
                        <a:t>T3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0.670</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0.502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0.498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0.438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0.406</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solidFill>
                            <a:srgbClr val="FF0000"/>
                          </a:solidFill>
                          <a:effectLst/>
                        </a:rPr>
                        <a:t>0.827</a:t>
                      </a:r>
                      <a:endParaRPr lang="fr-FR" sz="1100" dirty="0">
                        <a:solidFill>
                          <a:srgbClr val="FF0000"/>
                        </a:solidFill>
                        <a:effectLst/>
                        <a:latin typeface="Calibri"/>
                        <a:ea typeface="Calibri"/>
                        <a:cs typeface="Arial"/>
                      </a:endParaRPr>
                    </a:p>
                  </a:txBody>
                  <a:tcPr marL="44450" marR="44450" marT="0" marB="0" anchor="b"/>
                </a:tc>
                <a:extLst>
                  <a:ext uri="{0D108BD9-81ED-4DB2-BD59-A6C34878D82A}">
                    <a16:rowId xmlns:a16="http://schemas.microsoft.com/office/drawing/2014/main" val="10006"/>
                  </a:ext>
                </a:extLst>
              </a:tr>
            </a:tbl>
          </a:graphicData>
        </a:graphic>
      </p:graphicFrame>
      <p:sp>
        <p:nvSpPr>
          <p:cNvPr id="5" name="Rectangle 4"/>
          <p:cNvSpPr/>
          <p:nvPr/>
        </p:nvSpPr>
        <p:spPr>
          <a:xfrm>
            <a:off x="2267744" y="1455033"/>
            <a:ext cx="5508104" cy="369332"/>
          </a:xfrm>
          <a:prstGeom prst="rect">
            <a:avLst/>
          </a:prstGeom>
        </p:spPr>
        <p:txBody>
          <a:bodyPr wrap="square">
            <a:spAutoFit/>
          </a:bodyPr>
          <a:lstStyle/>
          <a:p>
            <a:r>
              <a:rPr lang="fr-FR" b="1" dirty="0"/>
              <a:t>Validité discriminante du modèle </a:t>
            </a:r>
            <a:endParaRPr lang="fr-FR"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3472639D-2728-4985-933C-3DF1790165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3" y="1817440"/>
            <a:ext cx="8891807" cy="5040560"/>
          </a:xfrm>
          <a:prstGeom prst="rect">
            <a:avLst/>
          </a:prstGeom>
          <a:noFill/>
          <a:ln>
            <a:noFill/>
          </a:ln>
        </p:spPr>
      </p:pic>
    </p:spTree>
    <p:extLst>
      <p:ext uri="{BB962C8B-B14F-4D97-AF65-F5344CB8AC3E}">
        <p14:creationId xmlns:p14="http://schemas.microsoft.com/office/powerpoint/2010/main" val="285181210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4"/>
          <a:stretch>
            <a:fillRect/>
          </a:stretch>
        </p:blipFill>
        <p:spPr>
          <a:xfrm>
            <a:off x="2051720" y="1700808"/>
            <a:ext cx="5837634" cy="3300958"/>
          </a:xfrm>
          <a:prstGeom prst="rect">
            <a:avLst/>
          </a:prstGeom>
        </p:spPr>
      </p:pic>
      <p:sp>
        <p:nvSpPr>
          <p:cNvPr id="6" name="Rectangle 5"/>
          <p:cNvSpPr/>
          <p:nvPr/>
        </p:nvSpPr>
        <p:spPr>
          <a:xfrm>
            <a:off x="2771800" y="5157192"/>
            <a:ext cx="4634602" cy="369332"/>
          </a:xfrm>
          <a:prstGeom prst="rect">
            <a:avLst/>
          </a:prstGeom>
        </p:spPr>
        <p:txBody>
          <a:bodyPr wrap="none">
            <a:spAutoFit/>
          </a:bodyPr>
          <a:lstStyle/>
          <a:p>
            <a:r>
              <a:rPr lang="fr-FR" b="1" dirty="0"/>
              <a:t>Figure 2. Coefficient de détermination R²</a:t>
            </a:r>
            <a:endParaRPr lang="fr-FR" dirty="0"/>
          </a:p>
        </p:txBody>
      </p:sp>
    </p:spTree>
    <p:custDataLst>
      <p:tags r:id="rId1"/>
    </p:custData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1259632" y="2132856"/>
          <a:ext cx="7643366" cy="3140296"/>
        </p:xfrm>
        <a:graphic>
          <a:graphicData uri="http://schemas.openxmlformats.org/drawingml/2006/table">
            <a:tbl>
              <a:tblPr firstRow="1" firstCol="1" bandRow="1">
                <a:tableStyleId>{5C22544A-7EE6-4342-B048-85BDC9FD1C3A}</a:tableStyleId>
              </a:tblPr>
              <a:tblGrid>
                <a:gridCol w="1644853">
                  <a:extLst>
                    <a:ext uri="{9D8B030D-6E8A-4147-A177-3AD203B41FA5}">
                      <a16:colId xmlns:a16="http://schemas.microsoft.com/office/drawing/2014/main" val="20000"/>
                    </a:ext>
                  </a:extLst>
                </a:gridCol>
                <a:gridCol w="2176830">
                  <a:extLst>
                    <a:ext uri="{9D8B030D-6E8A-4147-A177-3AD203B41FA5}">
                      <a16:colId xmlns:a16="http://schemas.microsoft.com/office/drawing/2014/main" val="20001"/>
                    </a:ext>
                  </a:extLst>
                </a:gridCol>
                <a:gridCol w="1198479">
                  <a:extLst>
                    <a:ext uri="{9D8B030D-6E8A-4147-A177-3AD203B41FA5}">
                      <a16:colId xmlns:a16="http://schemas.microsoft.com/office/drawing/2014/main" val="20002"/>
                    </a:ext>
                  </a:extLst>
                </a:gridCol>
                <a:gridCol w="2623204">
                  <a:extLst>
                    <a:ext uri="{9D8B030D-6E8A-4147-A177-3AD203B41FA5}">
                      <a16:colId xmlns:a16="http://schemas.microsoft.com/office/drawing/2014/main" val="20003"/>
                    </a:ext>
                  </a:extLst>
                </a:gridCol>
              </a:tblGrid>
              <a:tr h="227012">
                <a:tc gridSpan="2">
                  <a:txBody>
                    <a:bodyPr/>
                    <a:lstStyle/>
                    <a:p>
                      <a:pPr algn="ctr">
                        <a:lnSpc>
                          <a:spcPct val="115000"/>
                        </a:lnSpc>
                        <a:spcAft>
                          <a:spcPts val="0"/>
                        </a:spcAft>
                      </a:pPr>
                      <a:r>
                        <a:rPr lang="fr-FR" sz="1100">
                          <a:effectLst/>
                        </a:rPr>
                        <a:t>VIF</a:t>
                      </a:r>
                      <a:endParaRPr lang="fr-FR" sz="1100">
                        <a:effectLst/>
                        <a:latin typeface="Calibri"/>
                        <a:ea typeface="Calibri"/>
                        <a:cs typeface="Arial"/>
                      </a:endParaRPr>
                    </a:p>
                  </a:txBody>
                  <a:tcPr marL="44450" marR="44450" marT="0" marB="0" anchor="b"/>
                </a:tc>
                <a:tc hMerge="1">
                  <a:txBody>
                    <a:bodyPr/>
                    <a:lstStyle/>
                    <a:p>
                      <a:endParaRPr lang="fr-FR"/>
                    </a:p>
                  </a:txBody>
                  <a:tcPr/>
                </a:tc>
                <a:tc gridSpan="2">
                  <a:txBody>
                    <a:bodyPr/>
                    <a:lstStyle/>
                    <a:p>
                      <a:pPr algn="ctr">
                        <a:lnSpc>
                          <a:spcPct val="115000"/>
                        </a:lnSpc>
                        <a:spcAft>
                          <a:spcPts val="0"/>
                        </a:spcAft>
                      </a:pPr>
                      <a:r>
                        <a:rPr lang="fr-FR" sz="1100">
                          <a:effectLst/>
                        </a:rPr>
                        <a:t>VIF</a:t>
                      </a:r>
                      <a:endParaRPr lang="fr-FR" sz="1100">
                        <a:effectLst/>
                        <a:latin typeface="Calibri"/>
                        <a:ea typeface="Calibri"/>
                        <a:cs typeface="Arial"/>
                      </a:endParaRPr>
                    </a:p>
                  </a:txBody>
                  <a:tcPr marL="44450" marR="44450" marT="0" marB="0" anchor="b"/>
                </a:tc>
                <a:tc hMerge="1">
                  <a:txBody>
                    <a:bodyPr/>
                    <a:lstStyle/>
                    <a:p>
                      <a:endParaRPr lang="fr-FR"/>
                    </a:p>
                  </a:txBody>
                  <a:tcPr/>
                </a:tc>
                <a:extLst>
                  <a:ext uri="{0D108BD9-81ED-4DB2-BD59-A6C34878D82A}">
                    <a16:rowId xmlns:a16="http://schemas.microsoft.com/office/drawing/2014/main" val="10000"/>
                  </a:ext>
                </a:extLst>
              </a:tr>
              <a:tr h="227012">
                <a:tc>
                  <a:txBody>
                    <a:bodyPr/>
                    <a:lstStyle/>
                    <a:p>
                      <a:pPr algn="ctr">
                        <a:lnSpc>
                          <a:spcPct val="115000"/>
                        </a:lnSpc>
                        <a:spcAft>
                          <a:spcPts val="0"/>
                        </a:spcAft>
                      </a:pPr>
                      <a:r>
                        <a:rPr lang="fr-FR" sz="1100">
                          <a:effectLst/>
                        </a:rPr>
                        <a:t>I1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1.561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3.761</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1"/>
                  </a:ext>
                </a:extLst>
              </a:tr>
              <a:tr h="227012">
                <a:tc>
                  <a:txBody>
                    <a:bodyPr/>
                    <a:lstStyle/>
                    <a:p>
                      <a:pPr algn="ctr">
                        <a:lnSpc>
                          <a:spcPct val="115000"/>
                        </a:lnSpc>
                        <a:spcAft>
                          <a:spcPts val="0"/>
                        </a:spcAft>
                      </a:pPr>
                      <a:r>
                        <a:rPr lang="fr-FR" sz="1100">
                          <a:effectLst/>
                        </a:rPr>
                        <a:t>I2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2.274</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3.131</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2"/>
                  </a:ext>
                </a:extLst>
              </a:tr>
              <a:tr h="227012">
                <a:tc>
                  <a:txBody>
                    <a:bodyPr/>
                    <a:lstStyle/>
                    <a:p>
                      <a:pPr algn="ctr">
                        <a:lnSpc>
                          <a:spcPct val="115000"/>
                        </a:lnSpc>
                        <a:spcAft>
                          <a:spcPts val="0"/>
                        </a:spcAft>
                      </a:pPr>
                      <a:r>
                        <a:rPr lang="fr-FR" sz="1100">
                          <a:effectLst/>
                        </a:rPr>
                        <a:t>I3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2.622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2.604</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3"/>
                  </a:ext>
                </a:extLst>
              </a:tr>
              <a:tr h="227012">
                <a:tc>
                  <a:txBody>
                    <a:bodyPr/>
                    <a:lstStyle/>
                    <a:p>
                      <a:pPr algn="ctr">
                        <a:lnSpc>
                          <a:spcPct val="115000"/>
                        </a:lnSpc>
                        <a:spcAft>
                          <a:spcPts val="0"/>
                        </a:spcAft>
                      </a:pPr>
                      <a:r>
                        <a:rPr lang="fr-FR" sz="1100">
                          <a:effectLst/>
                        </a:rPr>
                        <a:t>I4</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2.558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S4</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3.319</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4"/>
                  </a:ext>
                </a:extLst>
              </a:tr>
              <a:tr h="227012">
                <a:tc>
                  <a:txBody>
                    <a:bodyPr/>
                    <a:lstStyle/>
                    <a:p>
                      <a:pPr algn="ctr">
                        <a:lnSpc>
                          <a:spcPct val="115000"/>
                        </a:lnSpc>
                        <a:spcAft>
                          <a:spcPts val="0"/>
                        </a:spcAft>
                      </a:pPr>
                      <a:r>
                        <a:rPr lang="fr-FR" sz="1100">
                          <a:effectLst/>
                        </a:rPr>
                        <a:t>I5</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1.962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S5</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4.103</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5"/>
                  </a:ext>
                </a:extLst>
              </a:tr>
              <a:tr h="227012">
                <a:tc>
                  <a:txBody>
                    <a:bodyPr/>
                    <a:lstStyle/>
                    <a:p>
                      <a:pPr algn="ctr">
                        <a:lnSpc>
                          <a:spcPct val="115000"/>
                        </a:lnSpc>
                        <a:spcAft>
                          <a:spcPts val="0"/>
                        </a:spcAft>
                      </a:pPr>
                      <a:r>
                        <a:rPr lang="fr-FR" sz="1100">
                          <a:effectLst/>
                        </a:rPr>
                        <a:t>Q3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2.133</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S6</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4.013</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6"/>
                  </a:ext>
                </a:extLst>
              </a:tr>
              <a:tr h="227012">
                <a:tc>
                  <a:txBody>
                    <a:bodyPr/>
                    <a:lstStyle/>
                    <a:p>
                      <a:pPr algn="ctr">
                        <a:lnSpc>
                          <a:spcPct val="115000"/>
                        </a:lnSpc>
                        <a:spcAft>
                          <a:spcPts val="0"/>
                        </a:spcAft>
                      </a:pPr>
                      <a:r>
                        <a:rPr lang="fr-FR" sz="1100">
                          <a:effectLst/>
                        </a:rPr>
                        <a:t>Q4</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1.501</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S7</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1.942</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7"/>
                  </a:ext>
                </a:extLst>
              </a:tr>
              <a:tr h="227012">
                <a:tc>
                  <a:txBody>
                    <a:bodyPr/>
                    <a:lstStyle/>
                    <a:p>
                      <a:pPr algn="ctr">
                        <a:lnSpc>
                          <a:spcPct val="115000"/>
                        </a:lnSpc>
                        <a:spcAft>
                          <a:spcPts val="0"/>
                        </a:spcAft>
                      </a:pPr>
                      <a:r>
                        <a:rPr lang="fr-FR" sz="1100">
                          <a:effectLst/>
                        </a:rPr>
                        <a:t>Q5</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1.758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1.987</a:t>
                      </a:r>
                      <a:endParaRPr lang="fr-FR" sz="1100">
                        <a:effectLst/>
                        <a:latin typeface="Calibri"/>
                        <a:ea typeface="Calibri"/>
                        <a:cs typeface="Arial"/>
                      </a:endParaRPr>
                    </a:p>
                  </a:txBody>
                  <a:tcPr marL="44450" marR="44450" marT="0" marB="0" anchor="b"/>
                </a:tc>
                <a:extLst>
                  <a:ext uri="{0D108BD9-81ED-4DB2-BD59-A6C34878D82A}">
                    <a16:rowId xmlns:a16="http://schemas.microsoft.com/office/drawing/2014/main" val="10008"/>
                  </a:ext>
                </a:extLst>
              </a:tr>
              <a:tr h="189140">
                <a:tc>
                  <a:txBody>
                    <a:bodyPr/>
                    <a:lstStyle/>
                    <a:p>
                      <a:pPr algn="ctr">
                        <a:lnSpc>
                          <a:spcPct val="115000"/>
                        </a:lnSpc>
                        <a:spcAft>
                          <a:spcPts val="0"/>
                        </a:spcAft>
                      </a:pPr>
                      <a:r>
                        <a:rPr lang="fr-FR" sz="1100">
                          <a:effectLst/>
                        </a:rPr>
                        <a:t>Q6</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2.754</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S9</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effectLst/>
                        </a:rPr>
                        <a:t>1.443</a:t>
                      </a:r>
                      <a:endParaRPr lang="fr-FR" sz="1100" dirty="0">
                        <a:effectLst/>
                        <a:latin typeface="Calibri"/>
                        <a:ea typeface="Calibri"/>
                        <a:cs typeface="Arial"/>
                      </a:endParaRPr>
                    </a:p>
                  </a:txBody>
                  <a:tcPr marL="44450" marR="44450" marT="0" marB="0" anchor="b"/>
                </a:tc>
                <a:extLst>
                  <a:ext uri="{0D108BD9-81ED-4DB2-BD59-A6C34878D82A}">
                    <a16:rowId xmlns:a16="http://schemas.microsoft.com/office/drawing/2014/main" val="10009"/>
                  </a:ext>
                </a:extLst>
              </a:tr>
              <a:tr h="227012">
                <a:tc>
                  <a:txBody>
                    <a:bodyPr/>
                    <a:lstStyle/>
                    <a:p>
                      <a:pPr algn="ctr">
                        <a:lnSpc>
                          <a:spcPct val="115000"/>
                        </a:lnSpc>
                        <a:spcAft>
                          <a:spcPts val="0"/>
                        </a:spcAft>
                      </a:pPr>
                      <a:r>
                        <a:rPr lang="fr-FR" sz="1100">
                          <a:effectLst/>
                        </a:rPr>
                        <a:t>Q7</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2.010</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effectLst/>
                        </a:rPr>
                        <a:t> </a:t>
                      </a:r>
                      <a:endParaRPr lang="fr-FR" sz="1100" dirty="0">
                        <a:effectLst/>
                        <a:latin typeface="Calibri"/>
                        <a:ea typeface="Calibri"/>
                        <a:cs typeface="Arial"/>
                      </a:endParaRPr>
                    </a:p>
                  </a:txBody>
                  <a:tcPr marL="44450" marR="44450" marT="0" marB="0" anchor="b"/>
                </a:tc>
                <a:extLst>
                  <a:ext uri="{0D108BD9-81ED-4DB2-BD59-A6C34878D82A}">
                    <a16:rowId xmlns:a16="http://schemas.microsoft.com/office/drawing/2014/main" val="10010"/>
                  </a:ext>
                </a:extLst>
              </a:tr>
              <a:tr h="227012">
                <a:tc>
                  <a:txBody>
                    <a:bodyPr/>
                    <a:lstStyle/>
                    <a:p>
                      <a:pPr algn="ctr">
                        <a:lnSpc>
                          <a:spcPct val="115000"/>
                        </a:lnSpc>
                        <a:spcAft>
                          <a:spcPts val="0"/>
                        </a:spcAft>
                      </a:pPr>
                      <a:r>
                        <a:rPr lang="fr-FR" sz="1100">
                          <a:effectLst/>
                        </a:rPr>
                        <a:t>Q8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2.462</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effectLst/>
                        </a:rPr>
                        <a:t> </a:t>
                      </a:r>
                      <a:endParaRPr lang="fr-FR" sz="1100" dirty="0">
                        <a:effectLst/>
                        <a:latin typeface="Calibri"/>
                        <a:ea typeface="Calibri"/>
                        <a:cs typeface="Arial"/>
                      </a:endParaRPr>
                    </a:p>
                  </a:txBody>
                  <a:tcPr marL="44450" marR="44450" marT="0" marB="0" anchor="b"/>
                </a:tc>
                <a:extLst>
                  <a:ext uri="{0D108BD9-81ED-4DB2-BD59-A6C34878D82A}">
                    <a16:rowId xmlns:a16="http://schemas.microsoft.com/office/drawing/2014/main" val="10011"/>
                  </a:ext>
                </a:extLst>
              </a:tr>
              <a:tr h="227012">
                <a:tc>
                  <a:txBody>
                    <a:bodyPr/>
                    <a:lstStyle/>
                    <a:p>
                      <a:pPr algn="ctr">
                        <a:lnSpc>
                          <a:spcPct val="115000"/>
                        </a:lnSpc>
                        <a:spcAft>
                          <a:spcPts val="0"/>
                        </a:spcAft>
                      </a:pPr>
                      <a:r>
                        <a:rPr lang="fr-FR" sz="1100">
                          <a:effectLst/>
                        </a:rPr>
                        <a:t>Q9</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2.158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effectLst/>
                        </a:rPr>
                        <a:t> </a:t>
                      </a:r>
                      <a:endParaRPr lang="fr-FR" sz="1100" dirty="0">
                        <a:effectLst/>
                        <a:latin typeface="Calibri"/>
                        <a:ea typeface="Calibri"/>
                        <a:cs typeface="Arial"/>
                      </a:endParaRPr>
                    </a:p>
                  </a:txBody>
                  <a:tcPr marL="44450" marR="44450" marT="0" marB="0" anchor="b"/>
                </a:tc>
                <a:extLst>
                  <a:ext uri="{0D108BD9-81ED-4DB2-BD59-A6C34878D82A}">
                    <a16:rowId xmlns:a16="http://schemas.microsoft.com/office/drawing/2014/main" val="10012"/>
                  </a:ext>
                </a:extLst>
              </a:tr>
              <a:tr h="227012">
                <a:tc>
                  <a:txBody>
                    <a:bodyPr/>
                    <a:lstStyle/>
                    <a:p>
                      <a:pPr algn="ctr">
                        <a:lnSpc>
                          <a:spcPct val="115000"/>
                        </a:lnSpc>
                        <a:spcAft>
                          <a:spcPts val="0"/>
                        </a:spcAft>
                      </a:pPr>
                      <a:r>
                        <a:rPr lang="fr-FR" sz="1100">
                          <a:effectLst/>
                        </a:rPr>
                        <a:t>Q10</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1.918</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a:effectLst/>
                        </a:rPr>
                        <a:t> </a:t>
                      </a:r>
                      <a:endParaRPr lang="fr-FR" sz="1100">
                        <a:effectLst/>
                        <a:latin typeface="Calibri"/>
                        <a:ea typeface="Calibri"/>
                        <a:cs typeface="Arial"/>
                      </a:endParaRPr>
                    </a:p>
                  </a:txBody>
                  <a:tcPr marL="44450" marR="44450" marT="0" marB="0" anchor="b"/>
                </a:tc>
                <a:tc>
                  <a:txBody>
                    <a:bodyPr/>
                    <a:lstStyle/>
                    <a:p>
                      <a:pPr algn="ctr">
                        <a:lnSpc>
                          <a:spcPct val="115000"/>
                        </a:lnSpc>
                        <a:spcAft>
                          <a:spcPts val="0"/>
                        </a:spcAft>
                      </a:pPr>
                      <a:r>
                        <a:rPr lang="fr-FR" sz="1100" dirty="0">
                          <a:effectLst/>
                        </a:rPr>
                        <a:t> </a:t>
                      </a:r>
                      <a:endParaRPr lang="fr-FR" sz="1100" dirty="0">
                        <a:effectLst/>
                        <a:latin typeface="Calibri"/>
                        <a:ea typeface="Calibri"/>
                        <a:cs typeface="Arial"/>
                      </a:endParaRPr>
                    </a:p>
                  </a:txBody>
                  <a:tcPr marL="44450" marR="44450" marT="0" marB="0" anchor="b"/>
                </a:tc>
                <a:extLst>
                  <a:ext uri="{0D108BD9-81ED-4DB2-BD59-A6C34878D82A}">
                    <a16:rowId xmlns:a16="http://schemas.microsoft.com/office/drawing/2014/main" val="10013"/>
                  </a:ext>
                </a:extLst>
              </a:tr>
            </a:tbl>
          </a:graphicData>
        </a:graphic>
      </p:graphicFrame>
      <p:sp>
        <p:nvSpPr>
          <p:cNvPr id="6" name="Rectangle 5"/>
          <p:cNvSpPr/>
          <p:nvPr/>
        </p:nvSpPr>
        <p:spPr>
          <a:xfrm>
            <a:off x="2675521" y="1412776"/>
            <a:ext cx="3223959" cy="369332"/>
          </a:xfrm>
          <a:prstGeom prst="rect">
            <a:avLst/>
          </a:prstGeom>
        </p:spPr>
        <p:txBody>
          <a:bodyPr wrap="none">
            <a:spAutoFit/>
          </a:bodyPr>
          <a:lstStyle/>
          <a:p>
            <a:pPr algn="ctr"/>
            <a:r>
              <a:rPr lang="fr-FR" b="1" dirty="0"/>
              <a:t>Evaluation de la colinéarité </a:t>
            </a:r>
            <a:endParaRPr lang="fr-FR" dirty="0"/>
          </a:p>
        </p:txBody>
      </p:sp>
    </p:spTree>
    <p:custDataLst>
      <p:tags r:id="rId1"/>
    </p:custData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7624" y="1052737"/>
            <a:ext cx="4216860" cy="461665"/>
          </a:xfrm>
          <a:prstGeom prst="rect">
            <a:avLst/>
          </a:prstGeom>
        </p:spPr>
        <p:txBody>
          <a:bodyPr wrap="none">
            <a:spAutoFit/>
          </a:bodyPr>
          <a:lstStyle/>
          <a:p>
            <a:r>
              <a:rPr lang="fr-FR" sz="2400" b="1" dirty="0">
                <a:solidFill>
                  <a:srgbClr val="FF0000"/>
                </a:solidFill>
              </a:rPr>
              <a:t>  Validation des hypothèses</a:t>
            </a:r>
            <a:endParaRPr lang="fr-FR" sz="2400" dirty="0">
              <a:solidFill>
                <a:srgbClr val="FF0000"/>
              </a:solidFill>
            </a:endParaRPr>
          </a:p>
        </p:txBody>
      </p:sp>
      <p:graphicFrame>
        <p:nvGraphicFramePr>
          <p:cNvPr id="5" name="Tableau 4"/>
          <p:cNvGraphicFramePr>
            <a:graphicFrameLocks noGrp="1"/>
          </p:cNvGraphicFramePr>
          <p:nvPr/>
        </p:nvGraphicFramePr>
        <p:xfrm>
          <a:off x="1187623" y="2204865"/>
          <a:ext cx="7632848" cy="3600399"/>
        </p:xfrm>
        <a:graphic>
          <a:graphicData uri="http://schemas.openxmlformats.org/drawingml/2006/table">
            <a:tbl>
              <a:tblPr firstRow="1" firstCol="1" bandRow="1">
                <a:tableStyleId>{5C22544A-7EE6-4342-B048-85BDC9FD1C3A}</a:tableStyleId>
              </a:tblPr>
              <a:tblGrid>
                <a:gridCol w="2864634">
                  <a:extLst>
                    <a:ext uri="{9D8B030D-6E8A-4147-A177-3AD203B41FA5}">
                      <a16:colId xmlns:a16="http://schemas.microsoft.com/office/drawing/2014/main" val="20000"/>
                    </a:ext>
                  </a:extLst>
                </a:gridCol>
                <a:gridCol w="954317">
                  <a:extLst>
                    <a:ext uri="{9D8B030D-6E8A-4147-A177-3AD203B41FA5}">
                      <a16:colId xmlns:a16="http://schemas.microsoft.com/office/drawing/2014/main" val="20001"/>
                    </a:ext>
                  </a:extLst>
                </a:gridCol>
                <a:gridCol w="972847">
                  <a:extLst>
                    <a:ext uri="{9D8B030D-6E8A-4147-A177-3AD203B41FA5}">
                      <a16:colId xmlns:a16="http://schemas.microsoft.com/office/drawing/2014/main" val="20002"/>
                    </a:ext>
                  </a:extLst>
                </a:gridCol>
                <a:gridCol w="1007381">
                  <a:extLst>
                    <a:ext uri="{9D8B030D-6E8A-4147-A177-3AD203B41FA5}">
                      <a16:colId xmlns:a16="http://schemas.microsoft.com/office/drawing/2014/main" val="20003"/>
                    </a:ext>
                  </a:extLst>
                </a:gridCol>
                <a:gridCol w="941682">
                  <a:extLst>
                    <a:ext uri="{9D8B030D-6E8A-4147-A177-3AD203B41FA5}">
                      <a16:colId xmlns:a16="http://schemas.microsoft.com/office/drawing/2014/main" val="20004"/>
                    </a:ext>
                  </a:extLst>
                </a:gridCol>
                <a:gridCol w="891987">
                  <a:extLst>
                    <a:ext uri="{9D8B030D-6E8A-4147-A177-3AD203B41FA5}">
                      <a16:colId xmlns:a16="http://schemas.microsoft.com/office/drawing/2014/main" val="20005"/>
                    </a:ext>
                  </a:extLst>
                </a:gridCol>
              </a:tblGrid>
              <a:tr h="1808175">
                <a:tc>
                  <a:txBody>
                    <a:bodyPr/>
                    <a:lstStyle/>
                    <a:p>
                      <a:pPr>
                        <a:lnSpc>
                          <a:spcPct val="115000"/>
                        </a:lnSpc>
                      </a:pPr>
                      <a:endParaRPr lang="fr-FR" sz="1100" dirty="0">
                        <a:effectLst/>
                        <a:latin typeface="Calibri"/>
                        <a:cs typeface="Arial"/>
                      </a:endParaRPr>
                    </a:p>
                  </a:txBody>
                  <a:tcPr marL="9525" marR="9525" marT="9525" marB="0" anchor="ctr"/>
                </a:tc>
                <a:tc>
                  <a:txBody>
                    <a:bodyPr/>
                    <a:lstStyle/>
                    <a:p>
                      <a:pPr algn="ctr">
                        <a:lnSpc>
                          <a:spcPct val="115000"/>
                        </a:lnSpc>
                        <a:spcAft>
                          <a:spcPts val="1000"/>
                        </a:spcAft>
                      </a:pPr>
                      <a:r>
                        <a:rPr lang="fr-FR" sz="1100">
                          <a:effectLst/>
                        </a:rPr>
                        <a:t>Original Sample (O)</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Standard Deviation (STDEV)</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T Statistics (|O/STDEV|)</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P Values</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Hypothèses</a:t>
                      </a:r>
                      <a:endParaRPr lang="fr-FR" sz="1100">
                        <a:effectLst/>
                        <a:latin typeface="Calibri"/>
                        <a:ea typeface="Calibri"/>
                        <a:cs typeface="Arial"/>
                      </a:endParaRPr>
                    </a:p>
                  </a:txBody>
                  <a:tcPr marL="0" marR="0" marT="0" marB="0" anchor="ctr"/>
                </a:tc>
                <a:extLst>
                  <a:ext uri="{0D108BD9-81ED-4DB2-BD59-A6C34878D82A}">
                    <a16:rowId xmlns:a16="http://schemas.microsoft.com/office/drawing/2014/main" val="10000"/>
                  </a:ext>
                </a:extLst>
              </a:tr>
              <a:tr h="597408">
                <a:tc>
                  <a:txBody>
                    <a:bodyPr/>
                    <a:lstStyle/>
                    <a:p>
                      <a:pPr algn="ctr">
                        <a:lnSpc>
                          <a:spcPct val="115000"/>
                        </a:lnSpc>
                        <a:spcAft>
                          <a:spcPts val="1000"/>
                        </a:spcAft>
                      </a:pPr>
                      <a:r>
                        <a:rPr lang="fr-FR" sz="1100">
                          <a:effectLst/>
                        </a:rPr>
                        <a:t>T1 -&gt; Self efficacity</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0.213</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0.021</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10.145</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dirty="0">
                          <a:solidFill>
                            <a:srgbClr val="FF0000"/>
                          </a:solidFill>
                          <a:effectLst/>
                        </a:rPr>
                        <a:t>0.000</a:t>
                      </a:r>
                      <a:endParaRPr lang="fr-FR" sz="1100" dirty="0">
                        <a:solidFill>
                          <a:srgbClr val="FF0000"/>
                        </a:solidFill>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Validée</a:t>
                      </a:r>
                      <a:endParaRPr lang="fr-FR" sz="1100">
                        <a:effectLst/>
                        <a:latin typeface="Calibri"/>
                        <a:ea typeface="Calibri"/>
                        <a:cs typeface="Arial"/>
                      </a:endParaRPr>
                    </a:p>
                  </a:txBody>
                  <a:tcPr marL="0" marR="0" marT="0" marB="0" anchor="ctr"/>
                </a:tc>
                <a:extLst>
                  <a:ext uri="{0D108BD9-81ED-4DB2-BD59-A6C34878D82A}">
                    <a16:rowId xmlns:a16="http://schemas.microsoft.com/office/drawing/2014/main" val="10001"/>
                  </a:ext>
                </a:extLst>
              </a:tr>
              <a:tr h="597408">
                <a:tc>
                  <a:txBody>
                    <a:bodyPr/>
                    <a:lstStyle/>
                    <a:p>
                      <a:pPr algn="ctr">
                        <a:lnSpc>
                          <a:spcPct val="115000"/>
                        </a:lnSpc>
                        <a:spcAft>
                          <a:spcPts val="1000"/>
                        </a:spcAft>
                      </a:pPr>
                      <a:r>
                        <a:rPr lang="fr-FR" sz="1100">
                          <a:effectLst/>
                        </a:rPr>
                        <a:t>T2 -&gt; Self efficacity</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0.229</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0.022</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10.488</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dirty="0">
                          <a:solidFill>
                            <a:srgbClr val="FF0000"/>
                          </a:solidFill>
                          <a:effectLst/>
                        </a:rPr>
                        <a:t>0.000</a:t>
                      </a:r>
                      <a:endParaRPr lang="fr-FR" sz="1100" dirty="0">
                        <a:solidFill>
                          <a:srgbClr val="FF0000"/>
                        </a:solidFill>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Validée</a:t>
                      </a:r>
                      <a:endParaRPr lang="fr-FR" sz="1100">
                        <a:effectLst/>
                        <a:latin typeface="Calibri"/>
                        <a:ea typeface="Calibri"/>
                        <a:cs typeface="Arial"/>
                      </a:endParaRPr>
                    </a:p>
                  </a:txBody>
                  <a:tcPr marL="0" marR="0" marT="0" marB="0" anchor="ctr"/>
                </a:tc>
                <a:extLst>
                  <a:ext uri="{0D108BD9-81ED-4DB2-BD59-A6C34878D82A}">
                    <a16:rowId xmlns:a16="http://schemas.microsoft.com/office/drawing/2014/main" val="10002"/>
                  </a:ext>
                </a:extLst>
              </a:tr>
              <a:tr h="597408">
                <a:tc>
                  <a:txBody>
                    <a:bodyPr/>
                    <a:lstStyle/>
                    <a:p>
                      <a:pPr algn="ctr">
                        <a:lnSpc>
                          <a:spcPct val="115000"/>
                        </a:lnSpc>
                        <a:spcAft>
                          <a:spcPts val="1000"/>
                        </a:spcAft>
                      </a:pPr>
                      <a:r>
                        <a:rPr lang="fr-FR" sz="1100">
                          <a:effectLst/>
                        </a:rPr>
                        <a:t>T3 -&gt; Self efficacity</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0.135</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0.019</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a:effectLst/>
                        </a:rPr>
                        <a:t>6.995</a:t>
                      </a:r>
                      <a:endParaRPr lang="fr-FR" sz="1100">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dirty="0">
                          <a:solidFill>
                            <a:srgbClr val="FF0000"/>
                          </a:solidFill>
                          <a:effectLst/>
                        </a:rPr>
                        <a:t>0.000</a:t>
                      </a:r>
                      <a:endParaRPr lang="fr-FR" sz="1100" dirty="0">
                        <a:solidFill>
                          <a:srgbClr val="FF0000"/>
                        </a:solidFill>
                        <a:effectLst/>
                        <a:latin typeface="Calibri"/>
                        <a:ea typeface="Calibri"/>
                        <a:cs typeface="Arial"/>
                      </a:endParaRPr>
                    </a:p>
                  </a:txBody>
                  <a:tcPr marL="9525" marR="9525" marT="9525" marB="0" anchor="ctr"/>
                </a:tc>
                <a:tc>
                  <a:txBody>
                    <a:bodyPr/>
                    <a:lstStyle/>
                    <a:p>
                      <a:pPr algn="ctr">
                        <a:lnSpc>
                          <a:spcPct val="115000"/>
                        </a:lnSpc>
                        <a:spcAft>
                          <a:spcPts val="1000"/>
                        </a:spcAft>
                      </a:pPr>
                      <a:r>
                        <a:rPr lang="fr-FR" sz="1100" dirty="0">
                          <a:effectLst/>
                        </a:rPr>
                        <a:t>Validée</a:t>
                      </a:r>
                      <a:endParaRPr lang="fr-FR" sz="1100" dirty="0">
                        <a:effectLst/>
                        <a:latin typeface="Calibri"/>
                        <a:ea typeface="Calibri"/>
                        <a:cs typeface="Arial"/>
                      </a:endParaRPr>
                    </a:p>
                  </a:txBody>
                  <a:tcPr marL="0" marR="0" marT="0" marB="0" anchor="ctr"/>
                </a:tc>
                <a:extLst>
                  <a:ext uri="{0D108BD9-81ED-4DB2-BD59-A6C34878D82A}">
                    <a16:rowId xmlns:a16="http://schemas.microsoft.com/office/drawing/2014/main" val="10003"/>
                  </a:ext>
                </a:extLst>
              </a:tr>
            </a:tbl>
          </a:graphicData>
        </a:graphic>
      </p:graphicFrame>
      <p:sp>
        <p:nvSpPr>
          <p:cNvPr id="7" name="Rectangle 6"/>
          <p:cNvSpPr/>
          <p:nvPr/>
        </p:nvSpPr>
        <p:spPr>
          <a:xfrm>
            <a:off x="1619672" y="1559204"/>
            <a:ext cx="7038528" cy="646331"/>
          </a:xfrm>
          <a:prstGeom prst="rect">
            <a:avLst/>
          </a:prstGeom>
        </p:spPr>
        <p:txBody>
          <a:bodyPr wrap="square">
            <a:spAutoFit/>
          </a:bodyPr>
          <a:lstStyle/>
          <a:p>
            <a:pPr algn="ctr"/>
            <a:r>
              <a:rPr lang="fr-FR" b="1" dirty="0"/>
              <a:t>Effets indirects des trois dimensions de la satisfaction au travail sur l’auto-efficacité</a:t>
            </a:r>
            <a:endParaRPr lang="fr-FR" dirty="0"/>
          </a:p>
        </p:txBody>
      </p:sp>
    </p:spTree>
    <p:custDataLst>
      <p:tags r:id="rId1"/>
    </p:custData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1107819" y="2636913"/>
          <a:ext cx="7746828" cy="2171293"/>
        </p:xfrm>
        <a:graphic>
          <a:graphicData uri="http://schemas.openxmlformats.org/drawingml/2006/table">
            <a:tbl>
              <a:tblPr firstRow="1" firstCol="1" bandRow="1">
                <a:tableStyleId>{5C22544A-7EE6-4342-B048-85BDC9FD1C3A}</a:tableStyleId>
              </a:tblPr>
              <a:tblGrid>
                <a:gridCol w="2911257">
                  <a:extLst>
                    <a:ext uri="{9D8B030D-6E8A-4147-A177-3AD203B41FA5}">
                      <a16:colId xmlns:a16="http://schemas.microsoft.com/office/drawing/2014/main" val="20000"/>
                    </a:ext>
                  </a:extLst>
                </a:gridCol>
                <a:gridCol w="955959">
                  <a:extLst>
                    <a:ext uri="{9D8B030D-6E8A-4147-A177-3AD203B41FA5}">
                      <a16:colId xmlns:a16="http://schemas.microsoft.com/office/drawing/2014/main" val="20001"/>
                    </a:ext>
                  </a:extLst>
                </a:gridCol>
                <a:gridCol w="955959">
                  <a:extLst>
                    <a:ext uri="{9D8B030D-6E8A-4147-A177-3AD203B41FA5}">
                      <a16:colId xmlns:a16="http://schemas.microsoft.com/office/drawing/2014/main" val="20002"/>
                    </a:ext>
                  </a:extLst>
                </a:gridCol>
                <a:gridCol w="1021031">
                  <a:extLst>
                    <a:ext uri="{9D8B030D-6E8A-4147-A177-3AD203B41FA5}">
                      <a16:colId xmlns:a16="http://schemas.microsoft.com/office/drawing/2014/main" val="20003"/>
                    </a:ext>
                  </a:extLst>
                </a:gridCol>
                <a:gridCol w="955959">
                  <a:extLst>
                    <a:ext uri="{9D8B030D-6E8A-4147-A177-3AD203B41FA5}">
                      <a16:colId xmlns:a16="http://schemas.microsoft.com/office/drawing/2014/main" val="20004"/>
                    </a:ext>
                  </a:extLst>
                </a:gridCol>
                <a:gridCol w="946663">
                  <a:extLst>
                    <a:ext uri="{9D8B030D-6E8A-4147-A177-3AD203B41FA5}">
                      <a16:colId xmlns:a16="http://schemas.microsoft.com/office/drawing/2014/main" val="20005"/>
                    </a:ext>
                  </a:extLst>
                </a:gridCol>
              </a:tblGrid>
              <a:tr h="916071">
                <a:tc>
                  <a:txBody>
                    <a:bodyPr/>
                    <a:lstStyle/>
                    <a:p>
                      <a:pPr>
                        <a:lnSpc>
                          <a:spcPct val="115000"/>
                        </a:lnSpc>
                      </a:pPr>
                      <a:endParaRPr lang="fr-FR" sz="1100" dirty="0">
                        <a:effectLst/>
                        <a:latin typeface="Calibri"/>
                        <a:cs typeface="Arial"/>
                      </a:endParaRPr>
                    </a:p>
                  </a:txBody>
                  <a:tcPr marL="44450" marR="44450" marT="0" marB="0" anchor="ctr"/>
                </a:tc>
                <a:tc>
                  <a:txBody>
                    <a:bodyPr/>
                    <a:lstStyle/>
                    <a:p>
                      <a:pPr algn="ctr">
                        <a:lnSpc>
                          <a:spcPct val="115000"/>
                        </a:lnSpc>
                        <a:spcAft>
                          <a:spcPts val="0"/>
                        </a:spcAft>
                      </a:pPr>
                      <a:r>
                        <a:rPr lang="fr-FR" sz="1100">
                          <a:effectLst/>
                        </a:rPr>
                        <a:t>Original Sample (O)</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Standard Deviation (STDEV)</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T Statistics (|O/STDEV|)</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P Values</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Hypothèses</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0"/>
                  </a:ext>
                </a:extLst>
              </a:tr>
              <a:tr h="627611">
                <a:tc>
                  <a:txBody>
                    <a:bodyPr/>
                    <a:lstStyle/>
                    <a:p>
                      <a:pPr algn="ctr">
                        <a:lnSpc>
                          <a:spcPct val="115000"/>
                        </a:lnSpc>
                        <a:spcAft>
                          <a:spcPts val="0"/>
                        </a:spcAft>
                      </a:pPr>
                      <a:r>
                        <a:rPr lang="fr-FR" sz="1100">
                          <a:effectLst/>
                        </a:rPr>
                        <a:t>Satisfaction au travail -&gt; Self efficacity</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0.479</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0.046</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10.421</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dirty="0">
                          <a:solidFill>
                            <a:srgbClr val="FF0000"/>
                          </a:solidFill>
                          <a:effectLst/>
                        </a:rPr>
                        <a:t>0.000</a:t>
                      </a:r>
                      <a:endParaRPr lang="fr-FR" sz="1100" dirty="0">
                        <a:solidFill>
                          <a:srgbClr val="FF0000"/>
                        </a:solidFill>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Validée</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1"/>
                  </a:ext>
                </a:extLst>
              </a:tr>
              <a:tr h="627611">
                <a:tc>
                  <a:txBody>
                    <a:bodyPr/>
                    <a:lstStyle/>
                    <a:p>
                      <a:pPr algn="ctr">
                        <a:lnSpc>
                          <a:spcPct val="115000"/>
                        </a:lnSpc>
                        <a:spcAft>
                          <a:spcPts val="0"/>
                        </a:spcAft>
                      </a:pPr>
                      <a:r>
                        <a:rPr lang="fr-FR" sz="1100">
                          <a:effectLst/>
                        </a:rPr>
                        <a:t>Satisfaction de la vie -&gt; Self efficacity</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0.421</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0.046</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a:effectLst/>
                        </a:rPr>
                        <a:t>9.098</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dirty="0">
                          <a:solidFill>
                            <a:srgbClr val="FF0000"/>
                          </a:solidFill>
                          <a:effectLst/>
                        </a:rPr>
                        <a:t>0.000</a:t>
                      </a:r>
                      <a:endParaRPr lang="fr-FR" sz="1100" dirty="0">
                        <a:solidFill>
                          <a:srgbClr val="FF0000"/>
                        </a:solidFill>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100" dirty="0">
                          <a:effectLst/>
                        </a:rPr>
                        <a:t>Validée</a:t>
                      </a:r>
                      <a:endParaRPr lang="fr-FR" sz="1100" dirty="0">
                        <a:effectLst/>
                        <a:latin typeface="Calibri"/>
                        <a:ea typeface="Calibri"/>
                        <a:cs typeface="Arial"/>
                      </a:endParaRPr>
                    </a:p>
                  </a:txBody>
                  <a:tcPr marL="44450" marR="44450" marT="0" marB="0" anchor="ctr"/>
                </a:tc>
                <a:extLst>
                  <a:ext uri="{0D108BD9-81ED-4DB2-BD59-A6C34878D82A}">
                    <a16:rowId xmlns:a16="http://schemas.microsoft.com/office/drawing/2014/main" val="10002"/>
                  </a:ext>
                </a:extLst>
              </a:tr>
            </a:tbl>
          </a:graphicData>
        </a:graphic>
      </p:graphicFrame>
      <p:sp>
        <p:nvSpPr>
          <p:cNvPr id="6" name="Rectangle 5"/>
          <p:cNvSpPr/>
          <p:nvPr/>
        </p:nvSpPr>
        <p:spPr>
          <a:xfrm>
            <a:off x="1070446" y="1599335"/>
            <a:ext cx="7776864" cy="646331"/>
          </a:xfrm>
          <a:prstGeom prst="rect">
            <a:avLst/>
          </a:prstGeom>
        </p:spPr>
        <p:txBody>
          <a:bodyPr wrap="square">
            <a:spAutoFit/>
          </a:bodyPr>
          <a:lstStyle/>
          <a:p>
            <a:r>
              <a:rPr lang="fr-FR" b="1" dirty="0"/>
              <a:t>Tableau 6. Effets directs de la satisfaction au travail sur l’auto-efficacité</a:t>
            </a:r>
            <a:endParaRPr lang="fr-FR" dirty="0"/>
          </a:p>
        </p:txBody>
      </p:sp>
    </p:spTree>
    <p:custDataLst>
      <p:tags r:id="rId1"/>
    </p:custData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3575" y="1005877"/>
            <a:ext cx="5126532" cy="461665"/>
          </a:xfrm>
          <a:prstGeom prst="rect">
            <a:avLst/>
          </a:prstGeom>
        </p:spPr>
        <p:txBody>
          <a:bodyPr wrap="none">
            <a:spAutoFit/>
          </a:bodyPr>
          <a:lstStyle/>
          <a:p>
            <a:r>
              <a:rPr lang="fr-FR" sz="2400" b="1" dirty="0">
                <a:solidFill>
                  <a:srgbClr val="FF0000"/>
                </a:solidFill>
              </a:rPr>
              <a:t> . Analyse multinomiale logistique</a:t>
            </a:r>
            <a:endParaRPr lang="fr-FR" sz="2400" dirty="0">
              <a:solidFill>
                <a:srgbClr val="FF0000"/>
              </a:solidFill>
            </a:endParaRPr>
          </a:p>
        </p:txBody>
      </p:sp>
      <p:graphicFrame>
        <p:nvGraphicFramePr>
          <p:cNvPr id="6" name="Tableau 5"/>
          <p:cNvGraphicFramePr>
            <a:graphicFrameLocks noGrp="1"/>
          </p:cNvGraphicFramePr>
          <p:nvPr/>
        </p:nvGraphicFramePr>
        <p:xfrm>
          <a:off x="1115617" y="2098848"/>
          <a:ext cx="7776863" cy="3609644"/>
        </p:xfrm>
        <a:graphic>
          <a:graphicData uri="http://schemas.openxmlformats.org/drawingml/2006/table">
            <a:tbl>
              <a:tblPr firstRow="1" firstCol="1" bandRow="1">
                <a:tableStyleId>{5C22544A-7EE6-4342-B048-85BDC9FD1C3A}</a:tableStyleId>
              </a:tblPr>
              <a:tblGrid>
                <a:gridCol w="1196866">
                  <a:extLst>
                    <a:ext uri="{9D8B030D-6E8A-4147-A177-3AD203B41FA5}">
                      <a16:colId xmlns:a16="http://schemas.microsoft.com/office/drawing/2014/main" val="20000"/>
                    </a:ext>
                  </a:extLst>
                </a:gridCol>
                <a:gridCol w="1094359">
                  <a:extLst>
                    <a:ext uri="{9D8B030D-6E8A-4147-A177-3AD203B41FA5}">
                      <a16:colId xmlns:a16="http://schemas.microsoft.com/office/drawing/2014/main" val="20001"/>
                    </a:ext>
                  </a:extLst>
                </a:gridCol>
                <a:gridCol w="1108210">
                  <a:extLst>
                    <a:ext uri="{9D8B030D-6E8A-4147-A177-3AD203B41FA5}">
                      <a16:colId xmlns:a16="http://schemas.microsoft.com/office/drawing/2014/main" val="20002"/>
                    </a:ext>
                  </a:extLst>
                </a:gridCol>
                <a:gridCol w="1108210">
                  <a:extLst>
                    <a:ext uri="{9D8B030D-6E8A-4147-A177-3AD203B41FA5}">
                      <a16:colId xmlns:a16="http://schemas.microsoft.com/office/drawing/2014/main" val="20003"/>
                    </a:ext>
                  </a:extLst>
                </a:gridCol>
                <a:gridCol w="1091586">
                  <a:extLst>
                    <a:ext uri="{9D8B030D-6E8A-4147-A177-3AD203B41FA5}">
                      <a16:colId xmlns:a16="http://schemas.microsoft.com/office/drawing/2014/main" val="20004"/>
                    </a:ext>
                  </a:extLst>
                </a:gridCol>
                <a:gridCol w="1088816">
                  <a:extLst>
                    <a:ext uri="{9D8B030D-6E8A-4147-A177-3AD203B41FA5}">
                      <a16:colId xmlns:a16="http://schemas.microsoft.com/office/drawing/2014/main" val="20005"/>
                    </a:ext>
                  </a:extLst>
                </a:gridCol>
                <a:gridCol w="1088816">
                  <a:extLst>
                    <a:ext uri="{9D8B030D-6E8A-4147-A177-3AD203B41FA5}">
                      <a16:colId xmlns:a16="http://schemas.microsoft.com/office/drawing/2014/main" val="20006"/>
                    </a:ext>
                  </a:extLst>
                </a:gridCol>
              </a:tblGrid>
              <a:tr h="347224">
                <a:tc rowSpan="2">
                  <a:txBody>
                    <a:bodyPr/>
                    <a:lstStyle/>
                    <a:p>
                      <a:pPr algn="ctr">
                        <a:lnSpc>
                          <a:spcPct val="115000"/>
                        </a:lnSpc>
                        <a:spcAft>
                          <a:spcPts val="0"/>
                        </a:spcAft>
                      </a:pPr>
                      <a:r>
                        <a:rPr lang="fr-FR" sz="1100" dirty="0">
                          <a:effectLst/>
                        </a:rPr>
                        <a:t>Effet</a:t>
                      </a:r>
                      <a:endParaRPr lang="fr-FR" sz="1000" dirty="0">
                        <a:effectLst/>
                        <a:latin typeface="Calibri"/>
                        <a:ea typeface="Calibri"/>
                        <a:cs typeface="Arial"/>
                      </a:endParaRPr>
                    </a:p>
                  </a:txBody>
                  <a:tcPr marL="38951" marR="38951" marT="0" marB="0" anchor="ctr"/>
                </a:tc>
                <a:tc gridSpan="3">
                  <a:txBody>
                    <a:bodyPr/>
                    <a:lstStyle/>
                    <a:p>
                      <a:pPr algn="ctr">
                        <a:lnSpc>
                          <a:spcPct val="115000"/>
                        </a:lnSpc>
                        <a:spcAft>
                          <a:spcPts val="0"/>
                        </a:spcAft>
                      </a:pPr>
                      <a:r>
                        <a:rPr lang="fr-FR" sz="1100">
                          <a:effectLst/>
                        </a:rPr>
                        <a:t>Critères d'ajustement du modèle</a:t>
                      </a:r>
                      <a:endParaRPr lang="fr-FR" sz="1000">
                        <a:effectLst/>
                        <a:latin typeface="Calibri"/>
                        <a:ea typeface="Calibri"/>
                        <a:cs typeface="Arial"/>
                      </a:endParaRPr>
                    </a:p>
                  </a:txBody>
                  <a:tcPr marL="38951" marR="38951" marT="0" marB="0" anchor="ctr"/>
                </a:tc>
                <a:tc hMerge="1">
                  <a:txBody>
                    <a:bodyPr/>
                    <a:lstStyle/>
                    <a:p>
                      <a:endParaRPr lang="fr-FR"/>
                    </a:p>
                  </a:txBody>
                  <a:tcPr/>
                </a:tc>
                <a:tc hMerge="1">
                  <a:txBody>
                    <a:bodyPr/>
                    <a:lstStyle/>
                    <a:p>
                      <a:endParaRPr lang="fr-FR"/>
                    </a:p>
                  </a:txBody>
                  <a:tcPr/>
                </a:tc>
                <a:tc gridSpan="3">
                  <a:txBody>
                    <a:bodyPr/>
                    <a:lstStyle/>
                    <a:p>
                      <a:pPr algn="ctr">
                        <a:lnSpc>
                          <a:spcPct val="115000"/>
                        </a:lnSpc>
                        <a:spcAft>
                          <a:spcPts val="0"/>
                        </a:spcAft>
                      </a:pPr>
                      <a:r>
                        <a:rPr lang="fr-FR" sz="1100">
                          <a:effectLst/>
                        </a:rPr>
                        <a:t>Tests du rapport de vraisemblance</a:t>
                      </a:r>
                      <a:endParaRPr lang="fr-FR" sz="1000">
                        <a:effectLst/>
                        <a:latin typeface="Calibri"/>
                        <a:ea typeface="Calibri"/>
                        <a:cs typeface="Arial"/>
                      </a:endParaRPr>
                    </a:p>
                  </a:txBody>
                  <a:tcPr marL="38951" marR="38951" marT="0" marB="0" anchor="ct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921480">
                <a:tc vMerge="1">
                  <a:txBody>
                    <a:bodyPr/>
                    <a:lstStyle/>
                    <a:p>
                      <a:endParaRPr lang="fr-FR"/>
                    </a:p>
                  </a:txBody>
                  <a:tcPr/>
                </a:tc>
                <a:tc>
                  <a:txBody>
                    <a:bodyPr/>
                    <a:lstStyle/>
                    <a:p>
                      <a:pPr algn="ctr">
                        <a:lnSpc>
                          <a:spcPct val="115000"/>
                        </a:lnSpc>
                        <a:spcAft>
                          <a:spcPts val="0"/>
                        </a:spcAft>
                      </a:pPr>
                      <a:r>
                        <a:rPr lang="fr-FR" sz="1100">
                          <a:effectLst/>
                        </a:rPr>
                        <a:t>AIC de modèle réduit</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BIC de modèle réduit</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Log de vraisemblance -2 du modèle réduit</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Khi-carré</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ddl</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dirty="0" err="1">
                          <a:effectLst/>
                        </a:rPr>
                        <a:t>Sig</a:t>
                      </a:r>
                      <a:r>
                        <a:rPr lang="fr-FR" sz="1100" dirty="0">
                          <a:effectLst/>
                        </a:rPr>
                        <a:t>.</a:t>
                      </a:r>
                      <a:endParaRPr lang="fr-FR" sz="1000" dirty="0">
                        <a:effectLst/>
                        <a:latin typeface="Calibri"/>
                        <a:ea typeface="Calibri"/>
                        <a:cs typeface="Arial"/>
                      </a:endParaRPr>
                    </a:p>
                  </a:txBody>
                  <a:tcPr marL="38951" marR="38951" marT="0" marB="0" anchor="ctr"/>
                </a:tc>
                <a:extLst>
                  <a:ext uri="{0D108BD9-81ED-4DB2-BD59-A6C34878D82A}">
                    <a16:rowId xmlns:a16="http://schemas.microsoft.com/office/drawing/2014/main" val="10001"/>
                  </a:ext>
                </a:extLst>
              </a:tr>
              <a:tr h="347224">
                <a:tc>
                  <a:txBody>
                    <a:bodyPr/>
                    <a:lstStyle/>
                    <a:p>
                      <a:pPr algn="ctr">
                        <a:lnSpc>
                          <a:spcPct val="115000"/>
                        </a:lnSpc>
                        <a:spcAft>
                          <a:spcPts val="0"/>
                        </a:spcAft>
                      </a:pPr>
                      <a:r>
                        <a:rPr lang="fr-FR" sz="1100">
                          <a:effectLst/>
                        </a:rPr>
                        <a:t>âge</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189,319</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220,205</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173,319</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0,057</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dirty="0">
                          <a:effectLst/>
                        </a:rPr>
                        <a:t>0,812</a:t>
                      </a:r>
                      <a:endParaRPr lang="fr-FR" sz="1000" dirty="0">
                        <a:effectLst/>
                        <a:latin typeface="Calibri"/>
                        <a:ea typeface="Calibri"/>
                        <a:cs typeface="Arial"/>
                      </a:endParaRPr>
                    </a:p>
                  </a:txBody>
                  <a:tcPr marL="38951" marR="38951" marT="0" marB="0" anchor="ctr"/>
                </a:tc>
                <a:extLst>
                  <a:ext uri="{0D108BD9-81ED-4DB2-BD59-A6C34878D82A}">
                    <a16:rowId xmlns:a16="http://schemas.microsoft.com/office/drawing/2014/main" val="10002"/>
                  </a:ext>
                </a:extLst>
              </a:tr>
              <a:tr h="368592">
                <a:tc>
                  <a:txBody>
                    <a:bodyPr/>
                    <a:lstStyle/>
                    <a:p>
                      <a:pPr algn="ctr">
                        <a:lnSpc>
                          <a:spcPct val="115000"/>
                        </a:lnSpc>
                        <a:spcAft>
                          <a:spcPts val="0"/>
                        </a:spcAft>
                      </a:pPr>
                      <a:r>
                        <a:rPr lang="fr-FR" sz="1100" dirty="0">
                          <a:effectLst/>
                        </a:rPr>
                        <a:t>Satisfaction au travail</a:t>
                      </a:r>
                      <a:endParaRPr lang="fr-FR" sz="1000" dirty="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218,574</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249,460</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202,574</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29,312</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dirty="0">
                          <a:solidFill>
                            <a:srgbClr val="FF0000"/>
                          </a:solidFill>
                          <a:effectLst/>
                        </a:rPr>
                        <a:t>0,000</a:t>
                      </a:r>
                      <a:endParaRPr lang="fr-FR" sz="1000" dirty="0">
                        <a:solidFill>
                          <a:srgbClr val="FF0000"/>
                        </a:solidFill>
                        <a:effectLst/>
                        <a:latin typeface="Calibri"/>
                        <a:ea typeface="Calibri"/>
                        <a:cs typeface="Arial"/>
                      </a:endParaRPr>
                    </a:p>
                  </a:txBody>
                  <a:tcPr marL="38951" marR="38951" marT="0" marB="0" anchor="ctr"/>
                </a:tc>
                <a:extLst>
                  <a:ext uri="{0D108BD9-81ED-4DB2-BD59-A6C34878D82A}">
                    <a16:rowId xmlns:a16="http://schemas.microsoft.com/office/drawing/2014/main" val="10003"/>
                  </a:ext>
                </a:extLst>
              </a:tr>
              <a:tr h="368592">
                <a:tc>
                  <a:txBody>
                    <a:bodyPr/>
                    <a:lstStyle/>
                    <a:p>
                      <a:pPr algn="ctr">
                        <a:lnSpc>
                          <a:spcPct val="115000"/>
                        </a:lnSpc>
                        <a:spcAft>
                          <a:spcPts val="0"/>
                        </a:spcAft>
                      </a:pPr>
                      <a:r>
                        <a:rPr lang="fr-FR" sz="1100" dirty="0">
                          <a:effectLst/>
                        </a:rPr>
                        <a:t>Satisfaction de la vie</a:t>
                      </a:r>
                      <a:endParaRPr lang="fr-FR" sz="1000" dirty="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207,135</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238,022</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191,135</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17,873</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dirty="0">
                          <a:solidFill>
                            <a:srgbClr val="FF0000"/>
                          </a:solidFill>
                          <a:effectLst/>
                        </a:rPr>
                        <a:t>0,000</a:t>
                      </a:r>
                      <a:endParaRPr lang="fr-FR" sz="1000" dirty="0">
                        <a:solidFill>
                          <a:srgbClr val="FF0000"/>
                        </a:solidFill>
                        <a:effectLst/>
                        <a:latin typeface="Calibri"/>
                        <a:ea typeface="Calibri"/>
                        <a:cs typeface="Arial"/>
                      </a:endParaRPr>
                    </a:p>
                  </a:txBody>
                  <a:tcPr marL="38951" marR="38951" marT="0" marB="0" anchor="ctr"/>
                </a:tc>
                <a:extLst>
                  <a:ext uri="{0D108BD9-81ED-4DB2-BD59-A6C34878D82A}">
                    <a16:rowId xmlns:a16="http://schemas.microsoft.com/office/drawing/2014/main" val="10004"/>
                  </a:ext>
                </a:extLst>
              </a:tr>
              <a:tr h="347224">
                <a:tc>
                  <a:txBody>
                    <a:bodyPr/>
                    <a:lstStyle/>
                    <a:p>
                      <a:pPr algn="ctr">
                        <a:lnSpc>
                          <a:spcPct val="115000"/>
                        </a:lnSpc>
                        <a:spcAft>
                          <a:spcPts val="0"/>
                        </a:spcAft>
                      </a:pPr>
                      <a:r>
                        <a:rPr lang="fr-FR" sz="1100">
                          <a:effectLst/>
                        </a:rPr>
                        <a:t>Diplôme</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189,073</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216,098</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175,073</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1,811</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0,404</a:t>
                      </a:r>
                      <a:endParaRPr lang="fr-FR" sz="1000">
                        <a:effectLst/>
                        <a:latin typeface="Calibri"/>
                        <a:ea typeface="Calibri"/>
                        <a:cs typeface="Arial"/>
                      </a:endParaRPr>
                    </a:p>
                  </a:txBody>
                  <a:tcPr marL="38951" marR="38951" marT="0" marB="0" anchor="ctr"/>
                </a:tc>
                <a:extLst>
                  <a:ext uri="{0D108BD9-81ED-4DB2-BD59-A6C34878D82A}">
                    <a16:rowId xmlns:a16="http://schemas.microsoft.com/office/drawing/2014/main" val="10005"/>
                  </a:ext>
                </a:extLst>
              </a:tr>
              <a:tr h="347224">
                <a:tc>
                  <a:txBody>
                    <a:bodyPr/>
                    <a:lstStyle/>
                    <a:p>
                      <a:pPr algn="ctr">
                        <a:lnSpc>
                          <a:spcPct val="115000"/>
                        </a:lnSpc>
                        <a:spcAft>
                          <a:spcPts val="0"/>
                        </a:spcAft>
                      </a:pPr>
                      <a:r>
                        <a:rPr lang="fr-FR" sz="1100">
                          <a:effectLst/>
                        </a:rPr>
                        <a:t>genre</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190,926</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221,812</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174,926</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1,664</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0,197</a:t>
                      </a:r>
                      <a:endParaRPr lang="fr-FR" sz="1000">
                        <a:effectLst/>
                        <a:latin typeface="Calibri"/>
                        <a:ea typeface="Calibri"/>
                        <a:cs typeface="Arial"/>
                      </a:endParaRPr>
                    </a:p>
                  </a:txBody>
                  <a:tcPr marL="38951" marR="38951" marT="0" marB="0" anchor="ctr"/>
                </a:tc>
                <a:extLst>
                  <a:ext uri="{0D108BD9-81ED-4DB2-BD59-A6C34878D82A}">
                    <a16:rowId xmlns:a16="http://schemas.microsoft.com/office/drawing/2014/main" val="10006"/>
                  </a:ext>
                </a:extLst>
              </a:tr>
              <a:tr h="552888">
                <a:tc>
                  <a:txBody>
                    <a:bodyPr/>
                    <a:lstStyle/>
                    <a:p>
                      <a:pPr algn="ctr">
                        <a:lnSpc>
                          <a:spcPct val="115000"/>
                        </a:lnSpc>
                        <a:spcAft>
                          <a:spcPts val="0"/>
                        </a:spcAft>
                      </a:pPr>
                      <a:r>
                        <a:rPr lang="fr-FR" sz="1100">
                          <a:effectLst/>
                        </a:rPr>
                        <a:t>Niveau d'enseignement</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189,310</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216,335</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175,310</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2,048</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a:effectLst/>
                        </a:rPr>
                        <a:t>2</a:t>
                      </a:r>
                      <a:endParaRPr lang="fr-FR" sz="1000">
                        <a:effectLst/>
                        <a:latin typeface="Calibri"/>
                        <a:ea typeface="Calibri"/>
                        <a:cs typeface="Arial"/>
                      </a:endParaRPr>
                    </a:p>
                  </a:txBody>
                  <a:tcPr marL="38951" marR="38951" marT="0" marB="0" anchor="ctr"/>
                </a:tc>
                <a:tc>
                  <a:txBody>
                    <a:bodyPr/>
                    <a:lstStyle/>
                    <a:p>
                      <a:pPr algn="ctr">
                        <a:lnSpc>
                          <a:spcPct val="115000"/>
                        </a:lnSpc>
                        <a:spcAft>
                          <a:spcPts val="0"/>
                        </a:spcAft>
                      </a:pPr>
                      <a:r>
                        <a:rPr lang="fr-FR" sz="1100" dirty="0">
                          <a:effectLst/>
                        </a:rPr>
                        <a:t>0,359</a:t>
                      </a:r>
                      <a:endParaRPr lang="fr-FR" sz="1000" dirty="0">
                        <a:effectLst/>
                        <a:latin typeface="Calibri"/>
                        <a:ea typeface="Calibri"/>
                        <a:cs typeface="Arial"/>
                      </a:endParaRPr>
                    </a:p>
                  </a:txBody>
                  <a:tcPr marL="38951" marR="38951" marT="0" marB="0" anchor="ctr"/>
                </a:tc>
                <a:extLst>
                  <a:ext uri="{0D108BD9-81ED-4DB2-BD59-A6C34878D82A}">
                    <a16:rowId xmlns:a16="http://schemas.microsoft.com/office/drawing/2014/main" val="10007"/>
                  </a:ext>
                </a:extLst>
              </a:tr>
            </a:tbl>
          </a:graphicData>
        </a:graphic>
      </p:graphicFrame>
      <p:sp>
        <p:nvSpPr>
          <p:cNvPr id="7" name="Rectangle 6"/>
          <p:cNvSpPr/>
          <p:nvPr/>
        </p:nvSpPr>
        <p:spPr>
          <a:xfrm>
            <a:off x="1043608" y="1677054"/>
            <a:ext cx="8784976" cy="338554"/>
          </a:xfrm>
          <a:prstGeom prst="rect">
            <a:avLst/>
          </a:prstGeom>
        </p:spPr>
        <p:txBody>
          <a:bodyPr wrap="square">
            <a:spAutoFit/>
          </a:bodyPr>
          <a:lstStyle/>
          <a:p>
            <a:r>
              <a:rPr lang="fr-FR" sz="1600" b="1" dirty="0"/>
              <a:t>Tableau 7. Critères d’ajustement du modèle et test du rapport de vraisemblance</a:t>
            </a:r>
            <a:endParaRPr lang="fr-FR" sz="1600" dirty="0"/>
          </a:p>
        </p:txBody>
      </p:sp>
      <p:sp>
        <p:nvSpPr>
          <p:cNvPr id="8" name="Ellipse 7"/>
          <p:cNvSpPr/>
          <p:nvPr/>
        </p:nvSpPr>
        <p:spPr>
          <a:xfrm>
            <a:off x="8028384" y="3717032"/>
            <a:ext cx="576064" cy="360040"/>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8028384" y="4100686"/>
            <a:ext cx="576064" cy="360040"/>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èche gauche 4"/>
          <p:cNvSpPr/>
          <p:nvPr/>
        </p:nvSpPr>
        <p:spPr>
          <a:xfrm>
            <a:off x="8072462" y="4000504"/>
            <a:ext cx="785818" cy="375048"/>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graphicFrame>
        <p:nvGraphicFramePr>
          <p:cNvPr id="3" name="Tableau 2"/>
          <p:cNvGraphicFramePr>
            <a:graphicFrameLocks noGrp="1"/>
          </p:cNvGraphicFramePr>
          <p:nvPr/>
        </p:nvGraphicFramePr>
        <p:xfrm>
          <a:off x="1043608" y="1844823"/>
          <a:ext cx="7920880" cy="3672408"/>
        </p:xfrm>
        <a:graphic>
          <a:graphicData uri="http://schemas.openxmlformats.org/drawingml/2006/table">
            <a:tbl>
              <a:tblPr firstRow="1" firstCol="1" bandRow="1">
                <a:tableStyleId>{5C22544A-7EE6-4342-B048-85BDC9FD1C3A}</a:tableStyleId>
              </a:tblPr>
              <a:tblGrid>
                <a:gridCol w="2005567">
                  <a:extLst>
                    <a:ext uri="{9D8B030D-6E8A-4147-A177-3AD203B41FA5}">
                      <a16:colId xmlns:a16="http://schemas.microsoft.com/office/drawing/2014/main" val="20000"/>
                    </a:ext>
                  </a:extLst>
                </a:gridCol>
                <a:gridCol w="969516">
                  <a:extLst>
                    <a:ext uri="{9D8B030D-6E8A-4147-A177-3AD203B41FA5}">
                      <a16:colId xmlns:a16="http://schemas.microsoft.com/office/drawing/2014/main" val="20001"/>
                    </a:ext>
                  </a:extLst>
                </a:gridCol>
                <a:gridCol w="890307">
                  <a:extLst>
                    <a:ext uri="{9D8B030D-6E8A-4147-A177-3AD203B41FA5}">
                      <a16:colId xmlns:a16="http://schemas.microsoft.com/office/drawing/2014/main" val="20002"/>
                    </a:ext>
                  </a:extLst>
                </a:gridCol>
                <a:gridCol w="1058229">
                  <a:extLst>
                    <a:ext uri="{9D8B030D-6E8A-4147-A177-3AD203B41FA5}">
                      <a16:colId xmlns:a16="http://schemas.microsoft.com/office/drawing/2014/main" val="20003"/>
                    </a:ext>
                  </a:extLst>
                </a:gridCol>
                <a:gridCol w="967932">
                  <a:extLst>
                    <a:ext uri="{9D8B030D-6E8A-4147-A177-3AD203B41FA5}">
                      <a16:colId xmlns:a16="http://schemas.microsoft.com/office/drawing/2014/main" val="20004"/>
                    </a:ext>
                  </a:extLst>
                </a:gridCol>
                <a:gridCol w="1020209">
                  <a:extLst>
                    <a:ext uri="{9D8B030D-6E8A-4147-A177-3AD203B41FA5}">
                      <a16:colId xmlns:a16="http://schemas.microsoft.com/office/drawing/2014/main" val="20005"/>
                    </a:ext>
                  </a:extLst>
                </a:gridCol>
                <a:gridCol w="1009120">
                  <a:extLst>
                    <a:ext uri="{9D8B030D-6E8A-4147-A177-3AD203B41FA5}">
                      <a16:colId xmlns:a16="http://schemas.microsoft.com/office/drawing/2014/main" val="20006"/>
                    </a:ext>
                  </a:extLst>
                </a:gridCol>
              </a:tblGrid>
              <a:tr h="531984">
                <a:tc rowSpan="2">
                  <a:txBody>
                    <a:bodyPr/>
                    <a:lstStyle/>
                    <a:p>
                      <a:pPr algn="ctr">
                        <a:lnSpc>
                          <a:spcPct val="115000"/>
                        </a:lnSpc>
                        <a:spcAft>
                          <a:spcPts val="0"/>
                        </a:spcAft>
                      </a:pPr>
                      <a:r>
                        <a:rPr lang="fr-FR" sz="1200" dirty="0">
                          <a:effectLst/>
                        </a:rPr>
                        <a:t>Auto-efficacité</a:t>
                      </a:r>
                      <a:endParaRPr lang="fr-FR" sz="1100" dirty="0">
                        <a:effectLst/>
                      </a:endParaRPr>
                    </a:p>
                    <a:p>
                      <a:pPr algn="ctr">
                        <a:lnSpc>
                          <a:spcPct val="115000"/>
                        </a:lnSpc>
                        <a:spcAft>
                          <a:spcPts val="0"/>
                        </a:spcAft>
                      </a:pPr>
                      <a:r>
                        <a:rPr lang="fr-FR" sz="1200" dirty="0">
                          <a:effectLst/>
                        </a:rPr>
                        <a:t> </a:t>
                      </a:r>
                      <a:endParaRPr lang="fr-FR" sz="1100" dirty="0">
                        <a:effectLst/>
                        <a:latin typeface="Calibri"/>
                        <a:ea typeface="Calibri"/>
                        <a:cs typeface="Arial"/>
                      </a:endParaRPr>
                    </a:p>
                  </a:txBody>
                  <a:tcPr marL="44450" marR="44450" marT="0" marB="0" anchor="ctr"/>
                </a:tc>
                <a:tc rowSpan="2">
                  <a:txBody>
                    <a:bodyPr/>
                    <a:lstStyle/>
                    <a:p>
                      <a:pPr algn="ctr">
                        <a:lnSpc>
                          <a:spcPct val="115000"/>
                        </a:lnSpc>
                        <a:spcAft>
                          <a:spcPts val="0"/>
                        </a:spcAft>
                      </a:pPr>
                      <a:r>
                        <a:rPr lang="fr-FR" sz="1200">
                          <a:effectLst/>
                        </a:rPr>
                        <a:t>SE</a:t>
                      </a:r>
                      <a:endParaRPr lang="fr-FR" sz="1100">
                        <a:effectLst/>
                      </a:endParaRPr>
                    </a:p>
                    <a:p>
                      <a:pPr algn="ctr">
                        <a:lnSpc>
                          <a:spcPct val="115000"/>
                        </a:lnSpc>
                        <a:spcAft>
                          <a:spcPts val="0"/>
                        </a:spcAft>
                      </a:pPr>
                      <a:r>
                        <a:rPr lang="fr-FR" sz="1200">
                          <a:effectLst/>
                        </a:rPr>
                        <a:t> </a:t>
                      </a:r>
                      <a:endParaRPr lang="fr-FR" sz="1100">
                        <a:effectLst/>
                        <a:latin typeface="Calibri"/>
                        <a:ea typeface="Calibri"/>
                        <a:cs typeface="Arial"/>
                      </a:endParaRPr>
                    </a:p>
                  </a:txBody>
                  <a:tcPr marL="44450" marR="44450" marT="0" marB="0" anchor="ctr"/>
                </a:tc>
                <a:tc rowSpan="2">
                  <a:txBody>
                    <a:bodyPr/>
                    <a:lstStyle/>
                    <a:p>
                      <a:pPr algn="ctr">
                        <a:lnSpc>
                          <a:spcPct val="115000"/>
                        </a:lnSpc>
                        <a:spcAft>
                          <a:spcPts val="0"/>
                        </a:spcAft>
                      </a:pPr>
                      <a:r>
                        <a:rPr lang="fr-FR" sz="1200">
                          <a:effectLst/>
                        </a:rPr>
                        <a:t>Wald</a:t>
                      </a:r>
                      <a:endParaRPr lang="fr-FR" sz="1100">
                        <a:effectLst/>
                      </a:endParaRPr>
                    </a:p>
                    <a:p>
                      <a:pPr algn="ctr">
                        <a:lnSpc>
                          <a:spcPct val="115000"/>
                        </a:lnSpc>
                        <a:spcAft>
                          <a:spcPts val="0"/>
                        </a:spcAft>
                      </a:pPr>
                      <a:r>
                        <a:rPr lang="fr-FR" sz="1200">
                          <a:effectLst/>
                        </a:rPr>
                        <a:t> </a:t>
                      </a:r>
                      <a:endParaRPr lang="fr-FR" sz="1100">
                        <a:effectLst/>
                        <a:latin typeface="Calibri"/>
                        <a:ea typeface="Calibri"/>
                        <a:cs typeface="Arial"/>
                      </a:endParaRPr>
                    </a:p>
                  </a:txBody>
                  <a:tcPr marL="44450" marR="44450" marT="0" marB="0" anchor="ctr"/>
                </a:tc>
                <a:tc rowSpan="2">
                  <a:txBody>
                    <a:bodyPr/>
                    <a:lstStyle/>
                    <a:p>
                      <a:pPr algn="ctr">
                        <a:lnSpc>
                          <a:spcPct val="115000"/>
                        </a:lnSpc>
                        <a:spcAft>
                          <a:spcPts val="0"/>
                        </a:spcAft>
                      </a:pPr>
                      <a:r>
                        <a:rPr lang="fr-FR" sz="1200">
                          <a:effectLst/>
                        </a:rPr>
                        <a:t>Sig.</a:t>
                      </a:r>
                      <a:endParaRPr lang="fr-FR" sz="1100">
                        <a:effectLst/>
                      </a:endParaRPr>
                    </a:p>
                    <a:p>
                      <a:pPr algn="ctr">
                        <a:lnSpc>
                          <a:spcPct val="115000"/>
                        </a:lnSpc>
                        <a:spcAft>
                          <a:spcPts val="0"/>
                        </a:spcAft>
                      </a:pPr>
                      <a:r>
                        <a:rPr lang="fr-FR" sz="1200">
                          <a:effectLst/>
                        </a:rPr>
                        <a:t> </a:t>
                      </a:r>
                      <a:endParaRPr lang="fr-FR" sz="1100">
                        <a:effectLst/>
                        <a:latin typeface="Calibri"/>
                        <a:ea typeface="Calibri"/>
                        <a:cs typeface="Arial"/>
                      </a:endParaRPr>
                    </a:p>
                  </a:txBody>
                  <a:tcPr marL="44450" marR="44450" marT="0" marB="0" anchor="ctr"/>
                </a:tc>
                <a:tc rowSpan="2">
                  <a:txBody>
                    <a:bodyPr/>
                    <a:lstStyle/>
                    <a:p>
                      <a:pPr algn="ctr">
                        <a:lnSpc>
                          <a:spcPct val="115000"/>
                        </a:lnSpc>
                        <a:spcAft>
                          <a:spcPts val="0"/>
                        </a:spcAft>
                      </a:pPr>
                      <a:r>
                        <a:rPr lang="fr-FR" sz="1200">
                          <a:effectLst/>
                        </a:rPr>
                        <a:t>OR</a:t>
                      </a:r>
                      <a:endParaRPr lang="fr-FR" sz="1100">
                        <a:effectLst/>
                      </a:endParaRPr>
                    </a:p>
                    <a:p>
                      <a:pPr algn="ctr">
                        <a:lnSpc>
                          <a:spcPct val="115000"/>
                        </a:lnSpc>
                        <a:spcAft>
                          <a:spcPts val="0"/>
                        </a:spcAft>
                      </a:pPr>
                      <a:r>
                        <a:rPr lang="fr-FR" sz="1200">
                          <a:effectLst/>
                        </a:rPr>
                        <a:t> </a:t>
                      </a:r>
                      <a:endParaRPr lang="fr-FR" sz="1100">
                        <a:effectLst/>
                        <a:latin typeface="Calibri"/>
                        <a:ea typeface="Calibri"/>
                        <a:cs typeface="Arial"/>
                      </a:endParaRPr>
                    </a:p>
                  </a:txBody>
                  <a:tcPr marL="44450" marR="44450" marT="0" marB="0" anchor="ctr"/>
                </a:tc>
                <a:tc gridSpan="2">
                  <a:txBody>
                    <a:bodyPr/>
                    <a:lstStyle/>
                    <a:p>
                      <a:pPr algn="ctr">
                        <a:lnSpc>
                          <a:spcPct val="115000"/>
                        </a:lnSpc>
                        <a:spcAft>
                          <a:spcPts val="0"/>
                        </a:spcAft>
                      </a:pPr>
                      <a:r>
                        <a:rPr lang="fr-FR" sz="1200">
                          <a:effectLst/>
                        </a:rPr>
                        <a:t>Intervalle de confiance à 95 % pour OR</a:t>
                      </a:r>
                      <a:endParaRPr lang="fr-FR" sz="1100">
                        <a:effectLst/>
                        <a:latin typeface="Calibri"/>
                        <a:ea typeface="Calibri"/>
                        <a:cs typeface="Arial"/>
                      </a:endParaRPr>
                    </a:p>
                  </a:txBody>
                  <a:tcPr marL="44450" marR="44450" marT="0" marB="0" anchor="ctr"/>
                </a:tc>
                <a:tc hMerge="1">
                  <a:txBody>
                    <a:bodyPr/>
                    <a:lstStyle/>
                    <a:p>
                      <a:endParaRPr lang="fr-FR"/>
                    </a:p>
                  </a:txBody>
                  <a:tcPr/>
                </a:tc>
                <a:extLst>
                  <a:ext uri="{0D108BD9-81ED-4DB2-BD59-A6C34878D82A}">
                    <a16:rowId xmlns:a16="http://schemas.microsoft.com/office/drawing/2014/main" val="10000"/>
                  </a:ext>
                </a:extLst>
              </a:tr>
              <a:tr h="531984">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a:lnSpc>
                          <a:spcPct val="115000"/>
                        </a:lnSpc>
                        <a:spcAft>
                          <a:spcPts val="0"/>
                        </a:spcAft>
                      </a:pPr>
                      <a:r>
                        <a:rPr lang="fr-FR" sz="1200">
                          <a:effectLst/>
                        </a:rPr>
                        <a:t>Borne inférieure</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Borne supérieure</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1"/>
                  </a:ext>
                </a:extLst>
              </a:tr>
              <a:tr h="257412">
                <a:tc>
                  <a:txBody>
                    <a:bodyPr/>
                    <a:lstStyle/>
                    <a:p>
                      <a:pPr algn="ctr">
                        <a:lnSpc>
                          <a:spcPct val="115000"/>
                        </a:lnSpc>
                        <a:spcAft>
                          <a:spcPts val="0"/>
                        </a:spcAft>
                      </a:pPr>
                      <a:r>
                        <a:rPr lang="fr-FR" sz="1200">
                          <a:effectLst/>
                        </a:rPr>
                        <a:t>âge</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0,036</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0,056</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0,813</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0,992</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0,924</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1,064</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2"/>
                  </a:ext>
                </a:extLst>
              </a:tr>
              <a:tr h="257412">
                <a:tc>
                  <a:txBody>
                    <a:bodyPr/>
                    <a:lstStyle/>
                    <a:p>
                      <a:pPr algn="ctr">
                        <a:lnSpc>
                          <a:spcPct val="115000"/>
                        </a:lnSpc>
                        <a:spcAft>
                          <a:spcPts val="0"/>
                        </a:spcAft>
                      </a:pPr>
                      <a:r>
                        <a:rPr lang="fr-FR" sz="1200">
                          <a:effectLst/>
                        </a:rPr>
                        <a:t>Satisfaction au travail</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0,345</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22,155</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dirty="0">
                          <a:solidFill>
                            <a:srgbClr val="FF0000"/>
                          </a:solidFill>
                          <a:effectLst/>
                        </a:rPr>
                        <a:t>0,000</a:t>
                      </a:r>
                      <a:endParaRPr lang="fr-FR" sz="1100" dirty="0">
                        <a:solidFill>
                          <a:srgbClr val="FF0000"/>
                        </a:solidFill>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dirty="0">
                          <a:solidFill>
                            <a:srgbClr val="FF0000"/>
                          </a:solidFill>
                          <a:effectLst/>
                        </a:rPr>
                        <a:t>0,197</a:t>
                      </a:r>
                      <a:endParaRPr lang="fr-FR" sz="1100" dirty="0">
                        <a:solidFill>
                          <a:srgbClr val="FF0000"/>
                        </a:solidFill>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0,100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0,387</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3"/>
                  </a:ext>
                </a:extLst>
              </a:tr>
              <a:tr h="257412">
                <a:tc>
                  <a:txBody>
                    <a:bodyPr/>
                    <a:lstStyle/>
                    <a:p>
                      <a:pPr algn="ctr">
                        <a:lnSpc>
                          <a:spcPct val="115000"/>
                        </a:lnSpc>
                        <a:spcAft>
                          <a:spcPts val="0"/>
                        </a:spcAft>
                      </a:pPr>
                      <a:r>
                        <a:rPr lang="fr-FR" sz="1200">
                          <a:effectLst/>
                        </a:rPr>
                        <a:t>Satisfaction de la vie</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0,437</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15,448</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dirty="0">
                          <a:solidFill>
                            <a:srgbClr val="FF0000"/>
                          </a:solidFill>
                          <a:effectLst/>
                        </a:rPr>
                        <a:t>0,000</a:t>
                      </a:r>
                      <a:endParaRPr lang="fr-FR" sz="1100" dirty="0">
                        <a:solidFill>
                          <a:srgbClr val="FF0000"/>
                        </a:solidFill>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dirty="0">
                          <a:solidFill>
                            <a:srgbClr val="FF0000"/>
                          </a:solidFill>
                          <a:effectLst/>
                        </a:rPr>
                        <a:t>0,179</a:t>
                      </a:r>
                      <a:endParaRPr lang="fr-FR" sz="1100" dirty="0">
                        <a:solidFill>
                          <a:srgbClr val="FF0000"/>
                        </a:solidFill>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0,076</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0,422</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4"/>
                  </a:ext>
                </a:extLst>
              </a:tr>
              <a:tr h="257412">
                <a:tc>
                  <a:txBody>
                    <a:bodyPr/>
                    <a:lstStyle/>
                    <a:p>
                      <a:pPr algn="ctr">
                        <a:lnSpc>
                          <a:spcPct val="115000"/>
                        </a:lnSpc>
                        <a:spcAft>
                          <a:spcPts val="0"/>
                        </a:spcAft>
                      </a:pPr>
                      <a:r>
                        <a:rPr lang="fr-FR" sz="1200">
                          <a:effectLst/>
                        </a:rPr>
                        <a:t>[Diplôme=1,00]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0,931</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1,724</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0,189</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0,294</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0,047</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1,826</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5"/>
                  </a:ext>
                </a:extLst>
              </a:tr>
              <a:tr h="257412">
                <a:tc>
                  <a:txBody>
                    <a:bodyPr/>
                    <a:lstStyle/>
                    <a:p>
                      <a:pPr algn="ctr">
                        <a:lnSpc>
                          <a:spcPct val="115000"/>
                        </a:lnSpc>
                        <a:spcAft>
                          <a:spcPts val="0"/>
                        </a:spcAft>
                      </a:pPr>
                      <a:r>
                        <a:rPr lang="fr-FR" sz="1200">
                          <a:effectLst/>
                        </a:rPr>
                        <a:t>[Diplôme=2,00]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0,462</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0,246</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0,620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0,795</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0,322</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1,965</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6"/>
                  </a:ext>
                </a:extLst>
              </a:tr>
              <a:tr h="257412">
                <a:tc>
                  <a:txBody>
                    <a:bodyPr/>
                    <a:lstStyle/>
                    <a:p>
                      <a:pPr algn="ctr">
                        <a:lnSpc>
                          <a:spcPct val="115000"/>
                        </a:lnSpc>
                        <a:spcAft>
                          <a:spcPts val="0"/>
                        </a:spcAft>
                      </a:pPr>
                      <a:r>
                        <a:rPr lang="fr-FR" sz="1200">
                          <a:effectLst/>
                        </a:rPr>
                        <a:t>[genre=1,00]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0,407</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1,639</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0,200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1,683</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0,758</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3,737</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7"/>
                  </a:ext>
                </a:extLst>
              </a:tr>
              <a:tr h="531984">
                <a:tc>
                  <a:txBody>
                    <a:bodyPr/>
                    <a:lstStyle/>
                    <a:p>
                      <a:pPr algn="ctr">
                        <a:lnSpc>
                          <a:spcPct val="115000"/>
                        </a:lnSpc>
                        <a:spcAft>
                          <a:spcPts val="0"/>
                        </a:spcAft>
                      </a:pPr>
                      <a:r>
                        <a:rPr lang="fr-FR" sz="1200">
                          <a:effectLst/>
                        </a:rPr>
                        <a:t>[Niveau d'enseignement=1,00]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0,499</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0,193</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0,660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0,803</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0,302</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2,136</a:t>
                      </a:r>
                      <a:endParaRPr lang="fr-FR" sz="1100">
                        <a:effectLst/>
                        <a:latin typeface="Calibri"/>
                        <a:ea typeface="Calibri"/>
                        <a:cs typeface="Arial"/>
                      </a:endParaRPr>
                    </a:p>
                  </a:txBody>
                  <a:tcPr marL="44450" marR="44450" marT="0" marB="0" anchor="ctr"/>
                </a:tc>
                <a:extLst>
                  <a:ext uri="{0D108BD9-81ED-4DB2-BD59-A6C34878D82A}">
                    <a16:rowId xmlns:a16="http://schemas.microsoft.com/office/drawing/2014/main" val="10008"/>
                  </a:ext>
                </a:extLst>
              </a:tr>
              <a:tr h="531984">
                <a:tc>
                  <a:txBody>
                    <a:bodyPr/>
                    <a:lstStyle/>
                    <a:p>
                      <a:pPr algn="ctr">
                        <a:lnSpc>
                          <a:spcPct val="115000"/>
                        </a:lnSpc>
                        <a:spcAft>
                          <a:spcPts val="0"/>
                        </a:spcAft>
                      </a:pPr>
                      <a:r>
                        <a:rPr lang="fr-FR" sz="1200">
                          <a:effectLst/>
                        </a:rPr>
                        <a:t>[Niveau d'enseignement=2,00]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0,480</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1,914</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0,166</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a:effectLst/>
                        </a:rPr>
                        <a:t>0,515</a:t>
                      </a:r>
                      <a:endParaRPr lang="fr-FR" sz="110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dirty="0">
                          <a:effectLst/>
                        </a:rPr>
                        <a:t>0,201</a:t>
                      </a:r>
                      <a:endParaRPr lang="fr-FR" sz="1100" dirty="0">
                        <a:effectLst/>
                        <a:latin typeface="Calibri"/>
                        <a:ea typeface="Calibri"/>
                        <a:cs typeface="Arial"/>
                      </a:endParaRPr>
                    </a:p>
                  </a:txBody>
                  <a:tcPr marL="44450" marR="44450" marT="0" marB="0" anchor="ctr"/>
                </a:tc>
                <a:tc>
                  <a:txBody>
                    <a:bodyPr/>
                    <a:lstStyle/>
                    <a:p>
                      <a:pPr algn="ctr">
                        <a:lnSpc>
                          <a:spcPct val="115000"/>
                        </a:lnSpc>
                        <a:spcAft>
                          <a:spcPts val="0"/>
                        </a:spcAft>
                      </a:pPr>
                      <a:r>
                        <a:rPr lang="fr-FR" sz="1200" dirty="0">
                          <a:effectLst/>
                        </a:rPr>
                        <a:t>1,318</a:t>
                      </a:r>
                      <a:endParaRPr lang="fr-FR" sz="1100" dirty="0">
                        <a:effectLst/>
                        <a:latin typeface="Calibri"/>
                        <a:ea typeface="Calibri"/>
                        <a:cs typeface="Arial"/>
                      </a:endParaRPr>
                    </a:p>
                  </a:txBody>
                  <a:tcPr marL="44450" marR="44450" marT="0" marB="0" anchor="ctr"/>
                </a:tc>
                <a:extLst>
                  <a:ext uri="{0D108BD9-81ED-4DB2-BD59-A6C34878D82A}">
                    <a16:rowId xmlns:a16="http://schemas.microsoft.com/office/drawing/2014/main" val="10009"/>
                  </a:ext>
                </a:extLst>
              </a:tr>
            </a:tbl>
          </a:graphicData>
        </a:graphic>
      </p:graphicFrame>
      <p:sp>
        <p:nvSpPr>
          <p:cNvPr id="4" name="Rectangle 3"/>
          <p:cNvSpPr/>
          <p:nvPr/>
        </p:nvSpPr>
        <p:spPr>
          <a:xfrm>
            <a:off x="1043608" y="1052737"/>
            <a:ext cx="7814672" cy="584775"/>
          </a:xfrm>
          <a:prstGeom prst="rect">
            <a:avLst/>
          </a:prstGeom>
        </p:spPr>
        <p:txBody>
          <a:bodyPr wrap="square">
            <a:spAutoFit/>
          </a:bodyPr>
          <a:lstStyle/>
          <a:p>
            <a:r>
              <a:rPr lang="fr-FR" sz="1600" b="1" dirty="0"/>
              <a:t>Tableau 8. Régression logistique multinomiale sur la variable auto-  efficacité des enseignants</a:t>
            </a:r>
            <a:endParaRPr lang="fr-FR" sz="16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Validation croisée (adaptation des échelles de mesure )</a:t>
            </a:r>
          </a:p>
        </p:txBody>
      </p:sp>
      <p:pic>
        <p:nvPicPr>
          <p:cNvPr id="4" name="Picture 3">
            <a:extLst>
              <a:ext uri="{FF2B5EF4-FFF2-40B4-BE49-F238E27FC236}">
                <a16:creationId xmlns:a16="http://schemas.microsoft.com/office/drawing/2014/main" id="{3B0AC3B2-C8D8-471F-80B2-869A5B41FE05}"/>
              </a:ext>
            </a:extLst>
          </p:cNvPr>
          <p:cNvPicPr>
            <a:picLocks noChangeAspect="1"/>
          </p:cNvPicPr>
          <p:nvPr/>
        </p:nvPicPr>
        <p:blipFill>
          <a:blip r:embed="rId2"/>
          <a:stretch>
            <a:fillRect/>
          </a:stretch>
        </p:blipFill>
        <p:spPr>
          <a:xfrm>
            <a:off x="-35376" y="1484784"/>
            <a:ext cx="9144000" cy="5373216"/>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36512" y="332656"/>
            <a:ext cx="9144000" cy="2520280"/>
          </a:xfrm>
        </p:spPr>
        <p:txBody>
          <a:bodyPr/>
          <a:lstStyle/>
          <a:p>
            <a:r>
              <a:rPr lang="fr-FR" sz="5400" dirty="0">
                <a:solidFill>
                  <a:srgbClr val="FF0000"/>
                </a:solidFill>
                <a:latin typeface="Times New Roman" panose="02020603050405020304" pitchFamily="18" charset="0"/>
                <a:cs typeface="Times New Roman" panose="02020603050405020304" pitchFamily="18" charset="0"/>
              </a:rPr>
              <a:t>Echelles de mesure</a:t>
            </a:r>
            <a:br>
              <a:rPr lang="fr-FR" sz="5400" dirty="0">
                <a:solidFill>
                  <a:srgbClr val="FF0000"/>
                </a:solidFill>
                <a:latin typeface="Times New Roman" panose="02020603050405020304" pitchFamily="18" charset="0"/>
                <a:cs typeface="Times New Roman" panose="02020603050405020304" pitchFamily="18" charset="0"/>
              </a:rPr>
            </a:br>
            <a:r>
              <a:rPr lang="fr-FR" sz="5400" dirty="0">
                <a:solidFill>
                  <a:srgbClr val="FF0000"/>
                </a:solidFill>
                <a:latin typeface="Times New Roman" panose="02020603050405020304" pitchFamily="18" charset="0"/>
                <a:cs typeface="Times New Roman" panose="02020603050405020304" pitchFamily="18" charset="0"/>
              </a:rPr>
              <a:t>tunisiennes: il faut encore valider !</a:t>
            </a:r>
          </a:p>
        </p:txBody>
      </p:sp>
      <p:pic>
        <p:nvPicPr>
          <p:cNvPr id="638978" name="Picture 2" descr="http://www.fredi.org/wp-content/uploads/2013/03/Vous-%C3%AAtes-inquiet.jp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395536" y="3573016"/>
            <a:ext cx="2162175" cy="2019301"/>
          </a:xfrm>
          <a:prstGeom prst="rect">
            <a:avLst/>
          </a:prstGeom>
          <a:noFill/>
        </p:spPr>
      </p:pic>
      <p:pic>
        <p:nvPicPr>
          <p:cNvPr id="4" name="Picture 2" descr="http://www.fredi.org/wp-content/uploads/2013/03/Vous-%C3%AAtes-inquiet.jpg"/>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bwMode="auto">
          <a:xfrm>
            <a:off x="4860032" y="3140968"/>
            <a:ext cx="2162175" cy="2019301"/>
          </a:xfrm>
          <a:prstGeom prst="rect">
            <a:avLst/>
          </a:prstGeom>
          <a:noFill/>
        </p:spPr>
      </p:pic>
      <p:pic>
        <p:nvPicPr>
          <p:cNvPr id="5" name="Picture 2" descr="http://www.fredi.org/wp-content/uploads/2013/03/Vous-%C3%AAtes-inquiet.jpg"/>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2841873" y="4290019"/>
            <a:ext cx="2162175" cy="2019301"/>
          </a:xfrm>
          <a:prstGeom prst="rect">
            <a:avLst/>
          </a:prstGeom>
          <a:noFill/>
        </p:spPr>
      </p:pic>
      <p:pic>
        <p:nvPicPr>
          <p:cNvPr id="6" name="Picture 2" descr="http://www.fredi.org/wp-content/uploads/2013/03/Vous-%C3%AAtes-inquiet.jpg"/>
          <p:cNvPicPr>
            <a:picLocks noChangeAspect="1" noChangeArrowheads="1"/>
          </p:cNvPicPr>
          <p:nvPr/>
        </p:nvPicPr>
        <p:blipFill>
          <a:blip r:embed="rId3" cstate="print">
            <a:grayscl/>
          </a:blip>
          <a:srcRect/>
          <a:stretch>
            <a:fillRect/>
          </a:stretch>
        </p:blipFill>
        <p:spPr bwMode="auto">
          <a:xfrm>
            <a:off x="6660232" y="4581128"/>
            <a:ext cx="2162175" cy="2019301"/>
          </a:xfrm>
          <a:prstGeom prst="rect">
            <a:avLst/>
          </a:prstGeo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36512" y="2492896"/>
            <a:ext cx="9144000" cy="2520280"/>
          </a:xfrm>
          <a:solidFill>
            <a:schemeClr val="bg2">
              <a:lumMod val="20000"/>
              <a:lumOff val="80000"/>
            </a:schemeClr>
          </a:solidFill>
        </p:spPr>
        <p:txBody>
          <a:bodyPr/>
          <a:lstStyle/>
          <a:p>
            <a:r>
              <a:rPr lang="fr-FR" sz="8000" dirty="0">
                <a:solidFill>
                  <a:srgbClr val="002060"/>
                </a:solidFill>
                <a:latin typeface="Degrading Morals" pitchFamily="34" charset="0"/>
                <a:cs typeface="AL-Mateen" pitchFamily="2" charset="-78"/>
              </a:rPr>
              <a:t>Merci pour votre attention </a:t>
            </a:r>
          </a:p>
        </p:txBody>
      </p:sp>
    </p:spTree>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66AC851-4270-4956-8A62-5F0F0F4B8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6832"/>
            <a:ext cx="8964488" cy="2664296"/>
          </a:xfrm>
          <a:prstGeom prst="rect">
            <a:avLst/>
          </a:prstGeom>
          <a:noFill/>
        </p:spPr>
      </p:pic>
      <p:sp>
        <p:nvSpPr>
          <p:cNvPr id="3" name="Oval 2">
            <a:extLst>
              <a:ext uri="{FF2B5EF4-FFF2-40B4-BE49-F238E27FC236}">
                <a16:creationId xmlns:a16="http://schemas.microsoft.com/office/drawing/2014/main" id="{F5C39E3D-2BD5-478C-BD11-3FB344D7F775}"/>
              </a:ext>
            </a:extLst>
          </p:cNvPr>
          <p:cNvSpPr/>
          <p:nvPr/>
        </p:nvSpPr>
        <p:spPr>
          <a:xfrm>
            <a:off x="78123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393147B-5D77-4FCE-9ED0-9E96836BDCC8}"/>
              </a:ext>
            </a:extLst>
          </p:cNvPr>
          <p:cNvSpPr/>
          <p:nvPr/>
        </p:nvSpPr>
        <p:spPr>
          <a:xfrm>
            <a:off x="6012160" y="2132856"/>
            <a:ext cx="648072"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D4836EB-1F99-44F3-BF6F-4C9F20A7D92F}"/>
              </a:ext>
            </a:extLst>
          </p:cNvPr>
          <p:cNvCxnSpPr/>
          <p:nvPr/>
        </p:nvCxnSpPr>
        <p:spPr>
          <a:xfrm>
            <a:off x="6336196"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B07A7F-54FC-4132-8F3F-4854F2E90A29}"/>
              </a:ext>
            </a:extLst>
          </p:cNvPr>
          <p:cNvCxnSpPr/>
          <p:nvPr/>
        </p:nvCxnSpPr>
        <p:spPr>
          <a:xfrm flipH="1">
            <a:off x="7452320" y="2708920"/>
            <a:ext cx="684076" cy="273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EDF8574-8C08-4428-875A-76B1725CA0A9}"/>
              </a:ext>
            </a:extLst>
          </p:cNvPr>
          <p:cNvSpPr/>
          <p:nvPr/>
        </p:nvSpPr>
        <p:spPr>
          <a:xfrm>
            <a:off x="6714238" y="5445224"/>
            <a:ext cx="217824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Coefficients pour tester la </a:t>
            </a:r>
            <a:r>
              <a:rPr lang="en-US" dirty="0" err="1">
                <a:solidFill>
                  <a:schemeClr val="tx1"/>
                </a:solidFill>
              </a:rPr>
              <a:t>normalité</a:t>
            </a:r>
            <a:endParaRPr lang="en-US" dirty="0">
              <a:solidFill>
                <a:schemeClr val="tx1"/>
              </a:solidFill>
            </a:endParaRPr>
          </a:p>
        </p:txBody>
      </p:sp>
    </p:spTree>
    <p:extLst>
      <p:ext uri="{BB962C8B-B14F-4D97-AF65-F5344CB8AC3E}">
        <p14:creationId xmlns:p14="http://schemas.microsoft.com/office/powerpoint/2010/main" val="1813408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Normalité </a:t>
            </a:r>
          </a:p>
        </p:txBody>
      </p:sp>
      <p:pic>
        <p:nvPicPr>
          <p:cNvPr id="4" name="Picture 3">
            <a:extLst>
              <a:ext uri="{FF2B5EF4-FFF2-40B4-BE49-F238E27FC236}">
                <a16:creationId xmlns:a16="http://schemas.microsoft.com/office/drawing/2014/main" id="{44243FB5-8CFF-4A5C-8D92-D8926C8FE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48" y="2276872"/>
            <a:ext cx="8136904" cy="3401541"/>
          </a:xfrm>
          <a:prstGeom prst="rect">
            <a:avLst/>
          </a:prstGeom>
          <a:noFill/>
        </p:spPr>
      </p:pic>
      <p:sp>
        <p:nvSpPr>
          <p:cNvPr id="3" name="TextBox 2">
            <a:extLst>
              <a:ext uri="{FF2B5EF4-FFF2-40B4-BE49-F238E27FC236}">
                <a16:creationId xmlns:a16="http://schemas.microsoft.com/office/drawing/2014/main" id="{1E57DB66-1C3A-4EC7-991F-E21894CA38F0}"/>
              </a:ext>
            </a:extLst>
          </p:cNvPr>
          <p:cNvSpPr txBox="1"/>
          <p:nvPr/>
        </p:nvSpPr>
        <p:spPr>
          <a:xfrm>
            <a:off x="503548" y="1484784"/>
            <a:ext cx="4212468" cy="584775"/>
          </a:xfrm>
          <a:prstGeom prst="rect">
            <a:avLst/>
          </a:prstGeom>
          <a:noFill/>
        </p:spPr>
        <p:txBody>
          <a:bodyPr wrap="square" rtlCol="0">
            <a:spAutoFit/>
          </a:bodyPr>
          <a:lstStyle/>
          <a:p>
            <a:r>
              <a:rPr lang="en-US" sz="3200" b="1" dirty="0"/>
              <a:t>Test de </a:t>
            </a:r>
            <a:r>
              <a:rPr lang="en-US" sz="3200" b="1" dirty="0" err="1"/>
              <a:t>normalité</a:t>
            </a:r>
            <a:endParaRPr lang="en-US" sz="3200" b="1" dirty="0"/>
          </a:p>
        </p:txBody>
      </p:sp>
    </p:spTree>
    <p:extLst>
      <p:ext uri="{BB962C8B-B14F-4D97-AF65-F5344CB8AC3E}">
        <p14:creationId xmlns:p14="http://schemas.microsoft.com/office/powerpoint/2010/main" val="309410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3" name="Picture 2">
            <a:extLst>
              <a:ext uri="{FF2B5EF4-FFF2-40B4-BE49-F238E27FC236}">
                <a16:creationId xmlns:a16="http://schemas.microsoft.com/office/drawing/2014/main" id="{5F1240C6-E0C8-4BDD-A292-0D752FED5CCF}"/>
              </a:ext>
            </a:extLst>
          </p:cNvPr>
          <p:cNvPicPr>
            <a:picLocks noChangeAspect="1"/>
          </p:cNvPicPr>
          <p:nvPr/>
        </p:nvPicPr>
        <p:blipFill>
          <a:blip r:embed="rId3"/>
          <a:stretch>
            <a:fillRect/>
          </a:stretch>
        </p:blipFill>
        <p:spPr>
          <a:xfrm>
            <a:off x="0" y="1656183"/>
            <a:ext cx="9144000" cy="4437113"/>
          </a:xfrm>
          <a:prstGeom prst="rect">
            <a:avLst/>
          </a:prstGeom>
        </p:spPr>
      </p:pic>
    </p:spTree>
    <p:extLst>
      <p:ext uri="{BB962C8B-B14F-4D97-AF65-F5344CB8AC3E}">
        <p14:creationId xmlns:p14="http://schemas.microsoft.com/office/powerpoint/2010/main" val="1088374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C72E3702-07F2-4B41-94DA-51AA9BD201C8}"/>
              </a:ext>
            </a:extLst>
          </p:cNvPr>
          <p:cNvPicPr>
            <a:picLocks noChangeAspect="1"/>
          </p:cNvPicPr>
          <p:nvPr/>
        </p:nvPicPr>
        <p:blipFill>
          <a:blip r:embed="rId3"/>
          <a:stretch>
            <a:fillRect/>
          </a:stretch>
        </p:blipFill>
        <p:spPr>
          <a:xfrm>
            <a:off x="269776" y="980728"/>
            <a:ext cx="8604448" cy="5688632"/>
          </a:xfrm>
          <a:prstGeom prst="rect">
            <a:avLst/>
          </a:prstGeom>
        </p:spPr>
      </p:pic>
    </p:spTree>
    <p:extLst>
      <p:ext uri="{BB962C8B-B14F-4D97-AF65-F5344CB8AC3E}">
        <p14:creationId xmlns:p14="http://schemas.microsoft.com/office/powerpoint/2010/main" val="2806904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4" name="Picture 3">
            <a:extLst>
              <a:ext uri="{FF2B5EF4-FFF2-40B4-BE49-F238E27FC236}">
                <a16:creationId xmlns:a16="http://schemas.microsoft.com/office/drawing/2014/main" id="{5C4283F7-41DB-419C-93E0-2A29C6F829FC}"/>
              </a:ext>
            </a:extLst>
          </p:cNvPr>
          <p:cNvPicPr>
            <a:picLocks noChangeAspect="1"/>
          </p:cNvPicPr>
          <p:nvPr/>
        </p:nvPicPr>
        <p:blipFill>
          <a:blip r:embed="rId3"/>
          <a:stretch>
            <a:fillRect/>
          </a:stretch>
        </p:blipFill>
        <p:spPr>
          <a:xfrm>
            <a:off x="0" y="1730914"/>
            <a:ext cx="9144000" cy="4362382"/>
          </a:xfrm>
          <a:prstGeom prst="rect">
            <a:avLst/>
          </a:prstGeom>
        </p:spPr>
      </p:pic>
    </p:spTree>
    <p:extLst>
      <p:ext uri="{BB962C8B-B14F-4D97-AF65-F5344CB8AC3E}">
        <p14:creationId xmlns:p14="http://schemas.microsoft.com/office/powerpoint/2010/main" val="2295902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 </a:t>
            </a:r>
          </a:p>
        </p:txBody>
      </p:sp>
      <p:pic>
        <p:nvPicPr>
          <p:cNvPr id="5" name="Picture 4">
            <a:extLst>
              <a:ext uri="{FF2B5EF4-FFF2-40B4-BE49-F238E27FC236}">
                <a16:creationId xmlns:a16="http://schemas.microsoft.com/office/drawing/2014/main" id="{E41189E5-01A1-4F6B-86DE-53C3BAE388E4}"/>
              </a:ext>
            </a:extLst>
          </p:cNvPr>
          <p:cNvPicPr>
            <a:picLocks noChangeAspect="1"/>
          </p:cNvPicPr>
          <p:nvPr/>
        </p:nvPicPr>
        <p:blipFill>
          <a:blip r:embed="rId3"/>
          <a:stretch>
            <a:fillRect/>
          </a:stretch>
        </p:blipFill>
        <p:spPr>
          <a:xfrm>
            <a:off x="107504" y="1867321"/>
            <a:ext cx="9036496" cy="4658023"/>
          </a:xfrm>
          <a:prstGeom prst="rect">
            <a:avLst/>
          </a:prstGeom>
        </p:spPr>
      </p:pic>
    </p:spTree>
    <p:extLst>
      <p:ext uri="{BB962C8B-B14F-4D97-AF65-F5344CB8AC3E}">
        <p14:creationId xmlns:p14="http://schemas.microsoft.com/office/powerpoint/2010/main" val="662856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4AA3B1AC-AB5C-4C80-934D-402EEF888C93}"/>
              </a:ext>
            </a:extLst>
          </p:cNvPr>
          <p:cNvSpPr txBox="1"/>
          <p:nvPr/>
        </p:nvSpPr>
        <p:spPr>
          <a:xfrm>
            <a:off x="107504" y="1268760"/>
            <a:ext cx="8856984" cy="4457952"/>
          </a:xfrm>
          <a:prstGeom prst="rect">
            <a:avLst/>
          </a:prstGeom>
          <a:noFill/>
        </p:spPr>
        <p:txBody>
          <a:bodyPr wrap="square" rtlCol="0">
            <a:spAutoFit/>
          </a:bodyPr>
          <a:lstStyle/>
          <a:p>
            <a:pPr marL="609600" indent="-609600" algn="ctr">
              <a:lnSpc>
                <a:spcPct val="150000"/>
              </a:lnSpc>
              <a:buClr>
                <a:srgbClr val="FF0000"/>
              </a:buClr>
              <a:buFont typeface="Wingdings" panose="05000000000000000000" pitchFamily="2" charset="2"/>
              <a:buNone/>
              <a:tabLst>
                <a:tab pos="566738" algn="l"/>
              </a:tabLst>
            </a:pPr>
            <a:r>
              <a:rPr lang="fr-CA" altLang="en-US" sz="2400" b="0" dirty="0">
                <a:latin typeface="Times New Roman" panose="02020603050405020304" pitchFamily="18" charset="0"/>
                <a:cs typeface="Times New Roman" panose="02020603050405020304" pitchFamily="18" charset="0"/>
              </a:rPr>
              <a:t>Les trois étapes de présentation des données statistiques: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représentation graphique du phénomène étudié s’il est possible.</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b="0" dirty="0">
                <a:latin typeface="Times New Roman" panose="02020603050405020304" pitchFamily="18" charset="0"/>
                <a:cs typeface="Times New Roman" panose="02020603050405020304" pitchFamily="18" charset="0"/>
              </a:rPr>
              <a:t>La synthèse des résultats obtenus à l’aide d’un tableau qui regroupes les catégories.</a:t>
            </a:r>
          </a:p>
          <a:p>
            <a:pPr marL="609600" indent="-609600" algn="just">
              <a:lnSpc>
                <a:spcPct val="150000"/>
              </a:lnSpc>
              <a:buClr>
                <a:srgbClr val="0000FF"/>
              </a:buClr>
              <a:buSzPct val="90000"/>
              <a:buFont typeface="Wingdings" panose="05000000000000000000" pitchFamily="2" charset="2"/>
              <a:buAutoNum type="arabicParenR"/>
              <a:tabLst>
                <a:tab pos="566738" algn="l"/>
              </a:tabLst>
            </a:pPr>
            <a:r>
              <a:rPr lang="fr-CA" altLang="en-US" sz="2400" dirty="0">
                <a:latin typeface="Times New Roman" panose="02020603050405020304" pitchFamily="18" charset="0"/>
                <a:cs typeface="Times New Roman" panose="02020603050405020304" pitchFamily="18" charset="0"/>
              </a:rPr>
              <a:t>L’analyse des résultats obtenus pour faciliter au lecteur du manuscrit la tâche.</a:t>
            </a:r>
            <a:endParaRPr lang="fr-CA" altLang="en-US" sz="2400" b="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683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970591"/>
          </a:xfrm>
          <a:prstGeom prst="rect">
            <a:avLst/>
          </a:prstGeom>
          <a:noFill/>
        </p:spPr>
        <p:txBody>
          <a:bodyPr wrap="square" rtlCol="0">
            <a:spAutoFit/>
          </a:bodyPr>
          <a:lstStyle/>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tests sont des aspects fondamentaux de l'inférence statistique, et ils sont fréquemment utilisés pour distinguer les affirmations scientifiques du bruit statistique lors de l'interprétation des données expérimentales scientifiques. </a:t>
            </a:r>
          </a:p>
          <a:p>
            <a:pPr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hypothèses sont basées sur un échantillon de la population et sont des conjectures concernant un modèle statistique de la population. </a:t>
            </a:r>
          </a:p>
          <a:p>
            <a:pPr marL="0" marR="0" algn="just">
              <a:lnSpc>
                <a:spcPct val="150000"/>
              </a:lnSpc>
              <a:spcBef>
                <a:spcPts val="0"/>
              </a:spcBef>
              <a:spcAft>
                <a:spcPts val="800"/>
              </a:spcAf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92317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3903954"/>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Par une mesure, on affecte un nombre ou un chiffre </a:t>
            </a:r>
            <a:r>
              <a:rPr lang="fr-FR" sz="2400" b="1" dirty="0">
                <a:solidFill>
                  <a:srgbClr val="FF0000"/>
                </a:solidFill>
                <a:latin typeface="Times New Roman" pitchFamily="18" charset="0"/>
                <a:cs typeface="Times New Roman" pitchFamily="18" charset="0"/>
              </a:rPr>
              <a:t>à la propriété  d'un concept.</a:t>
            </a:r>
          </a:p>
          <a:p>
            <a:pPr algn="just">
              <a:lnSpc>
                <a:spcPct val="150000"/>
              </a:lnSpc>
            </a:pPr>
            <a:r>
              <a:rPr lang="fr-FR" sz="2400" b="1" dirty="0">
                <a:latin typeface="Times New Roman" pitchFamily="18" charset="0"/>
                <a:cs typeface="Times New Roman" pitchFamily="18" charset="0"/>
              </a:rPr>
              <a:t>La portée et l'application de la mesure dépendent du contexte et de la discipline.</a:t>
            </a:r>
          </a:p>
          <a:p>
            <a:pPr algn="just">
              <a:lnSpc>
                <a:spcPct val="150000"/>
              </a:lnSpc>
            </a:pPr>
            <a:r>
              <a:rPr lang="fr-FR" sz="2400" b="1" dirty="0">
                <a:latin typeface="Times New Roman" pitchFamily="18" charset="0"/>
                <a:cs typeface="Times New Roman" pitchFamily="18" charset="0"/>
              </a:rPr>
              <a:t>Ainsi s'opérationnalisent, par des mesures, </a:t>
            </a:r>
            <a:r>
              <a:rPr lang="fr-FR" sz="2400" b="1" dirty="0">
                <a:solidFill>
                  <a:srgbClr val="FF0000"/>
                </a:solidFill>
                <a:latin typeface="Times New Roman" pitchFamily="18" charset="0"/>
                <a:cs typeface="Times New Roman" pitchFamily="18" charset="0"/>
              </a:rPr>
              <a:t>des concepts (ou des construits) </a:t>
            </a:r>
            <a:r>
              <a:rPr lang="fr-FR" sz="2400" b="1" dirty="0">
                <a:latin typeface="Times New Roman" pitchFamily="18" charset="0"/>
                <a:cs typeface="Times New Roman" pitchFamily="18" charset="0"/>
              </a:rPr>
              <a:t>abstraits (le concept de soi physique, la motivation, le Burnout, le « </a:t>
            </a:r>
            <a:r>
              <a:rPr lang="fr-FR" sz="2400" b="1" dirty="0" err="1">
                <a:latin typeface="Times New Roman" pitchFamily="18" charset="0"/>
                <a:cs typeface="Times New Roman" pitchFamily="18" charset="0"/>
              </a:rPr>
              <a:t>Grit</a:t>
            </a:r>
            <a:r>
              <a:rPr lang="fr-FR" sz="2400" b="1" dirty="0">
                <a:latin typeface="Times New Roman" pitchFamily="18" charset="0"/>
                <a:cs typeface="Times New Roman" pitchFamily="18"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663136"/>
          </a:xfrm>
          <a:prstGeom prst="rect">
            <a:avLst/>
          </a:prstGeom>
          <a:noFill/>
        </p:spPr>
        <p:txBody>
          <a:bodyPr wrap="square" rtlCol="0">
            <a:spAutoFit/>
          </a:bodyPr>
          <a:lstStyle/>
          <a:p>
            <a:pPr marL="0" marR="0"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Définition : le test statistique donne une règle permettant de décider si l’on peut rejeter une hypothèse, en fonction des observations relevées sur des échantillons. </a:t>
            </a:r>
          </a:p>
          <a:p>
            <a:pPr algn="just">
              <a:lnSpc>
                <a:spcPct val="150000"/>
              </a:lnSpc>
              <a:spcBef>
                <a:spcPts val="0"/>
              </a:spcBef>
              <a:spcAft>
                <a:spcPts val="800"/>
              </a:spcAft>
            </a:pPr>
            <a:r>
              <a:rPr lang="fr-FR" sz="2400" dirty="0">
                <a:latin typeface="Times New Roman" panose="02020603050405020304" pitchFamily="18" charset="0"/>
                <a:cs typeface="Times New Roman" panose="02020603050405020304" pitchFamily="18" charset="0"/>
              </a:rPr>
              <a:t>Hypothèse nulle : l’hypothèse dont on cherche à savoir si elle peut être rejetée, notée H</a:t>
            </a:r>
            <a:r>
              <a:rPr lang="fr-FR" sz="2400" baseline="-25000" dirty="0">
                <a:latin typeface="Times New Roman" panose="02020603050405020304" pitchFamily="18" charset="0"/>
                <a:cs typeface="Times New Roman" panose="02020603050405020304" pitchFamily="18" charset="0"/>
              </a:rPr>
              <a:t>0, </a:t>
            </a:r>
            <a:r>
              <a:rPr lang="fr-FR" sz="2400" dirty="0">
                <a:latin typeface="Times New Roman" panose="02020603050405020304" pitchFamily="18" charset="0"/>
                <a:cs typeface="Times New Roman" panose="02020603050405020304" pitchFamily="18" charset="0"/>
              </a:rPr>
              <a:t>souvent définie comme une absence de différence.</a:t>
            </a:r>
            <a:br>
              <a:rPr lang="fr-FR" sz="2400" baseline="-250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Hypothèse alternative : hypothèse concurrente, notée </a:t>
            </a:r>
            <a:r>
              <a:rPr lang="fr-FR" sz="2400" b="1" dirty="0">
                <a:latin typeface="Times New Roman" panose="02020603050405020304" pitchFamily="18" charset="0"/>
                <a:cs typeface="Times New Roman" panose="02020603050405020304" pitchFamily="18" charset="0"/>
              </a:rPr>
              <a:t>H</a:t>
            </a:r>
            <a:r>
              <a:rPr lang="fr-FR" sz="2400" b="1" baseline="-25000" dirty="0">
                <a:latin typeface="Times New Roman" panose="02020603050405020304" pitchFamily="18" charset="0"/>
                <a:cs typeface="Times New Roman" panose="02020603050405020304" pitchFamily="18" charset="0"/>
              </a:rPr>
              <a:t>1.</a:t>
            </a:r>
          </a:p>
          <a:p>
            <a:pPr marL="0" marR="0" algn="just">
              <a:lnSpc>
                <a:spcPct val="150000"/>
              </a:lnSpc>
              <a:spcBef>
                <a:spcPts val="0"/>
              </a:spcBef>
              <a:spcAft>
                <a:spcPts val="800"/>
              </a:spcAft>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836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sp>
        <p:nvSpPr>
          <p:cNvPr id="2" name="TextBox 1">
            <a:extLst>
              <a:ext uri="{FF2B5EF4-FFF2-40B4-BE49-F238E27FC236}">
                <a16:creationId xmlns:a16="http://schemas.microsoft.com/office/drawing/2014/main" id="{B1A86C09-7D58-4DBB-AA1A-D0C08610AA1D}"/>
              </a:ext>
            </a:extLst>
          </p:cNvPr>
          <p:cNvSpPr txBox="1"/>
          <p:nvPr/>
        </p:nvSpPr>
        <p:spPr>
          <a:xfrm>
            <a:off x="251520" y="1340768"/>
            <a:ext cx="8640960" cy="4772910"/>
          </a:xfrm>
          <a:prstGeom prst="rect">
            <a:avLst/>
          </a:prstGeom>
          <a:noFill/>
        </p:spPr>
        <p:txBody>
          <a:bodyPr wrap="square" rtlCol="0">
            <a:spAutoFit/>
          </a:bodyPr>
          <a:lstStyle/>
          <a:p>
            <a:pPr marL="0" marR="0" algn="just">
              <a:lnSpc>
                <a:spcPct val="150000"/>
              </a:lnSpc>
              <a:spcBef>
                <a:spcPts val="0"/>
              </a:spcBef>
              <a:spcAft>
                <a:spcPts val="80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Tests d’hypothèses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H0 et l'hypothèse alternative H1 sont utilisées dans les tests statistiques, qui sont des techniques permettant de tirer des conclusions ou de porter des jugements basés sur les statistique.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test de signification est utilisé pour déterminer la force de la preuve contre l'hypothèse nulle. </a:t>
            </a:r>
          </a:p>
          <a:p>
            <a:pPr marL="0" marR="0" algn="just">
              <a:lnSpc>
                <a:spcPct val="150000"/>
              </a:lnSpc>
              <a:spcBef>
                <a:spcPts val="0"/>
              </a:spcBef>
              <a:spcAft>
                <a:spcPts val="8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L'hypothèse nulle est généralement définie comme "aucun effet" ou "aucune différence".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4623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pic>
        <p:nvPicPr>
          <p:cNvPr id="6" name="Picture 5">
            <a:extLst>
              <a:ext uri="{FF2B5EF4-FFF2-40B4-BE49-F238E27FC236}">
                <a16:creationId xmlns:a16="http://schemas.microsoft.com/office/drawing/2014/main" id="{C42F6319-0BC8-42D2-BDC1-7D4D94E30F3E}"/>
              </a:ext>
            </a:extLst>
          </p:cNvPr>
          <p:cNvPicPr>
            <a:picLocks noChangeAspect="1"/>
          </p:cNvPicPr>
          <p:nvPr/>
        </p:nvPicPr>
        <p:blipFill>
          <a:blip r:embed="rId3"/>
          <a:stretch>
            <a:fillRect/>
          </a:stretch>
        </p:blipFill>
        <p:spPr>
          <a:xfrm>
            <a:off x="251520" y="1604962"/>
            <a:ext cx="8640959" cy="4632350"/>
          </a:xfrm>
          <a:prstGeom prst="rect">
            <a:avLst/>
          </a:prstGeom>
        </p:spPr>
      </p:pic>
    </p:spTree>
    <p:extLst>
      <p:ext uri="{BB962C8B-B14F-4D97-AF65-F5344CB8AC3E}">
        <p14:creationId xmlns:p14="http://schemas.microsoft.com/office/powerpoint/2010/main" val="495717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inférentielles</a:t>
            </a:r>
          </a:p>
        </p:txBody>
      </p:sp>
      <p:pic>
        <p:nvPicPr>
          <p:cNvPr id="6" name="Picture 5">
            <a:extLst>
              <a:ext uri="{FF2B5EF4-FFF2-40B4-BE49-F238E27FC236}">
                <a16:creationId xmlns:a16="http://schemas.microsoft.com/office/drawing/2014/main" id="{BE3BE40A-7031-408E-84C9-D4415953D61E}"/>
              </a:ext>
            </a:extLst>
          </p:cNvPr>
          <p:cNvPicPr>
            <a:picLocks noChangeAspect="1"/>
          </p:cNvPicPr>
          <p:nvPr/>
        </p:nvPicPr>
        <p:blipFill>
          <a:blip r:embed="rId3"/>
          <a:stretch>
            <a:fillRect/>
          </a:stretch>
        </p:blipFill>
        <p:spPr>
          <a:xfrm>
            <a:off x="609552" y="1113802"/>
            <a:ext cx="7924895" cy="5206556"/>
          </a:xfrm>
          <a:prstGeom prst="rect">
            <a:avLst/>
          </a:prstGeom>
        </p:spPr>
      </p:pic>
    </p:spTree>
    <p:extLst>
      <p:ext uri="{BB962C8B-B14F-4D97-AF65-F5344CB8AC3E}">
        <p14:creationId xmlns:p14="http://schemas.microsoft.com/office/powerpoint/2010/main" val="3266836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paramétriques</a:t>
            </a:r>
          </a:p>
        </p:txBody>
      </p:sp>
      <p:sp>
        <p:nvSpPr>
          <p:cNvPr id="4" name="TextBox 3">
            <a:extLst>
              <a:ext uri="{FF2B5EF4-FFF2-40B4-BE49-F238E27FC236}">
                <a16:creationId xmlns:a16="http://schemas.microsoft.com/office/drawing/2014/main" id="{8F12D6D9-9E14-48EA-95C8-1829DD965DEB}"/>
              </a:ext>
            </a:extLst>
          </p:cNvPr>
          <p:cNvSpPr txBox="1"/>
          <p:nvPr/>
        </p:nvSpPr>
        <p:spPr>
          <a:xfrm>
            <a:off x="107504" y="1268760"/>
            <a:ext cx="8928992" cy="3901837"/>
          </a:xfrm>
          <a:prstGeom prst="rect">
            <a:avLst/>
          </a:prstGeom>
          <a:noFill/>
        </p:spPr>
        <p:txBody>
          <a:bodyPr wrap="square" rtlCol="0">
            <a:spAutoFit/>
          </a:bodyPr>
          <a:lstStyle/>
          <a:p>
            <a:pPr algn="just">
              <a:lnSpc>
                <a:spcPct val="150000"/>
              </a:lnSpc>
            </a:pPr>
            <a:r>
              <a:rPr lang="fr-FR" sz="2400" dirty="0"/>
              <a:t>Un test est dit paramétrique si son objet est de tester certaine hypothèse relative à un ou plusieurs paramètres d'une variable aléatoire. Ils sont considérés comme des tests robustes.</a:t>
            </a:r>
          </a:p>
          <a:p>
            <a:pPr algn="just">
              <a:lnSpc>
                <a:spcPct val="150000"/>
              </a:lnSpc>
            </a:pPr>
            <a:r>
              <a:rPr lang="fr-FR" sz="2400" dirty="0"/>
              <a:t>Dans la plupart des cas, ces tests sont basés sur la considération de la loi normale et supposent donc explicitement l'existence d'une variable aléatoire de référence X qui suit une loi de Laplace-Gauss ou un effectif important (&gt;30).</a:t>
            </a:r>
            <a:endParaRPr lang="en-US" dirty="0"/>
          </a:p>
        </p:txBody>
      </p:sp>
    </p:spTree>
    <p:extLst>
      <p:ext uri="{BB962C8B-B14F-4D97-AF65-F5344CB8AC3E}">
        <p14:creationId xmlns:p14="http://schemas.microsoft.com/office/powerpoint/2010/main" val="2461252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t de </a:t>
            </a:r>
            <a:r>
              <a:rPr lang="fr-FR" dirty="0" err="1"/>
              <a:t>Student</a:t>
            </a:r>
            <a:endParaRPr lang="fr-FR" dirty="0"/>
          </a:p>
        </p:txBody>
      </p:sp>
      <p:sp>
        <p:nvSpPr>
          <p:cNvPr id="4" name="TextBox 3">
            <a:extLst>
              <a:ext uri="{FF2B5EF4-FFF2-40B4-BE49-F238E27FC236}">
                <a16:creationId xmlns:a16="http://schemas.microsoft.com/office/drawing/2014/main" id="{8F12D6D9-9E14-48EA-95C8-1829DD965DEB}"/>
              </a:ext>
            </a:extLst>
          </p:cNvPr>
          <p:cNvSpPr txBox="1"/>
          <p:nvPr/>
        </p:nvSpPr>
        <p:spPr>
          <a:xfrm>
            <a:off x="107504" y="1268760"/>
            <a:ext cx="8928992" cy="4801314"/>
          </a:xfrm>
          <a:prstGeom prst="rect">
            <a:avLst/>
          </a:prstGeom>
          <a:noFill/>
        </p:spPr>
        <p:txBody>
          <a:bodyPr wrap="square" rtlCol="0">
            <a:spAutoFit/>
          </a:bodyPr>
          <a:lstStyle/>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permet de comparer les moyennes de deux groupes d’échantillons. </a:t>
            </a:r>
          </a:p>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Il s’agit donc de savoir si les moyennes des deux groupes sont significativement différentes au point de vue statistique.</a:t>
            </a:r>
          </a:p>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Il existe trois types du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a:t>
            </a:r>
          </a:p>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p>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indépendants.</a:t>
            </a:r>
          </a:p>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dépendants ou apparié</a:t>
            </a:r>
            <a:r>
              <a:rPr lang="fr-FR" sz="2400" dirty="0">
                <a:solidFill>
                  <a:srgbClr val="021B34"/>
                </a:solidFill>
                <a:latin typeface="Times New Roman" panose="02020603050405020304" pitchFamily="18" charset="0"/>
                <a:cs typeface="Times New Roman" panose="02020603050405020304" pitchFamily="18" charset="0"/>
              </a:rPr>
              <a:t>s</a:t>
            </a:r>
            <a:r>
              <a:rPr lang="fr-FR" sz="2400" i="0" dirty="0">
                <a:solidFill>
                  <a:srgbClr val="021B34"/>
                </a:solidFill>
                <a:effectLst/>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014672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sp>
        <p:nvSpPr>
          <p:cNvPr id="5" name="Rectangle 2">
            <a:extLst>
              <a:ext uri="{FF2B5EF4-FFF2-40B4-BE49-F238E27FC236}">
                <a16:creationId xmlns:a16="http://schemas.microsoft.com/office/drawing/2014/main" id="{CE13744E-BD23-4A31-A1F5-B642D29A25AE}"/>
              </a:ext>
            </a:extLst>
          </p:cNvPr>
          <p:cNvSpPr txBox="1">
            <a:spLocks noChangeArrowheads="1"/>
          </p:cNvSpPr>
          <p:nvPr/>
        </p:nvSpPr>
        <p:spPr bwMode="auto">
          <a:xfrm>
            <a:off x="0" y="1484784"/>
            <a:ext cx="9144000" cy="7762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pPr>
              <a:lnSpc>
                <a:spcPct val="80000"/>
              </a:lnSpc>
            </a:pPr>
            <a:r>
              <a:rPr lang="fr-CA" altLang="fr-FR" sz="2800" b="0" kern="0" dirty="0">
                <a:solidFill>
                  <a:schemeClr val="tx1"/>
                </a:solidFill>
              </a:rPr>
              <a:t>La statistique du test est donné par la formule suivante:</a:t>
            </a:r>
          </a:p>
        </p:txBody>
      </p:sp>
      <p:graphicFrame>
        <p:nvGraphicFramePr>
          <p:cNvPr id="6" name="Object 4">
            <a:extLst>
              <a:ext uri="{FF2B5EF4-FFF2-40B4-BE49-F238E27FC236}">
                <a16:creationId xmlns:a16="http://schemas.microsoft.com/office/drawing/2014/main" id="{E39DBBC3-F5D8-496F-8245-D66B8205F566}"/>
              </a:ext>
            </a:extLst>
          </p:cNvPr>
          <p:cNvGraphicFramePr>
            <a:graphicFrameLocks noChangeAspect="1"/>
          </p:cNvGraphicFramePr>
          <p:nvPr>
            <p:extLst>
              <p:ext uri="{D42A27DB-BD31-4B8C-83A1-F6EECF244321}">
                <p14:modId xmlns:p14="http://schemas.microsoft.com/office/powerpoint/2010/main" val="3671994262"/>
              </p:ext>
            </p:extLst>
          </p:nvPr>
        </p:nvGraphicFramePr>
        <p:xfrm>
          <a:off x="3275856" y="2464594"/>
          <a:ext cx="1895475" cy="1928812"/>
        </p:xfrm>
        <a:graphic>
          <a:graphicData uri="http://schemas.openxmlformats.org/presentationml/2006/ole">
            <mc:AlternateContent xmlns:mc="http://schemas.openxmlformats.org/markup-compatibility/2006">
              <mc:Choice xmlns:v="urn:schemas-microsoft-com:vml" Requires="v">
                <p:oleObj spid="_x0000_s1037" name="Équation" r:id="rId4" imgW="710891" imgH="723586" progId="Equation.3">
                  <p:embed/>
                </p:oleObj>
              </mc:Choice>
              <mc:Fallback>
                <p:oleObj name="Équation" r:id="rId4" imgW="710891" imgH="723586" progId="Equation.3">
                  <p:embed/>
                  <p:pic>
                    <p:nvPicPr>
                      <p:cNvPr id="6" name="Object 4">
                        <a:extLst>
                          <a:ext uri="{FF2B5EF4-FFF2-40B4-BE49-F238E27FC236}">
                            <a16:creationId xmlns:a16="http://schemas.microsoft.com/office/drawing/2014/main" id="{E39DBBC3-F5D8-496F-8245-D66B8205F566}"/>
                          </a:ext>
                        </a:extLst>
                      </p:cNvPr>
                      <p:cNvPicPr>
                        <a:picLocks noGrp="1"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75856" y="2464594"/>
                        <a:ext cx="1895475" cy="1928812"/>
                      </a:xfrm>
                      <a:prstGeom prst="rect">
                        <a:avLst/>
                      </a:prstGeom>
                      <a:solidFill>
                        <a:srgbClr val="0D0D0D"/>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1FCF2F24-5052-4C53-BD23-DC421DD91C94}"/>
              </a:ext>
            </a:extLst>
          </p:cNvPr>
          <p:cNvPicPr>
            <a:picLocks noChangeAspect="1"/>
          </p:cNvPicPr>
          <p:nvPr/>
        </p:nvPicPr>
        <p:blipFill>
          <a:blip r:embed="rId6"/>
          <a:stretch>
            <a:fillRect/>
          </a:stretch>
        </p:blipFill>
        <p:spPr>
          <a:xfrm>
            <a:off x="381000" y="4596928"/>
            <a:ext cx="7376160" cy="2011680"/>
          </a:xfrm>
          <a:prstGeom prst="rect">
            <a:avLst/>
          </a:prstGeom>
        </p:spPr>
      </p:pic>
    </p:spTree>
    <p:extLst>
      <p:ext uri="{BB962C8B-B14F-4D97-AF65-F5344CB8AC3E}">
        <p14:creationId xmlns:p14="http://schemas.microsoft.com/office/powerpoint/2010/main" val="104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CBBD-5C4A-46D1-A8A0-421DA1F95966}"/>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CD113269-4F3C-4783-8D70-7C8E2A21BBD6}"/>
              </a:ext>
            </a:extLst>
          </p:cNvPr>
          <p:cNvPicPr>
            <a:picLocks noChangeAspect="1"/>
          </p:cNvPicPr>
          <p:nvPr/>
        </p:nvPicPr>
        <p:blipFill>
          <a:blip r:embed="rId2"/>
          <a:stretch>
            <a:fillRect/>
          </a:stretch>
        </p:blipFill>
        <p:spPr>
          <a:xfrm>
            <a:off x="0" y="1628800"/>
            <a:ext cx="9144000" cy="3241343"/>
          </a:xfrm>
          <a:prstGeom prst="rect">
            <a:avLst/>
          </a:prstGeom>
        </p:spPr>
      </p:pic>
      <p:pic>
        <p:nvPicPr>
          <p:cNvPr id="6" name="Picture 5">
            <a:extLst>
              <a:ext uri="{FF2B5EF4-FFF2-40B4-BE49-F238E27FC236}">
                <a16:creationId xmlns:a16="http://schemas.microsoft.com/office/drawing/2014/main" id="{CE35DE03-8B6E-496C-A3C5-8CD77CC3B95F}"/>
              </a:ext>
            </a:extLst>
          </p:cNvPr>
          <p:cNvPicPr>
            <a:picLocks noChangeAspect="1"/>
          </p:cNvPicPr>
          <p:nvPr/>
        </p:nvPicPr>
        <p:blipFill>
          <a:blip r:embed="rId3"/>
          <a:stretch>
            <a:fillRect/>
          </a:stretch>
        </p:blipFill>
        <p:spPr>
          <a:xfrm>
            <a:off x="22155" y="5218530"/>
            <a:ext cx="9144000" cy="1266092"/>
          </a:xfrm>
          <a:prstGeom prst="rect">
            <a:avLst/>
          </a:prstGeom>
        </p:spPr>
      </p:pic>
    </p:spTree>
    <p:extLst>
      <p:ext uri="{BB962C8B-B14F-4D97-AF65-F5344CB8AC3E}">
        <p14:creationId xmlns:p14="http://schemas.microsoft.com/office/powerpoint/2010/main" val="1184881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5" name="Picture 4">
            <a:extLst>
              <a:ext uri="{FF2B5EF4-FFF2-40B4-BE49-F238E27FC236}">
                <a16:creationId xmlns:a16="http://schemas.microsoft.com/office/drawing/2014/main" id="{B7C65CF1-1E9D-4530-A519-92D7959976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348880"/>
            <a:ext cx="6637066" cy="3482305"/>
          </a:xfrm>
          <a:prstGeom prst="rect">
            <a:avLst/>
          </a:prstGeom>
          <a:noFill/>
        </p:spPr>
      </p:pic>
      <p:sp>
        <p:nvSpPr>
          <p:cNvPr id="2" name="TextBox 1">
            <a:extLst>
              <a:ext uri="{FF2B5EF4-FFF2-40B4-BE49-F238E27FC236}">
                <a16:creationId xmlns:a16="http://schemas.microsoft.com/office/drawing/2014/main" id="{44775829-1B84-44BE-88BE-DD434B8F0AD1}"/>
              </a:ext>
            </a:extLst>
          </p:cNvPr>
          <p:cNvSpPr txBox="1"/>
          <p:nvPr/>
        </p:nvSpPr>
        <p:spPr>
          <a:xfrm>
            <a:off x="323528" y="1412776"/>
            <a:ext cx="8136904" cy="1107996"/>
          </a:xfrm>
          <a:prstGeom prst="rect">
            <a:avLst/>
          </a:prstGeom>
          <a:noFill/>
        </p:spPr>
        <p:txBody>
          <a:bodyPr wrap="square" rtlCol="0">
            <a:sp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Statistiques descriptives sous </a:t>
            </a:r>
            <a:r>
              <a:rPr lang="fr-FR" sz="2400" i="0" dirty="0" err="1">
                <a:solidFill>
                  <a:srgbClr val="021B34"/>
                </a:solidFill>
                <a:effectLst/>
                <a:latin typeface="Times New Roman" panose="02020603050405020304" pitchFamily="18" charset="0"/>
                <a:cs typeface="Times New Roman" panose="02020603050405020304" pitchFamily="18" charset="0"/>
              </a:rPr>
              <a:t>Spss</a:t>
            </a:r>
            <a:r>
              <a:rPr lang="fr-FR" sz="2400" i="0" dirty="0">
                <a:solidFill>
                  <a:srgbClr val="021B34"/>
                </a:solidFill>
                <a:effectLst/>
                <a:latin typeface="Times New Roman" panose="02020603050405020304" pitchFamily="18" charset="0"/>
                <a:cs typeface="Times New Roman" panose="02020603050405020304" pitchFamily="18" charset="0"/>
              </a:rPr>
              <a:t> 26</a:t>
            </a:r>
          </a:p>
          <a:p>
            <a:endParaRPr lang="en-US" dirty="0"/>
          </a:p>
        </p:txBody>
      </p:sp>
    </p:spTree>
    <p:extLst>
      <p:ext uri="{BB962C8B-B14F-4D97-AF65-F5344CB8AC3E}">
        <p14:creationId xmlns:p14="http://schemas.microsoft.com/office/powerpoint/2010/main" val="1194527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a:t>
            </a:r>
            <a:endParaRPr lang="fr-FR" dirty="0"/>
          </a:p>
        </p:txBody>
      </p:sp>
      <p:pic>
        <p:nvPicPr>
          <p:cNvPr id="4" name="Picture 3" descr="Table&#10;&#10;Description automatically generated">
            <a:extLst>
              <a:ext uri="{FF2B5EF4-FFF2-40B4-BE49-F238E27FC236}">
                <a16:creationId xmlns:a16="http://schemas.microsoft.com/office/drawing/2014/main" id="{2342EEB3-E492-4C07-B6C7-2D0842E2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7544" y="2564904"/>
            <a:ext cx="7787208" cy="2978606"/>
          </a:xfrm>
          <a:prstGeom prst="rect">
            <a:avLst/>
          </a:prstGeom>
          <a:noFill/>
        </p:spPr>
      </p:pic>
      <p:sp>
        <p:nvSpPr>
          <p:cNvPr id="2" name="TextBox 1">
            <a:extLst>
              <a:ext uri="{FF2B5EF4-FFF2-40B4-BE49-F238E27FC236}">
                <a16:creationId xmlns:a16="http://schemas.microsoft.com/office/drawing/2014/main" id="{9216AC83-AC34-4B30-9382-09470FFDE4DC}"/>
              </a:ext>
            </a:extLst>
          </p:cNvPr>
          <p:cNvSpPr txBox="1"/>
          <p:nvPr/>
        </p:nvSpPr>
        <p:spPr>
          <a:xfrm>
            <a:off x="832756" y="1185037"/>
            <a:ext cx="7344816" cy="1569660"/>
          </a:xfrm>
          <a:prstGeom prst="rect">
            <a:avLst/>
          </a:prstGeom>
          <a:noFill/>
        </p:spPr>
        <p:txBody>
          <a:bodyPr wrap="square" rtlCol="0">
            <a:spAutoFit/>
          </a:bodyPr>
          <a:lstStyle/>
          <a:p>
            <a:pPr algn="just">
              <a:lnSpc>
                <a:spcPct val="150000"/>
              </a:lnSpc>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échantillon unique  : comparaison du groupe à une valeur de référence de 2.5</a:t>
            </a:r>
          </a:p>
          <a:p>
            <a:pPr algn="just"/>
            <a:endParaRPr lang="en-US" sz="2400" dirty="0"/>
          </a:p>
        </p:txBody>
      </p:sp>
    </p:spTree>
    <p:extLst>
      <p:ext uri="{BB962C8B-B14F-4D97-AF65-F5344CB8AC3E}">
        <p14:creationId xmlns:p14="http://schemas.microsoft.com/office/powerpoint/2010/main" val="185230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Introduction </a:t>
            </a:r>
          </a:p>
        </p:txBody>
      </p:sp>
      <p:sp>
        <p:nvSpPr>
          <p:cNvPr id="4" name="Rectangle 3"/>
          <p:cNvSpPr/>
          <p:nvPr/>
        </p:nvSpPr>
        <p:spPr>
          <a:xfrm>
            <a:off x="467544" y="1340768"/>
            <a:ext cx="8208912" cy="2795958"/>
          </a:xfrm>
          <a:prstGeom prst="rect">
            <a:avLst/>
          </a:prstGeom>
        </p:spPr>
        <p:txBody>
          <a:bodyPr wrap="square">
            <a:spAutoFit/>
          </a:bodyPr>
          <a:lstStyle/>
          <a:p>
            <a:pPr algn="just">
              <a:lnSpc>
                <a:spcPct val="150000"/>
              </a:lnSpc>
            </a:pPr>
            <a:r>
              <a:rPr lang="fr-FR" sz="2400" b="1" dirty="0">
                <a:latin typeface="Times New Roman" pitchFamily="18" charset="0"/>
                <a:cs typeface="Times New Roman" pitchFamily="18" charset="0"/>
              </a:rPr>
              <a:t>Une mesure peut inclure de nombreux éléments tels que des tests normatifs, les échelles de mesure, des enquêtes informels, des informations recueilles par des entretiens, des analyses de contenus multimédias (texte, image, vidéos) et  des données d'observation.</a:t>
            </a:r>
          </a:p>
        </p:txBody>
      </p:sp>
      <p:pic>
        <p:nvPicPr>
          <p:cNvPr id="2050" name="Picture 2" descr="Sentiment Analysis of Twitter Data - Part 1 | Packt Hub">
            <a:extLst>
              <a:ext uri="{FF2B5EF4-FFF2-40B4-BE49-F238E27FC236}">
                <a16:creationId xmlns:a16="http://schemas.microsoft.com/office/drawing/2014/main" id="{8B22F5F9-56EB-48AA-A63B-BD91DE908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362390"/>
            <a:ext cx="3085052" cy="14795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 Point Likert Scale Analysis, Interpretation and Examples">
            <a:extLst>
              <a:ext uri="{FF2B5EF4-FFF2-40B4-BE49-F238E27FC236}">
                <a16:creationId xmlns:a16="http://schemas.microsoft.com/office/drawing/2014/main" id="{ED8A21CE-EC10-467F-9109-B2B5DD05D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83" y="4313800"/>
            <a:ext cx="345719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34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pic>
        <p:nvPicPr>
          <p:cNvPr id="3" name="Picture 2">
            <a:extLst>
              <a:ext uri="{FF2B5EF4-FFF2-40B4-BE49-F238E27FC236}">
                <a16:creationId xmlns:a16="http://schemas.microsoft.com/office/drawing/2014/main" id="{2E399BF6-755F-4ADA-B9BB-FBB8FBADD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588" y="2060848"/>
            <a:ext cx="7416823" cy="3862164"/>
          </a:xfrm>
          <a:prstGeom prst="rect">
            <a:avLst/>
          </a:prstGeom>
          <a:noFill/>
        </p:spPr>
      </p:pic>
      <p:sp>
        <p:nvSpPr>
          <p:cNvPr id="2" name="TextBox 1">
            <a:extLst>
              <a:ext uri="{FF2B5EF4-FFF2-40B4-BE49-F238E27FC236}">
                <a16:creationId xmlns:a16="http://schemas.microsoft.com/office/drawing/2014/main" id="{13C51EEE-2F2A-4CB9-B518-03A2EC984CC6}"/>
              </a:ext>
            </a:extLst>
          </p:cNvPr>
          <p:cNvSpPr txBox="1"/>
          <p:nvPr/>
        </p:nvSpPr>
        <p:spPr>
          <a:xfrm>
            <a:off x="863588" y="1143000"/>
            <a:ext cx="7668852" cy="1287532"/>
          </a:xfrm>
          <a:prstGeom prst="rect">
            <a:avLst/>
          </a:prstGeom>
          <a:noFill/>
        </p:spPr>
        <p:txBody>
          <a:bodyPr wrap="square" rtlCol="0">
            <a:spAutoFit/>
          </a:bodyPr>
          <a:lstStyle/>
          <a:p>
            <a:pPr>
              <a:lnSpc>
                <a:spcPct val="150000"/>
              </a:lnSpc>
            </a:pPr>
            <a:r>
              <a:rPr lang="fr-FR" sz="1800" i="0" dirty="0">
                <a:solidFill>
                  <a:srgbClr val="021B34"/>
                </a:solidFill>
                <a:effectLst/>
                <a:latin typeface="Times New Roman" panose="02020603050405020304" pitchFamily="18" charset="0"/>
                <a:cs typeface="Times New Roman" panose="02020603050405020304" pitchFamily="18" charset="0"/>
              </a:rPr>
              <a:t>Le test-t de </a:t>
            </a:r>
            <a:r>
              <a:rPr lang="fr-FR" sz="1800" i="0" dirty="0" err="1">
                <a:solidFill>
                  <a:srgbClr val="021B34"/>
                </a:solidFill>
                <a:effectLst/>
                <a:latin typeface="Times New Roman" panose="02020603050405020304" pitchFamily="18" charset="0"/>
                <a:cs typeface="Times New Roman" panose="02020603050405020304" pitchFamily="18" charset="0"/>
              </a:rPr>
              <a:t>Student</a:t>
            </a:r>
            <a:r>
              <a:rPr lang="fr-FR" sz="1800" i="0" dirty="0">
                <a:solidFill>
                  <a:srgbClr val="021B34"/>
                </a:solidFill>
                <a:effectLst/>
                <a:latin typeface="Times New Roman" panose="02020603050405020304" pitchFamily="18" charset="0"/>
                <a:cs typeface="Times New Roman" panose="02020603050405020304" pitchFamily="18" charset="0"/>
              </a:rPr>
              <a:t> comparant deux groupes  indépendants: sortie SPSS 26 pour les statistiques descriptives</a:t>
            </a:r>
          </a:p>
          <a:p>
            <a:pPr>
              <a:lnSpc>
                <a:spcPct val="150000"/>
              </a:lnSpc>
            </a:pPr>
            <a:endParaRPr lang="en-US" dirty="0"/>
          </a:p>
        </p:txBody>
      </p:sp>
    </p:spTree>
    <p:extLst>
      <p:ext uri="{BB962C8B-B14F-4D97-AF65-F5344CB8AC3E}">
        <p14:creationId xmlns:p14="http://schemas.microsoft.com/office/powerpoint/2010/main" val="2464978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graphicFrame>
        <p:nvGraphicFramePr>
          <p:cNvPr id="2" name="Table 1">
            <a:extLst>
              <a:ext uri="{FF2B5EF4-FFF2-40B4-BE49-F238E27FC236}">
                <a16:creationId xmlns:a16="http://schemas.microsoft.com/office/drawing/2014/main" id="{8BE896BE-B605-473A-BAE2-CD61253AD655}"/>
              </a:ext>
            </a:extLst>
          </p:cNvPr>
          <p:cNvGraphicFramePr>
            <a:graphicFrameLocks noGrp="1"/>
          </p:cNvGraphicFramePr>
          <p:nvPr/>
        </p:nvGraphicFramePr>
        <p:xfrm>
          <a:off x="2571" y="1412776"/>
          <a:ext cx="9144001" cy="5283200"/>
        </p:xfrm>
        <a:graphic>
          <a:graphicData uri="http://schemas.openxmlformats.org/drawingml/2006/table">
            <a:tbl>
              <a:tblPr firstRow="1" bandRow="1">
                <a:tableStyleId>{5C22544A-7EE6-4342-B048-85BDC9FD1C3A}</a:tableStyleId>
              </a:tblPr>
              <a:tblGrid>
                <a:gridCol w="677261">
                  <a:extLst>
                    <a:ext uri="{9D8B030D-6E8A-4147-A177-3AD203B41FA5}">
                      <a16:colId xmlns:a16="http://schemas.microsoft.com/office/drawing/2014/main" val="2261251095"/>
                    </a:ext>
                  </a:extLst>
                </a:gridCol>
                <a:gridCol w="1241108">
                  <a:extLst>
                    <a:ext uri="{9D8B030D-6E8A-4147-A177-3AD203B41FA5}">
                      <a16:colId xmlns:a16="http://schemas.microsoft.com/office/drawing/2014/main" val="927031775"/>
                    </a:ext>
                  </a:extLst>
                </a:gridCol>
                <a:gridCol w="781423">
                  <a:extLst>
                    <a:ext uri="{9D8B030D-6E8A-4147-A177-3AD203B41FA5}">
                      <a16:colId xmlns:a16="http://schemas.microsoft.com/office/drawing/2014/main" val="353353837"/>
                    </a:ext>
                  </a:extLst>
                </a:gridCol>
                <a:gridCol w="792088">
                  <a:extLst>
                    <a:ext uri="{9D8B030D-6E8A-4147-A177-3AD203B41FA5}">
                      <a16:colId xmlns:a16="http://schemas.microsoft.com/office/drawing/2014/main" val="902250974"/>
                    </a:ext>
                  </a:extLst>
                </a:gridCol>
                <a:gridCol w="671210">
                  <a:extLst>
                    <a:ext uri="{9D8B030D-6E8A-4147-A177-3AD203B41FA5}">
                      <a16:colId xmlns:a16="http://schemas.microsoft.com/office/drawing/2014/main" val="386931277"/>
                    </a:ext>
                  </a:extLst>
                </a:gridCol>
                <a:gridCol w="567400">
                  <a:extLst>
                    <a:ext uri="{9D8B030D-6E8A-4147-A177-3AD203B41FA5}">
                      <a16:colId xmlns:a16="http://schemas.microsoft.com/office/drawing/2014/main" val="4101071761"/>
                    </a:ext>
                  </a:extLst>
                </a:gridCol>
                <a:gridCol w="714421">
                  <a:extLst>
                    <a:ext uri="{9D8B030D-6E8A-4147-A177-3AD203B41FA5}">
                      <a16:colId xmlns:a16="http://schemas.microsoft.com/office/drawing/2014/main" val="950393466"/>
                    </a:ext>
                  </a:extLst>
                </a:gridCol>
                <a:gridCol w="769351">
                  <a:extLst>
                    <a:ext uri="{9D8B030D-6E8A-4147-A177-3AD203B41FA5}">
                      <a16:colId xmlns:a16="http://schemas.microsoft.com/office/drawing/2014/main" val="3825969451"/>
                    </a:ext>
                  </a:extLst>
                </a:gridCol>
                <a:gridCol w="1149019">
                  <a:extLst>
                    <a:ext uri="{9D8B030D-6E8A-4147-A177-3AD203B41FA5}">
                      <a16:colId xmlns:a16="http://schemas.microsoft.com/office/drawing/2014/main" val="2817766320"/>
                    </a:ext>
                  </a:extLst>
                </a:gridCol>
                <a:gridCol w="864511">
                  <a:extLst>
                    <a:ext uri="{9D8B030D-6E8A-4147-A177-3AD203B41FA5}">
                      <a16:colId xmlns:a16="http://schemas.microsoft.com/office/drawing/2014/main" val="2282265143"/>
                    </a:ext>
                  </a:extLst>
                </a:gridCol>
                <a:gridCol w="916209">
                  <a:extLst>
                    <a:ext uri="{9D8B030D-6E8A-4147-A177-3AD203B41FA5}">
                      <a16:colId xmlns:a16="http://schemas.microsoft.com/office/drawing/2014/main" val="4078374799"/>
                    </a:ext>
                  </a:extLst>
                </a:gridCol>
              </a:tblGrid>
              <a:tr h="180973">
                <a:tc gridSpan="11">
                  <a:txBody>
                    <a:bodyPr/>
                    <a:lstStyle/>
                    <a:p>
                      <a:pPr marL="38100" marR="38100" algn="ctr">
                        <a:lnSpc>
                          <a:spcPts val="1600"/>
                        </a:lnSpc>
                        <a:spcBef>
                          <a:spcPts val="0"/>
                        </a:spcBef>
                        <a:spcAft>
                          <a:spcPts val="0"/>
                        </a:spcAft>
                      </a:pPr>
                      <a:r>
                        <a:rPr lang="en-US" sz="1400" dirty="0">
                          <a:effectLst/>
                        </a:rPr>
                        <a:t>Test des </a:t>
                      </a:r>
                      <a:r>
                        <a:rPr lang="en-US" sz="1400" dirty="0" err="1">
                          <a:effectLst/>
                        </a:rPr>
                        <a:t>échantillons</a:t>
                      </a:r>
                      <a:r>
                        <a:rPr lang="en-US" sz="1400" dirty="0">
                          <a:effectLst/>
                        </a:rPr>
                        <a:t> </a:t>
                      </a:r>
                      <a:r>
                        <a:rPr lang="en-US" sz="1400" dirty="0" err="1">
                          <a:effectLst/>
                        </a:rPr>
                        <a:t>indépendants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7992041"/>
                  </a:ext>
                </a:extLst>
              </a:tr>
              <a:tr h="347002">
                <a:tc rowSpan="3" gridSpan="2">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3" hMerge="1">
                  <a:txBody>
                    <a:bodyPr/>
                    <a:lstStyle/>
                    <a:p>
                      <a:endParaRPr lang="en-US"/>
                    </a:p>
                  </a:txBody>
                  <a:tcPr/>
                </a:tc>
                <a:tc gridSpan="2">
                  <a:txBody>
                    <a:bodyPr/>
                    <a:lstStyle/>
                    <a:p>
                      <a:pPr marL="38100" marR="38100" algn="ctr">
                        <a:lnSpc>
                          <a:spcPts val="1600"/>
                        </a:lnSpc>
                        <a:spcBef>
                          <a:spcPts val="0"/>
                        </a:spcBef>
                        <a:spcAft>
                          <a:spcPts val="0"/>
                        </a:spcAft>
                      </a:pPr>
                      <a:r>
                        <a:rPr lang="fr-FR" sz="1400">
                          <a:effectLst/>
                        </a:rPr>
                        <a:t>Test de Levene sur l'égalité des variances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gridSpan="7">
                  <a:txBody>
                    <a:bodyPr/>
                    <a:lstStyle/>
                    <a:p>
                      <a:pPr marL="38100" marR="38100" algn="ctr">
                        <a:lnSpc>
                          <a:spcPts val="1600"/>
                        </a:lnSpc>
                        <a:spcBef>
                          <a:spcPts val="0"/>
                        </a:spcBef>
                        <a:spcAft>
                          <a:spcPts val="0"/>
                        </a:spcAft>
                      </a:pPr>
                      <a:r>
                        <a:rPr lang="fr-FR" sz="1400">
                          <a:effectLst/>
                        </a:rPr>
                        <a:t>Test t pour égalité des moyennes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7974991"/>
                  </a:ext>
                </a:extLst>
              </a:tr>
              <a:tr h="347002">
                <a:tc gridSpan="2" vMerge="1">
                  <a:txBody>
                    <a:bodyPr/>
                    <a:lstStyle/>
                    <a:p>
                      <a:endParaRPr lang="en-US"/>
                    </a:p>
                  </a:txBody>
                  <a:tcPr/>
                </a:tc>
                <a:tc hMerge="1" vMerge="1">
                  <a:txBody>
                    <a:bodyPr/>
                    <a:lstStyle/>
                    <a:p>
                      <a:endParaRPr lang="en-US"/>
                    </a:p>
                  </a:txBody>
                  <a:tcPr/>
                </a:tc>
                <a:tc rowSpan="2">
                  <a:txBody>
                    <a:bodyPr/>
                    <a:lstStyle/>
                    <a:p>
                      <a:pPr marL="38100" marR="38100" algn="ctr">
                        <a:lnSpc>
                          <a:spcPts val="1600"/>
                        </a:lnSpc>
                        <a:spcBef>
                          <a:spcPts val="0"/>
                        </a:spcBef>
                        <a:spcAft>
                          <a:spcPts val="0"/>
                        </a:spcAft>
                      </a:pPr>
                      <a:r>
                        <a:rPr lang="en-US" sz="1400">
                          <a:effectLst/>
                        </a:rPr>
                        <a:t>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ddl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Sig. (bilatéral)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moyenne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2">
                  <a:txBody>
                    <a:bodyPr/>
                    <a:lstStyle/>
                    <a:p>
                      <a:pPr marL="38100" marR="38100" algn="ctr">
                        <a:lnSpc>
                          <a:spcPts val="1600"/>
                        </a:lnSpc>
                        <a:spcBef>
                          <a:spcPts val="0"/>
                        </a:spcBef>
                        <a:spcAft>
                          <a:spcPts val="0"/>
                        </a:spcAft>
                      </a:pPr>
                      <a:r>
                        <a:rPr lang="en-US" sz="1400">
                          <a:effectLst/>
                        </a:rPr>
                        <a:t>Différence erreur standard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gridSpan="2">
                  <a:txBody>
                    <a:bodyPr/>
                    <a:lstStyle/>
                    <a:p>
                      <a:pPr marL="38100" marR="38100" algn="ctr">
                        <a:lnSpc>
                          <a:spcPts val="1600"/>
                        </a:lnSpc>
                        <a:spcBef>
                          <a:spcPts val="0"/>
                        </a:spcBef>
                        <a:spcAft>
                          <a:spcPts val="0"/>
                        </a:spcAft>
                      </a:pPr>
                      <a:r>
                        <a:rPr lang="fr-FR" sz="1400">
                          <a:effectLst/>
                        </a:rPr>
                        <a:t>Intervalle de confiance de la différence à 95 %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hMerge="1">
                  <a:txBody>
                    <a:bodyPr/>
                    <a:lstStyle/>
                    <a:p>
                      <a:endParaRPr lang="en-US"/>
                    </a:p>
                  </a:txBody>
                  <a:tcPr/>
                </a:tc>
                <a:extLst>
                  <a:ext uri="{0D108BD9-81ED-4DB2-BD59-A6C34878D82A}">
                    <a16:rowId xmlns:a16="http://schemas.microsoft.com/office/drawing/2014/main" val="3115489059"/>
                  </a:ext>
                </a:extLst>
              </a:tr>
              <a:tr h="18097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8100" marR="38100" algn="ctr">
                        <a:lnSpc>
                          <a:spcPts val="1600"/>
                        </a:lnSpc>
                        <a:spcBef>
                          <a:spcPts val="0"/>
                        </a:spcBef>
                        <a:spcAft>
                          <a:spcPts val="0"/>
                        </a:spcAft>
                      </a:pPr>
                      <a:r>
                        <a:rPr lang="en-US" sz="1400">
                          <a:effectLst/>
                        </a:rPr>
                        <a:t>Inférieur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38100" marR="38100" algn="ctr">
                        <a:lnSpc>
                          <a:spcPts val="1600"/>
                        </a:lnSpc>
                        <a:spcBef>
                          <a:spcPts val="0"/>
                        </a:spcBef>
                        <a:spcAft>
                          <a:spcPts val="0"/>
                        </a:spcAft>
                      </a:pPr>
                      <a:r>
                        <a:rPr lang="en-US" sz="1400">
                          <a:effectLst/>
                        </a:rPr>
                        <a:t>Supérieur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648172059"/>
                  </a:ext>
                </a:extLst>
              </a:tr>
              <a:tr h="347002">
                <a:tc rowSpan="2">
                  <a:txBody>
                    <a:bodyPr/>
                    <a:lstStyle/>
                    <a:p>
                      <a:pPr marL="38100" marR="38100">
                        <a:lnSpc>
                          <a:spcPts val="1600"/>
                        </a:lnSpc>
                        <a:spcBef>
                          <a:spcPts val="0"/>
                        </a:spcBef>
                        <a:spcAft>
                          <a:spcPts val="0"/>
                        </a:spcAft>
                      </a:pPr>
                      <a:r>
                        <a:rPr lang="en-US" sz="1400">
                          <a:effectLst/>
                        </a:rPr>
                        <a:t>Stress1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.148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1.255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.30595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-.26150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1.02950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69183116"/>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dirty="0" err="1">
                          <a:effectLst/>
                        </a:rPr>
                        <a:t>Hypothèse</a:t>
                      </a:r>
                      <a:r>
                        <a:rPr lang="en-US" sz="1400" dirty="0">
                          <a:effectLst/>
                        </a:rPr>
                        <a:t> de variances </a:t>
                      </a:r>
                      <a:r>
                        <a:rPr lang="en-US" sz="1400" dirty="0" err="1">
                          <a:effectLst/>
                        </a:rPr>
                        <a:t>inégales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1.199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.38400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-.33488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1.10288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1641823"/>
                  </a:ext>
                </a:extLst>
              </a:tr>
              <a:tr h="347002">
                <a:tc rowSpan="2">
                  <a:txBody>
                    <a:bodyPr/>
                    <a:lstStyle/>
                    <a:p>
                      <a:pPr marL="38100" marR="38100">
                        <a:lnSpc>
                          <a:spcPts val="1600"/>
                        </a:lnSpc>
                        <a:spcBef>
                          <a:spcPts val="0"/>
                        </a:spcBef>
                        <a:spcAft>
                          <a:spcPts val="0"/>
                        </a:spcAft>
                      </a:pPr>
                      <a:r>
                        <a:rPr lang="en-US" sz="1400">
                          <a:effectLst/>
                        </a:rPr>
                        <a:t>Stress2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.24737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-.15023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.89357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15835628"/>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9.831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.37167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.25829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-.20519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.94852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63699734"/>
                  </a:ext>
                </a:extLst>
              </a:tr>
              <a:tr h="347002">
                <a:tc rowSpan="2">
                  <a:txBody>
                    <a:bodyPr/>
                    <a:lstStyle/>
                    <a:p>
                      <a:pPr marL="38100" marR="38100">
                        <a:lnSpc>
                          <a:spcPts val="1600"/>
                        </a:lnSpc>
                        <a:spcBef>
                          <a:spcPts val="0"/>
                        </a:spcBef>
                        <a:spcAft>
                          <a:spcPts val="0"/>
                        </a:spcAft>
                      </a:pPr>
                      <a:r>
                        <a:rPr lang="en-US" sz="1400">
                          <a:effectLst/>
                        </a:rPr>
                        <a:t>Grit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nSpc>
                          <a:spcPts val="1600"/>
                        </a:lnSpc>
                        <a:spcBef>
                          <a:spcPts val="0"/>
                        </a:spcBef>
                        <a:spcAft>
                          <a:spcPts val="0"/>
                        </a:spcAft>
                      </a:pPr>
                      <a:r>
                        <a:rPr lang="en-US" sz="1400">
                          <a:effectLst/>
                        </a:rPr>
                        <a:t>Hypothèse de variances 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3.477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.080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1.521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.24494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-.14434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.88923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79659403"/>
                  </a:ext>
                </a:extLst>
              </a:tr>
              <a:tr h="347002">
                <a:tc vMerge="1">
                  <a:txBody>
                    <a:bodyPr/>
                    <a:lstStyle/>
                    <a:p>
                      <a:endParaRPr lang="en-US"/>
                    </a:p>
                  </a:txBody>
                  <a:tcPr/>
                </a:tc>
                <a:tc>
                  <a:txBody>
                    <a:bodyPr/>
                    <a:lstStyle/>
                    <a:p>
                      <a:pPr marL="38100" marR="38100">
                        <a:lnSpc>
                          <a:spcPts val="1600"/>
                        </a:lnSpc>
                        <a:spcBef>
                          <a:spcPts val="0"/>
                        </a:spcBef>
                        <a:spcAft>
                          <a:spcPts val="0"/>
                        </a:spcAft>
                      </a:pPr>
                      <a:r>
                        <a:rPr lang="en-US" sz="1400">
                          <a:effectLst/>
                        </a:rPr>
                        <a:t>Hypothèse de variances inégales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Bef>
                          <a:spcPts val="0"/>
                        </a:spcBef>
                        <a:spcAft>
                          <a:spcPts val="0"/>
                        </a:spcAft>
                      </a:pPr>
                      <a:r>
                        <a:rPr lang="en-US" sz="1400">
                          <a:effectLst/>
                        </a:rPr>
                        <a:t>1.458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10.020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.37244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.25546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a:effectLst/>
                        </a:rPr>
                        <a:t>-.19661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8100" marR="38100" algn="r">
                        <a:lnSpc>
                          <a:spcPts val="1600"/>
                        </a:lnSpc>
                        <a:spcBef>
                          <a:spcPts val="0"/>
                        </a:spcBef>
                        <a:spcAft>
                          <a:spcPts val="0"/>
                        </a:spcAft>
                      </a:pPr>
                      <a:r>
                        <a:rPr lang="en-US" sz="1400" dirty="0">
                          <a:effectLst/>
                        </a:rPr>
                        <a:t>.94150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17429155"/>
                  </a:ext>
                </a:extLst>
              </a:tr>
            </a:tbl>
          </a:graphicData>
        </a:graphic>
      </p:graphicFrame>
    </p:spTree>
    <p:extLst>
      <p:ext uri="{BB962C8B-B14F-4D97-AF65-F5344CB8AC3E}">
        <p14:creationId xmlns:p14="http://schemas.microsoft.com/office/powerpoint/2010/main" val="980452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sp>
        <p:nvSpPr>
          <p:cNvPr id="4" name="Rectangle 3">
            <a:extLst>
              <a:ext uri="{FF2B5EF4-FFF2-40B4-BE49-F238E27FC236}">
                <a16:creationId xmlns:a16="http://schemas.microsoft.com/office/drawing/2014/main" id="{B024F729-A50F-4BE8-9211-7554930C6CEB}"/>
              </a:ext>
            </a:extLst>
          </p:cNvPr>
          <p:cNvSpPr txBox="1">
            <a:spLocks noChangeArrowheads="1"/>
          </p:cNvSpPr>
          <p:nvPr/>
        </p:nvSpPr>
        <p:spPr bwMode="auto">
          <a:xfrm>
            <a:off x="685800" y="1865313"/>
            <a:ext cx="8458200" cy="3435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a:lstStyle>
          <a:p>
            <a:pPr marL="0" indent="0">
              <a:buFont typeface="Wingdings" panose="05000000000000000000" pitchFamily="2" charset="2"/>
              <a:buNone/>
            </a:pPr>
            <a:r>
              <a:rPr lang="fr-CA" altLang="fr-FR" sz="3000" kern="0" dirty="0"/>
              <a:t>1) Cas où les variances des 2 populations sont égales</a:t>
            </a:r>
          </a:p>
          <a:p>
            <a:pPr lvl="1">
              <a:buFontTx/>
              <a:buNone/>
            </a:pPr>
            <a:r>
              <a:rPr lang="fr-CA" altLang="fr-FR" sz="2600" kern="0" dirty="0"/>
              <a:t> </a:t>
            </a:r>
            <a:r>
              <a:rPr lang="fr-CA" altLang="fr-FR" sz="3200" kern="0" dirty="0"/>
              <a:t>La statistique du test est donné par:</a:t>
            </a:r>
          </a:p>
          <a:p>
            <a:pPr lvl="1">
              <a:buFontTx/>
              <a:buNone/>
            </a:pPr>
            <a:endParaRPr lang="fr-CA" altLang="fr-FR" sz="3200" kern="0" dirty="0"/>
          </a:p>
        </p:txBody>
      </p:sp>
      <p:graphicFrame>
        <p:nvGraphicFramePr>
          <p:cNvPr id="5" name="Object 4">
            <a:extLst>
              <a:ext uri="{FF2B5EF4-FFF2-40B4-BE49-F238E27FC236}">
                <a16:creationId xmlns:a16="http://schemas.microsoft.com/office/drawing/2014/main" id="{BE3D9C75-78D2-46DE-AFC2-C8ECED73C2F7}"/>
              </a:ext>
            </a:extLst>
          </p:cNvPr>
          <p:cNvGraphicFramePr>
            <a:graphicFrameLocks noChangeAspect="1"/>
          </p:cNvGraphicFramePr>
          <p:nvPr>
            <p:extLst>
              <p:ext uri="{D42A27DB-BD31-4B8C-83A1-F6EECF244321}">
                <p14:modId xmlns:p14="http://schemas.microsoft.com/office/powerpoint/2010/main" val="556458245"/>
              </p:ext>
            </p:extLst>
          </p:nvPr>
        </p:nvGraphicFramePr>
        <p:xfrm>
          <a:off x="1790700" y="4149080"/>
          <a:ext cx="5562600" cy="1660525"/>
        </p:xfrm>
        <a:graphic>
          <a:graphicData uri="http://schemas.openxmlformats.org/presentationml/2006/ole">
            <mc:AlternateContent xmlns:mc="http://schemas.openxmlformats.org/markup-compatibility/2006">
              <mc:Choice xmlns:v="urn:schemas-microsoft-com:vml" Requires="v">
                <p:oleObj spid="_x0000_s2061" name="Équation" r:id="rId4" imgW="2552700" imgH="762000" progId="Equation.3">
                  <p:embed/>
                </p:oleObj>
              </mc:Choice>
              <mc:Fallback>
                <p:oleObj name="Équation" r:id="rId4" imgW="2552700" imgH="762000" progId="Equation.3">
                  <p:embed/>
                  <p:pic>
                    <p:nvPicPr>
                      <p:cNvPr id="5" name="Object 4">
                        <a:extLst>
                          <a:ext uri="{FF2B5EF4-FFF2-40B4-BE49-F238E27FC236}">
                            <a16:creationId xmlns:a16="http://schemas.microsoft.com/office/drawing/2014/main" id="{BE3D9C75-78D2-46DE-AFC2-C8ECED73C2F7}"/>
                          </a:ext>
                        </a:extLst>
                      </p:cNvPr>
                      <p:cNvPicPr>
                        <a:picLocks noGrp="1"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790700" y="4149080"/>
                        <a:ext cx="5562600" cy="1660525"/>
                      </a:xfrm>
                      <a:prstGeom prst="rect">
                        <a:avLst/>
                      </a:prstGeom>
                      <a:solidFill>
                        <a:srgbClr val="181717"/>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227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0"/>
            <a:ext cx="9144000" cy="1143000"/>
          </a:xfrm>
        </p:spPr>
        <p:txBody>
          <a:bodyPr wrap="square" anchor="ctr">
            <a:normAutofit/>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indépendants</a:t>
            </a:r>
            <a:endParaRPr lang="fr-FR" dirty="0"/>
          </a:p>
        </p:txBody>
      </p:sp>
      <p:sp>
        <p:nvSpPr>
          <p:cNvPr id="4" name="Rectangle 2">
            <a:extLst>
              <a:ext uri="{FF2B5EF4-FFF2-40B4-BE49-F238E27FC236}">
                <a16:creationId xmlns:a16="http://schemas.microsoft.com/office/drawing/2014/main" id="{267247C6-6C3D-4374-8322-F8AA23F50D8A}"/>
              </a:ext>
            </a:extLst>
          </p:cNvPr>
          <p:cNvSpPr txBox="1">
            <a:spLocks noChangeArrowheads="1"/>
          </p:cNvSpPr>
          <p:nvPr/>
        </p:nvSpPr>
        <p:spPr bwMode="auto">
          <a:xfrm>
            <a:off x="611560" y="1340768"/>
            <a:ext cx="8153400" cy="1104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339966"/>
                </a:solidFill>
                <a:latin typeface="+mj-lt"/>
                <a:ea typeface="+mj-ea"/>
                <a:cs typeface="+mj-cs"/>
              </a:defRPr>
            </a:lvl1pPr>
            <a:lvl2pPr algn="ctr" rtl="0" fontAlgn="base">
              <a:spcBef>
                <a:spcPct val="0"/>
              </a:spcBef>
              <a:spcAft>
                <a:spcPct val="0"/>
              </a:spcAft>
              <a:defRPr sz="2400" b="1">
                <a:solidFill>
                  <a:srgbClr val="339966"/>
                </a:solidFill>
                <a:latin typeface="Arial" charset="0"/>
              </a:defRPr>
            </a:lvl2pPr>
            <a:lvl3pPr algn="ctr" rtl="0" fontAlgn="base">
              <a:spcBef>
                <a:spcPct val="0"/>
              </a:spcBef>
              <a:spcAft>
                <a:spcPct val="0"/>
              </a:spcAft>
              <a:defRPr sz="2400" b="1">
                <a:solidFill>
                  <a:srgbClr val="339966"/>
                </a:solidFill>
                <a:latin typeface="Arial" charset="0"/>
              </a:defRPr>
            </a:lvl3pPr>
            <a:lvl4pPr algn="ctr" rtl="0" fontAlgn="base">
              <a:spcBef>
                <a:spcPct val="0"/>
              </a:spcBef>
              <a:spcAft>
                <a:spcPct val="0"/>
              </a:spcAft>
              <a:defRPr sz="2400" b="1">
                <a:solidFill>
                  <a:srgbClr val="339966"/>
                </a:solidFill>
                <a:latin typeface="Arial" charset="0"/>
              </a:defRPr>
            </a:lvl4pPr>
            <a:lvl5pPr algn="ctr" rtl="0" fontAlgn="base">
              <a:spcBef>
                <a:spcPct val="0"/>
              </a:spcBef>
              <a:spcAft>
                <a:spcPct val="0"/>
              </a:spcAft>
              <a:defRPr sz="2400" b="1">
                <a:solidFill>
                  <a:srgbClr val="339966"/>
                </a:solidFill>
                <a:latin typeface="Arial" charset="0"/>
              </a:defRPr>
            </a:lvl5pPr>
            <a:lvl6pPr marL="457200" algn="ctr" rtl="0" fontAlgn="base">
              <a:spcBef>
                <a:spcPct val="0"/>
              </a:spcBef>
              <a:spcAft>
                <a:spcPct val="0"/>
              </a:spcAft>
              <a:defRPr sz="2400" b="1">
                <a:solidFill>
                  <a:srgbClr val="339966"/>
                </a:solidFill>
                <a:latin typeface="Arial" charset="0"/>
              </a:defRPr>
            </a:lvl6pPr>
            <a:lvl7pPr marL="914400" algn="ctr" rtl="0" fontAlgn="base">
              <a:spcBef>
                <a:spcPct val="0"/>
              </a:spcBef>
              <a:spcAft>
                <a:spcPct val="0"/>
              </a:spcAft>
              <a:defRPr sz="2400" b="1">
                <a:solidFill>
                  <a:srgbClr val="339966"/>
                </a:solidFill>
                <a:latin typeface="Arial" charset="0"/>
              </a:defRPr>
            </a:lvl7pPr>
            <a:lvl8pPr marL="1371600" algn="ctr" rtl="0" fontAlgn="base">
              <a:spcBef>
                <a:spcPct val="0"/>
              </a:spcBef>
              <a:spcAft>
                <a:spcPct val="0"/>
              </a:spcAft>
              <a:defRPr sz="2400" b="1">
                <a:solidFill>
                  <a:srgbClr val="339966"/>
                </a:solidFill>
                <a:latin typeface="Arial" charset="0"/>
              </a:defRPr>
            </a:lvl8pPr>
            <a:lvl9pPr marL="1828800" algn="ctr" rtl="0" fontAlgn="base">
              <a:spcBef>
                <a:spcPct val="0"/>
              </a:spcBef>
              <a:spcAft>
                <a:spcPct val="0"/>
              </a:spcAft>
              <a:defRPr sz="2400" b="1">
                <a:solidFill>
                  <a:srgbClr val="339966"/>
                </a:solidFill>
                <a:latin typeface="Arial" charset="0"/>
              </a:defRPr>
            </a:lvl9pPr>
          </a:lstStyle>
          <a:p>
            <a:pPr>
              <a:lnSpc>
                <a:spcPct val="80000"/>
              </a:lnSpc>
            </a:pPr>
            <a:r>
              <a:rPr lang="fr-CA" altLang="fr-FR" kern="0" dirty="0">
                <a:solidFill>
                  <a:schemeClr val="tx1"/>
                </a:solidFill>
              </a:rPr>
              <a:t>2) Cas où les variances des 2 populations sont inégales</a:t>
            </a:r>
          </a:p>
        </p:txBody>
      </p:sp>
      <p:graphicFrame>
        <p:nvGraphicFramePr>
          <p:cNvPr id="5" name="Object 4">
            <a:extLst>
              <a:ext uri="{FF2B5EF4-FFF2-40B4-BE49-F238E27FC236}">
                <a16:creationId xmlns:a16="http://schemas.microsoft.com/office/drawing/2014/main" id="{A3046C47-AE2B-429C-97C1-5DC80E8E806C}"/>
              </a:ext>
            </a:extLst>
          </p:cNvPr>
          <p:cNvGraphicFramePr>
            <a:graphicFrameLocks noChangeAspect="1"/>
          </p:cNvGraphicFramePr>
          <p:nvPr>
            <p:extLst>
              <p:ext uri="{D42A27DB-BD31-4B8C-83A1-F6EECF244321}">
                <p14:modId xmlns:p14="http://schemas.microsoft.com/office/powerpoint/2010/main" val="2574073667"/>
              </p:ext>
            </p:extLst>
          </p:nvPr>
        </p:nvGraphicFramePr>
        <p:xfrm>
          <a:off x="3563888" y="3140968"/>
          <a:ext cx="2771775" cy="1846263"/>
        </p:xfrm>
        <a:graphic>
          <a:graphicData uri="http://schemas.openxmlformats.org/presentationml/2006/ole">
            <mc:AlternateContent xmlns:mc="http://schemas.openxmlformats.org/markup-compatibility/2006">
              <mc:Choice xmlns:v="urn:schemas-microsoft-com:vml" Requires="v">
                <p:oleObj spid="_x0000_s3085" name="Équation" r:id="rId4" imgW="1218671" imgH="812447" progId="Equation.3">
                  <p:embed/>
                </p:oleObj>
              </mc:Choice>
              <mc:Fallback>
                <p:oleObj name="Équation" r:id="rId4" imgW="1218671" imgH="812447" progId="Equation.3">
                  <p:embed/>
                  <p:pic>
                    <p:nvPicPr>
                      <p:cNvPr id="5" name="Object 4">
                        <a:extLst>
                          <a:ext uri="{FF2B5EF4-FFF2-40B4-BE49-F238E27FC236}">
                            <a16:creationId xmlns:a16="http://schemas.microsoft.com/office/drawing/2014/main" id="{A3046C47-AE2B-429C-97C1-5DC80E8E806C}"/>
                          </a:ext>
                        </a:extLst>
                      </p:cNvPr>
                      <p:cNvPicPr>
                        <a:picLocks noGrp="1"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563888" y="3140968"/>
                        <a:ext cx="2771775" cy="1846263"/>
                      </a:xfrm>
                      <a:prstGeom prst="rect">
                        <a:avLst/>
                      </a:prstGeom>
                      <a:solidFill>
                        <a:srgbClr val="181717"/>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14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algn="just">
              <a:lnSpc>
                <a:spcPct val="150000"/>
              </a:lnSpc>
              <a:buFont typeface="Arial" panose="020B0604020202020204" pitchFamily="34" charset="0"/>
              <a:buChar char="•"/>
            </a:pPr>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comparant deux groupes apparié</a:t>
            </a:r>
            <a:r>
              <a:rPr lang="fr-FR" sz="2400" dirty="0">
                <a:solidFill>
                  <a:srgbClr val="021B34"/>
                </a:solidFill>
                <a:latin typeface="Times New Roman" panose="02020603050405020304" pitchFamily="18" charset="0"/>
                <a:cs typeface="Times New Roman" panose="02020603050405020304" pitchFamily="18" charset="0"/>
              </a:rPr>
              <a:t>s</a:t>
            </a:r>
            <a:r>
              <a:rPr lang="fr-FR" sz="2400" i="0" dirty="0">
                <a:solidFill>
                  <a:srgbClr val="021B34"/>
                </a:solidFill>
                <a:effectLst/>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B17C56F-295D-41B4-B2BC-45D68694D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781300"/>
            <a:ext cx="7488832" cy="2735932"/>
          </a:xfrm>
          <a:prstGeom prst="rect">
            <a:avLst/>
          </a:prstGeom>
          <a:noFill/>
        </p:spPr>
      </p:pic>
      <p:sp>
        <p:nvSpPr>
          <p:cNvPr id="4" name="TextBox 3">
            <a:extLst>
              <a:ext uri="{FF2B5EF4-FFF2-40B4-BE49-F238E27FC236}">
                <a16:creationId xmlns:a16="http://schemas.microsoft.com/office/drawing/2014/main" id="{0EBF8032-040A-45A1-92FA-478327AD5A2B}"/>
              </a:ext>
            </a:extLst>
          </p:cNvPr>
          <p:cNvSpPr txBox="1"/>
          <p:nvPr/>
        </p:nvSpPr>
        <p:spPr>
          <a:xfrm>
            <a:off x="1475656" y="1988840"/>
            <a:ext cx="6912768" cy="461665"/>
          </a:xfrm>
          <a:prstGeom prst="rect">
            <a:avLst/>
          </a:prstGeom>
          <a:noFill/>
        </p:spPr>
        <p:txBody>
          <a:bodyPr wrap="square" rtlCol="0">
            <a:spAutoFit/>
          </a:bodyPr>
          <a:lstStyle/>
          <a:p>
            <a:pPr algn="ctr"/>
            <a:r>
              <a:rPr lang="en-US" sz="2400" dirty="0"/>
              <a:t>Sortie SPSS 26 pour les </a:t>
            </a:r>
            <a:r>
              <a:rPr lang="en-US" sz="2400" dirty="0" err="1"/>
              <a:t>statistiques</a:t>
            </a:r>
            <a:r>
              <a:rPr lang="en-US" sz="2400" dirty="0"/>
              <a:t> </a:t>
            </a:r>
            <a:r>
              <a:rPr lang="en-US" sz="2400" dirty="0" err="1"/>
              <a:t>descriptives</a:t>
            </a:r>
            <a:endParaRPr lang="en-US" sz="2400" dirty="0"/>
          </a:p>
        </p:txBody>
      </p:sp>
    </p:spTree>
    <p:extLst>
      <p:ext uri="{BB962C8B-B14F-4D97-AF65-F5344CB8AC3E}">
        <p14:creationId xmlns:p14="http://schemas.microsoft.com/office/powerpoint/2010/main" val="3203531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57EB-6902-4FFF-9F39-A0FFE61D7D7E}"/>
              </a:ext>
            </a:extLst>
          </p:cNvPr>
          <p:cNvSpPr>
            <a:spLocks noGrp="1"/>
          </p:cNvSpPr>
          <p:nvPr>
            <p:ph type="title"/>
          </p:nvPr>
        </p:nvSpPr>
        <p:spPr/>
        <p:txBody>
          <a:bodyPr/>
          <a:lstStyle/>
          <a:p>
            <a:r>
              <a:rPr lang="en-US" dirty="0" err="1"/>
              <a:t>Exemple</a:t>
            </a:r>
            <a:r>
              <a:rPr lang="en-US" dirty="0"/>
              <a:t> </a:t>
            </a:r>
          </a:p>
        </p:txBody>
      </p:sp>
      <p:pic>
        <p:nvPicPr>
          <p:cNvPr id="4" name="Picture 3">
            <a:extLst>
              <a:ext uri="{FF2B5EF4-FFF2-40B4-BE49-F238E27FC236}">
                <a16:creationId xmlns:a16="http://schemas.microsoft.com/office/drawing/2014/main" id="{1258BEAC-B4BF-4C18-91D8-0540A1DD219E}"/>
              </a:ext>
            </a:extLst>
          </p:cNvPr>
          <p:cNvPicPr>
            <a:picLocks noChangeAspect="1"/>
          </p:cNvPicPr>
          <p:nvPr/>
        </p:nvPicPr>
        <p:blipFill>
          <a:blip r:embed="rId3"/>
          <a:stretch>
            <a:fillRect/>
          </a:stretch>
        </p:blipFill>
        <p:spPr>
          <a:xfrm>
            <a:off x="107504" y="1044817"/>
            <a:ext cx="8826945" cy="5791200"/>
          </a:xfrm>
          <a:prstGeom prst="rect">
            <a:avLst/>
          </a:prstGeom>
        </p:spPr>
      </p:pic>
      <p:graphicFrame>
        <p:nvGraphicFramePr>
          <p:cNvPr id="5" name="Object 4">
            <a:extLst>
              <a:ext uri="{FF2B5EF4-FFF2-40B4-BE49-F238E27FC236}">
                <a16:creationId xmlns:a16="http://schemas.microsoft.com/office/drawing/2014/main" id="{539FB2E3-5855-4793-8FA2-F40875550626}"/>
              </a:ext>
            </a:extLst>
          </p:cNvPr>
          <p:cNvGraphicFramePr>
            <a:graphicFrameLocks noChangeAspect="1"/>
          </p:cNvGraphicFramePr>
          <p:nvPr>
            <p:extLst>
              <p:ext uri="{D42A27DB-BD31-4B8C-83A1-F6EECF244321}">
                <p14:modId xmlns:p14="http://schemas.microsoft.com/office/powerpoint/2010/main" val="3182206916"/>
              </p:ext>
            </p:extLst>
          </p:nvPr>
        </p:nvGraphicFramePr>
        <p:xfrm>
          <a:off x="2699792" y="2780928"/>
          <a:ext cx="4167187" cy="1446213"/>
        </p:xfrm>
        <a:graphic>
          <a:graphicData uri="http://schemas.openxmlformats.org/presentationml/2006/ole">
            <mc:AlternateContent xmlns:mc="http://schemas.openxmlformats.org/markup-compatibility/2006">
              <mc:Choice xmlns:v="urn:schemas-microsoft-com:vml" Requires="v">
                <p:oleObj spid="_x0000_s4109" name="Équation" r:id="rId4" imgW="1587500" imgH="736600" progId="Equation.3">
                  <p:embed/>
                </p:oleObj>
              </mc:Choice>
              <mc:Fallback>
                <p:oleObj name="Équation" r:id="rId4" imgW="1587500" imgH="736600" progId="Equation.3">
                  <p:embed/>
                  <p:pic>
                    <p:nvPicPr>
                      <p:cNvPr id="5" name="Object 4">
                        <a:extLst>
                          <a:ext uri="{FF2B5EF4-FFF2-40B4-BE49-F238E27FC236}">
                            <a16:creationId xmlns:a16="http://schemas.microsoft.com/office/drawing/2014/main" id="{539FB2E3-5855-4793-8FA2-F40875550626}"/>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699792" y="2780928"/>
                        <a:ext cx="4167187" cy="1446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56871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37586ECB-CE9D-44EF-8DEB-B394B90CF3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65" y="2840313"/>
            <a:ext cx="8964488" cy="2506509"/>
          </a:xfrm>
          <a:prstGeom prst="rect">
            <a:avLst/>
          </a:prstGeom>
          <a:noFill/>
        </p:spPr>
      </p:pic>
      <p:sp>
        <p:nvSpPr>
          <p:cNvPr id="2" name="Oval 1">
            <a:extLst>
              <a:ext uri="{FF2B5EF4-FFF2-40B4-BE49-F238E27FC236}">
                <a16:creationId xmlns:a16="http://schemas.microsoft.com/office/drawing/2014/main" id="{2FC4115A-CD7B-45C6-9CFA-3A54FF649375}"/>
              </a:ext>
            </a:extLst>
          </p:cNvPr>
          <p:cNvSpPr/>
          <p:nvPr/>
        </p:nvSpPr>
        <p:spPr>
          <a:xfrm>
            <a:off x="6732240" y="4437112"/>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D1BD002-5571-4825-A32D-DC50FB37A801}"/>
              </a:ext>
            </a:extLst>
          </p:cNvPr>
          <p:cNvSpPr/>
          <p:nvPr/>
        </p:nvSpPr>
        <p:spPr>
          <a:xfrm>
            <a:off x="7524328" y="4763878"/>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5A4C1-C45C-4585-8BA4-55055A975274}"/>
              </a:ext>
            </a:extLst>
          </p:cNvPr>
          <p:cNvSpPr/>
          <p:nvPr/>
        </p:nvSpPr>
        <p:spPr>
          <a:xfrm>
            <a:off x="8528949" y="4725144"/>
            <a:ext cx="504056"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5B0468-F7C5-4990-8C96-A37B05647EB0}"/>
              </a:ext>
            </a:extLst>
          </p:cNvPr>
          <p:cNvSpPr txBox="1"/>
          <p:nvPr/>
        </p:nvSpPr>
        <p:spPr>
          <a:xfrm>
            <a:off x="6588224" y="5661248"/>
            <a:ext cx="2376264" cy="369332"/>
          </a:xfrm>
          <a:prstGeom prst="rect">
            <a:avLst/>
          </a:prstGeom>
          <a:noFill/>
        </p:spPr>
        <p:txBody>
          <a:bodyPr wrap="square" rtlCol="0">
            <a:spAutoFit/>
          </a:bodyPr>
          <a:lstStyle/>
          <a:p>
            <a:r>
              <a:rPr lang="en-US" dirty="0" err="1"/>
              <a:t>Valeurs</a:t>
            </a:r>
            <a:r>
              <a:rPr lang="en-US" dirty="0"/>
              <a:t> à reporter </a:t>
            </a:r>
          </a:p>
        </p:txBody>
      </p:sp>
      <p:cxnSp>
        <p:nvCxnSpPr>
          <p:cNvPr id="9" name="Straight Arrow Connector 8">
            <a:extLst>
              <a:ext uri="{FF2B5EF4-FFF2-40B4-BE49-F238E27FC236}">
                <a16:creationId xmlns:a16="http://schemas.microsoft.com/office/drawing/2014/main" id="{9A3505C6-AA97-4642-A5D8-6522BFDEFBDB}"/>
              </a:ext>
            </a:extLst>
          </p:cNvPr>
          <p:cNvCxnSpPr>
            <a:endCxn id="7" idx="3"/>
          </p:cNvCxnSpPr>
          <p:nvPr/>
        </p:nvCxnSpPr>
        <p:spPr>
          <a:xfrm flipV="1">
            <a:off x="8172400" y="5401233"/>
            <a:ext cx="430366" cy="260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E4B3E-2D96-41EF-A6BB-CC4B5E2D7FA3}"/>
              </a:ext>
            </a:extLst>
          </p:cNvPr>
          <p:cNvCxnSpPr>
            <a:stCxn id="4" idx="0"/>
            <a:endCxn id="2" idx="5"/>
          </p:cNvCxnSpPr>
          <p:nvPr/>
        </p:nvCxnSpPr>
        <p:spPr>
          <a:xfrm flipH="1" flipV="1">
            <a:off x="7162479" y="5113201"/>
            <a:ext cx="613877" cy="548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7BD053-2561-4BFB-BFFF-506603AA4266}"/>
              </a:ext>
            </a:extLst>
          </p:cNvPr>
          <p:cNvSpPr txBox="1"/>
          <p:nvPr/>
        </p:nvSpPr>
        <p:spPr>
          <a:xfrm>
            <a:off x="3956441" y="1504520"/>
            <a:ext cx="4824536" cy="369332"/>
          </a:xfrm>
          <a:prstGeom prst="rect">
            <a:avLst/>
          </a:prstGeom>
          <a:noFill/>
        </p:spPr>
        <p:txBody>
          <a:bodyPr wrap="square" rtlCol="0">
            <a:spAutoFit/>
          </a:bodyPr>
          <a:lstStyle/>
          <a:p>
            <a:pPr algn="ctr"/>
            <a:r>
              <a:rPr lang="en-US" dirty="0"/>
              <a:t>Sortie SPSS 26</a:t>
            </a:r>
          </a:p>
        </p:txBody>
      </p:sp>
      <p:cxnSp>
        <p:nvCxnSpPr>
          <p:cNvPr id="16" name="Straight Arrow Connector 15">
            <a:extLst>
              <a:ext uri="{FF2B5EF4-FFF2-40B4-BE49-F238E27FC236}">
                <a16:creationId xmlns:a16="http://schemas.microsoft.com/office/drawing/2014/main" id="{E66DF662-90C8-4A56-B990-CD2549399A3C}"/>
              </a:ext>
            </a:extLst>
          </p:cNvPr>
          <p:cNvCxnSpPr>
            <a:cxnSpLocks/>
            <a:stCxn id="14" idx="2"/>
          </p:cNvCxnSpPr>
          <p:nvPr/>
        </p:nvCxnSpPr>
        <p:spPr>
          <a:xfrm>
            <a:off x="6368709" y="1873852"/>
            <a:ext cx="651563" cy="2563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345DD0-C888-462B-BFA3-16CD51D22054}"/>
              </a:ext>
            </a:extLst>
          </p:cNvPr>
          <p:cNvCxnSpPr>
            <a:cxnSpLocks/>
          </p:cNvCxnSpPr>
          <p:nvPr/>
        </p:nvCxnSpPr>
        <p:spPr>
          <a:xfrm>
            <a:off x="6368709" y="1979134"/>
            <a:ext cx="1407647" cy="30060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1285D-7C89-474D-9206-BF86790D1113}"/>
              </a:ext>
            </a:extLst>
          </p:cNvPr>
          <p:cNvCxnSpPr>
            <a:cxnSpLocks/>
            <a:stCxn id="14" idx="2"/>
            <a:endCxn id="7" idx="1"/>
          </p:cNvCxnSpPr>
          <p:nvPr/>
        </p:nvCxnSpPr>
        <p:spPr>
          <a:xfrm>
            <a:off x="6368709" y="1873852"/>
            <a:ext cx="2234057" cy="2967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239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6" name="Picture 5">
            <a:extLst>
              <a:ext uri="{FF2B5EF4-FFF2-40B4-BE49-F238E27FC236}">
                <a16:creationId xmlns:a16="http://schemas.microsoft.com/office/drawing/2014/main" id="{D1835C51-A03B-416E-A710-27A74171BB76}"/>
              </a:ext>
            </a:extLst>
          </p:cNvPr>
          <p:cNvPicPr>
            <a:picLocks noChangeAspect="1"/>
          </p:cNvPicPr>
          <p:nvPr/>
        </p:nvPicPr>
        <p:blipFill>
          <a:blip r:embed="rId3"/>
          <a:stretch>
            <a:fillRect/>
          </a:stretch>
        </p:blipFill>
        <p:spPr>
          <a:xfrm>
            <a:off x="2072" y="1772816"/>
            <a:ext cx="9141927" cy="4968552"/>
          </a:xfrm>
          <a:prstGeom prst="rect">
            <a:avLst/>
          </a:prstGeom>
        </p:spPr>
      </p:pic>
    </p:spTree>
    <p:extLst>
      <p:ext uri="{BB962C8B-B14F-4D97-AF65-F5344CB8AC3E}">
        <p14:creationId xmlns:p14="http://schemas.microsoft.com/office/powerpoint/2010/main" val="1727879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44FE8285-C030-4BC6-ABCA-B5281AB96B1A}"/>
              </a:ext>
            </a:extLst>
          </p:cNvPr>
          <p:cNvPicPr>
            <a:picLocks noChangeAspect="1"/>
          </p:cNvPicPr>
          <p:nvPr/>
        </p:nvPicPr>
        <p:blipFill>
          <a:blip r:embed="rId3"/>
          <a:stretch>
            <a:fillRect/>
          </a:stretch>
        </p:blipFill>
        <p:spPr>
          <a:xfrm>
            <a:off x="251520" y="1650724"/>
            <a:ext cx="8892480" cy="4658595"/>
          </a:xfrm>
          <a:prstGeom prst="rect">
            <a:avLst/>
          </a:prstGeom>
        </p:spPr>
      </p:pic>
    </p:spTree>
    <p:extLst>
      <p:ext uri="{BB962C8B-B14F-4D97-AF65-F5344CB8AC3E}">
        <p14:creationId xmlns:p14="http://schemas.microsoft.com/office/powerpoint/2010/main" val="307358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i="0" dirty="0">
                <a:solidFill>
                  <a:srgbClr val="021B34"/>
                </a:solidFill>
                <a:effectLst/>
                <a:latin typeface="Times New Roman" panose="02020603050405020304" pitchFamily="18" charset="0"/>
                <a:cs typeface="Times New Roman" panose="02020603050405020304" pitchFamily="18" charset="0"/>
              </a:rPr>
              <a:t>Le test-t de </a:t>
            </a:r>
            <a:r>
              <a:rPr lang="fr-FR" sz="2400" i="0" dirty="0" err="1">
                <a:solidFill>
                  <a:srgbClr val="021B34"/>
                </a:solidFill>
                <a:effectLst/>
                <a:latin typeface="Times New Roman" panose="02020603050405020304" pitchFamily="18" charset="0"/>
                <a:cs typeface="Times New Roman" panose="02020603050405020304" pitchFamily="18" charset="0"/>
              </a:rPr>
              <a:t>Student</a:t>
            </a:r>
            <a:r>
              <a:rPr lang="fr-FR" sz="2400" i="0" dirty="0">
                <a:solidFill>
                  <a:srgbClr val="021B34"/>
                </a:solidFill>
                <a:effectLst/>
                <a:latin typeface="Times New Roman" panose="02020603050405020304" pitchFamily="18" charset="0"/>
                <a:cs typeface="Times New Roman" panose="02020603050405020304" pitchFamily="18" charset="0"/>
              </a:rPr>
              <a:t> pour deux groupes  apparié</a:t>
            </a:r>
            <a:r>
              <a:rPr lang="fr-FR" sz="2400" dirty="0">
                <a:solidFill>
                  <a:srgbClr val="021B34"/>
                </a:solidFill>
                <a:latin typeface="Times New Roman" panose="02020603050405020304" pitchFamily="18" charset="0"/>
                <a:cs typeface="Times New Roman" panose="02020603050405020304" pitchFamily="18" charset="0"/>
              </a:rPr>
              <a:t>s</a:t>
            </a:r>
            <a:endParaRPr lang="fr-FR" dirty="0"/>
          </a:p>
        </p:txBody>
      </p:sp>
      <p:pic>
        <p:nvPicPr>
          <p:cNvPr id="3" name="Picture 2">
            <a:extLst>
              <a:ext uri="{FF2B5EF4-FFF2-40B4-BE49-F238E27FC236}">
                <a16:creationId xmlns:a16="http://schemas.microsoft.com/office/drawing/2014/main" id="{162CEC56-EBE6-41FB-8FE6-2A3FEABB0370}"/>
              </a:ext>
            </a:extLst>
          </p:cNvPr>
          <p:cNvPicPr>
            <a:picLocks noChangeAspect="1"/>
          </p:cNvPicPr>
          <p:nvPr/>
        </p:nvPicPr>
        <p:blipFill>
          <a:blip r:embed="rId3"/>
          <a:stretch>
            <a:fillRect/>
          </a:stretch>
        </p:blipFill>
        <p:spPr>
          <a:xfrm>
            <a:off x="0" y="1143000"/>
            <a:ext cx="9144000" cy="5262113"/>
          </a:xfrm>
          <a:prstGeom prst="rect">
            <a:avLst/>
          </a:prstGeom>
        </p:spPr>
      </p:pic>
    </p:spTree>
    <p:extLst>
      <p:ext uri="{BB962C8B-B14F-4D97-AF65-F5344CB8AC3E}">
        <p14:creationId xmlns:p14="http://schemas.microsoft.com/office/powerpoint/2010/main" val="4151448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5" name="TextBox 4">
            <a:extLst>
              <a:ext uri="{FF2B5EF4-FFF2-40B4-BE49-F238E27FC236}">
                <a16:creationId xmlns:a16="http://schemas.microsoft.com/office/drawing/2014/main" id="{8915A776-C44E-468B-8D27-E017EFC74C74}"/>
              </a:ext>
            </a:extLst>
          </p:cNvPr>
          <p:cNvSpPr txBox="1"/>
          <p:nvPr/>
        </p:nvSpPr>
        <p:spPr>
          <a:xfrm>
            <a:off x="323528" y="1484784"/>
            <a:ext cx="8640960" cy="3349956"/>
          </a:xfrm>
          <a:prstGeom prst="rect">
            <a:avLst/>
          </a:prstGeom>
          <a:noFill/>
        </p:spPr>
        <p:txBody>
          <a:bodyPr wrap="square" rtlCol="0">
            <a:spAutoFit/>
          </a:bodyPr>
          <a:lstStyle/>
          <a:p>
            <a:pPr algn="just">
              <a:lnSpc>
                <a:spcPct val="150000"/>
              </a:lnSpc>
            </a:pPr>
            <a:r>
              <a:rPr lang="en-US" sz="2400" b="1" dirty="0">
                <a:latin typeface="Times New Roman" panose="02020603050405020304" pitchFamily="18" charset="0"/>
                <a:cs typeface="Times New Roman" panose="02020603050405020304" pitchFamily="18" charset="0"/>
              </a:rPr>
              <a:t>Les </a:t>
            </a:r>
            <a:r>
              <a:rPr lang="en-US" sz="2400" b="1" dirty="0" err="1">
                <a:latin typeface="Times New Roman" panose="02020603050405020304" pitchFamily="18" charset="0"/>
                <a:cs typeface="Times New Roman" panose="02020603050405020304" pitchFamily="18" charset="0"/>
              </a:rPr>
              <a:t>niveaux</a:t>
            </a:r>
            <a:r>
              <a:rPr lang="en-US" sz="2400" b="1" dirty="0">
                <a:latin typeface="Times New Roman" panose="02020603050405020304" pitchFamily="18" charset="0"/>
                <a:cs typeface="Times New Roman" panose="02020603050405020304" pitchFamily="18" charset="0"/>
              </a:rPr>
              <a:t> de </a:t>
            </a:r>
            <a:r>
              <a:rPr lang="en-US" sz="2400" b="1" dirty="0" err="1">
                <a:latin typeface="Times New Roman" panose="02020603050405020304" pitchFamily="18" charset="0"/>
                <a:cs typeface="Times New Roman" panose="02020603050405020304" pitchFamily="18" charset="0"/>
              </a:rPr>
              <a:t>mesure</a:t>
            </a:r>
            <a:endParaRPr lang="en-US" sz="2400" b="1" dirty="0">
              <a:latin typeface="Times New Roman" panose="02020603050405020304" pitchFamily="18" charset="0"/>
              <a:cs typeface="Times New Roman" panose="02020603050405020304" pitchFamily="18" charset="0"/>
            </a:endParaRPr>
          </a:p>
          <a:p>
            <a:pPr algn="just">
              <a:lnSpc>
                <a:spcPct val="150000"/>
              </a:lnSpc>
            </a:pPr>
            <a:r>
              <a:rPr lang="fr-FR" sz="2400" dirty="0">
                <a:latin typeface="Times New Roman" panose="02020603050405020304" pitchFamily="18" charset="0"/>
                <a:cs typeface="Times New Roman" panose="02020603050405020304" pitchFamily="18" charset="0"/>
              </a:rPr>
              <a:t>Trois niveaux de propriétés empiriques des objets pour lesquelles les nombres peuvent servir de modèles. Chacune de ces distributions se caractérise, au niveau mathématique, par le type de transformation que l'on peut opérer sur l'ensemble de l'échelle sans en modifier la nature.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003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sp>
        <p:nvSpPr>
          <p:cNvPr id="2" name="TextBox 1">
            <a:extLst>
              <a:ext uri="{FF2B5EF4-FFF2-40B4-BE49-F238E27FC236}">
                <a16:creationId xmlns:a16="http://schemas.microsoft.com/office/drawing/2014/main" id="{0C4C883C-1490-4E9C-BED3-76C37726C625}"/>
              </a:ext>
            </a:extLst>
          </p:cNvPr>
          <p:cNvSpPr txBox="1"/>
          <p:nvPr/>
        </p:nvSpPr>
        <p:spPr>
          <a:xfrm>
            <a:off x="107504" y="1412776"/>
            <a:ext cx="8928992" cy="5442516"/>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de variabilité: (</a:t>
            </a:r>
            <a:r>
              <a:rPr lang="fr-FR" sz="2400" b="1" dirty="0" err="1">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s'agit ici d'étudier l'influence d'un seul facteur de variabilité sur un paramètre quantitatif.</a:t>
            </a: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C</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eci revient à comparer les moyennes de plusieurs populations supposées normales et de même variance à partir d'échantillons aléatoires simples et indépendants les uns des autres. </a:t>
            </a: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Cette analyse peut être considérée comme une généralisation du test de </a:t>
            </a:r>
            <a:r>
              <a:rPr lang="fr-FR" sz="2400" dirty="0" err="1">
                <a:effectLst/>
                <a:latin typeface="Times New Roman" panose="02020603050405020304" pitchFamily="18" charset="0"/>
                <a:ea typeface="Calibri" panose="020F0502020204030204" pitchFamily="34" charset="0"/>
                <a:cs typeface="Times New Roman" panose="02020603050405020304" pitchFamily="18" charset="0"/>
              </a:rPr>
              <a:t>Student</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US" dirty="0"/>
          </a:p>
        </p:txBody>
      </p:sp>
    </p:spTree>
    <p:extLst>
      <p:ext uri="{BB962C8B-B14F-4D97-AF65-F5344CB8AC3E}">
        <p14:creationId xmlns:p14="http://schemas.microsoft.com/office/powerpoint/2010/main" val="1665273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4" name="Picture 3">
            <a:extLst>
              <a:ext uri="{FF2B5EF4-FFF2-40B4-BE49-F238E27FC236}">
                <a16:creationId xmlns:a16="http://schemas.microsoft.com/office/drawing/2014/main" id="{4F74870A-1A86-4A6A-9CBB-A10AE41BABB1}"/>
              </a:ext>
            </a:extLst>
          </p:cNvPr>
          <p:cNvPicPr>
            <a:picLocks noChangeAspect="1"/>
          </p:cNvPicPr>
          <p:nvPr/>
        </p:nvPicPr>
        <p:blipFill>
          <a:blip r:embed="rId3"/>
          <a:stretch>
            <a:fillRect/>
          </a:stretch>
        </p:blipFill>
        <p:spPr>
          <a:xfrm>
            <a:off x="35495" y="1595437"/>
            <a:ext cx="8928993" cy="4641875"/>
          </a:xfrm>
          <a:prstGeom prst="rect">
            <a:avLst/>
          </a:prstGeom>
        </p:spPr>
      </p:pic>
    </p:spTree>
    <p:extLst>
      <p:ext uri="{BB962C8B-B14F-4D97-AF65-F5344CB8AC3E}">
        <p14:creationId xmlns:p14="http://schemas.microsoft.com/office/powerpoint/2010/main" val="3109853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4" name="Picture 3">
            <a:extLst>
              <a:ext uri="{FF2B5EF4-FFF2-40B4-BE49-F238E27FC236}">
                <a16:creationId xmlns:a16="http://schemas.microsoft.com/office/drawing/2014/main" id="{3B2C36F3-23B6-47DE-AA3A-1BB2D1D6A377}"/>
              </a:ext>
            </a:extLst>
          </p:cNvPr>
          <p:cNvPicPr>
            <a:picLocks noChangeAspect="1"/>
          </p:cNvPicPr>
          <p:nvPr/>
        </p:nvPicPr>
        <p:blipFill>
          <a:blip r:embed="rId3"/>
          <a:stretch>
            <a:fillRect/>
          </a:stretch>
        </p:blipFill>
        <p:spPr>
          <a:xfrm>
            <a:off x="395536" y="1439242"/>
            <a:ext cx="8748464" cy="3357910"/>
          </a:xfrm>
          <a:prstGeom prst="rect">
            <a:avLst/>
          </a:prstGeom>
        </p:spPr>
      </p:pic>
      <p:pic>
        <p:nvPicPr>
          <p:cNvPr id="6" name="Picture 5">
            <a:extLst>
              <a:ext uri="{FF2B5EF4-FFF2-40B4-BE49-F238E27FC236}">
                <a16:creationId xmlns:a16="http://schemas.microsoft.com/office/drawing/2014/main" id="{26930F51-C852-4020-9120-73A29063055E}"/>
              </a:ext>
            </a:extLst>
          </p:cNvPr>
          <p:cNvPicPr>
            <a:picLocks noChangeAspect="1"/>
          </p:cNvPicPr>
          <p:nvPr/>
        </p:nvPicPr>
        <p:blipFill>
          <a:blip r:embed="rId4"/>
          <a:stretch>
            <a:fillRect/>
          </a:stretch>
        </p:blipFill>
        <p:spPr>
          <a:xfrm>
            <a:off x="3059832" y="4509120"/>
            <a:ext cx="3528392" cy="1656184"/>
          </a:xfrm>
          <a:prstGeom prst="rect">
            <a:avLst/>
          </a:prstGeom>
        </p:spPr>
      </p:pic>
    </p:spTree>
    <p:extLst>
      <p:ext uri="{BB962C8B-B14F-4D97-AF65-F5344CB8AC3E}">
        <p14:creationId xmlns:p14="http://schemas.microsoft.com/office/powerpoint/2010/main" val="1652572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3" name="Picture 2">
            <a:extLst>
              <a:ext uri="{FF2B5EF4-FFF2-40B4-BE49-F238E27FC236}">
                <a16:creationId xmlns:a16="http://schemas.microsoft.com/office/drawing/2014/main" id="{A9D94CD1-11E6-4FC9-B9A4-20C9D92C0426}"/>
              </a:ext>
            </a:extLst>
          </p:cNvPr>
          <p:cNvPicPr>
            <a:picLocks noChangeAspect="1"/>
          </p:cNvPicPr>
          <p:nvPr/>
        </p:nvPicPr>
        <p:blipFill>
          <a:blip r:embed="rId3"/>
          <a:stretch>
            <a:fillRect/>
          </a:stretch>
        </p:blipFill>
        <p:spPr>
          <a:xfrm>
            <a:off x="0" y="1199728"/>
            <a:ext cx="8964488" cy="5181600"/>
          </a:xfrm>
          <a:prstGeom prst="rect">
            <a:avLst/>
          </a:prstGeom>
        </p:spPr>
      </p:pic>
    </p:spTree>
    <p:extLst>
      <p:ext uri="{BB962C8B-B14F-4D97-AF65-F5344CB8AC3E}">
        <p14:creationId xmlns:p14="http://schemas.microsoft.com/office/powerpoint/2010/main" val="2907255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6" name="Picture 5">
            <a:extLst>
              <a:ext uri="{FF2B5EF4-FFF2-40B4-BE49-F238E27FC236}">
                <a16:creationId xmlns:a16="http://schemas.microsoft.com/office/drawing/2014/main" id="{6C24A66F-53F0-433C-8FF7-81B3FE9320D8}"/>
              </a:ext>
            </a:extLst>
          </p:cNvPr>
          <p:cNvPicPr>
            <a:picLocks noChangeAspect="1"/>
          </p:cNvPicPr>
          <p:nvPr/>
        </p:nvPicPr>
        <p:blipFill>
          <a:blip r:embed="rId3"/>
          <a:stretch>
            <a:fillRect/>
          </a:stretch>
        </p:blipFill>
        <p:spPr>
          <a:xfrm>
            <a:off x="215516" y="1143000"/>
            <a:ext cx="8712967" cy="5605413"/>
          </a:xfrm>
          <a:prstGeom prst="rect">
            <a:avLst/>
          </a:prstGeom>
        </p:spPr>
      </p:pic>
    </p:spTree>
    <p:extLst>
      <p:ext uri="{BB962C8B-B14F-4D97-AF65-F5344CB8AC3E}">
        <p14:creationId xmlns:p14="http://schemas.microsoft.com/office/powerpoint/2010/main" val="2036142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3" name="Picture 2">
            <a:extLst>
              <a:ext uri="{FF2B5EF4-FFF2-40B4-BE49-F238E27FC236}">
                <a16:creationId xmlns:a16="http://schemas.microsoft.com/office/drawing/2014/main" id="{5AB1A9B3-86CD-4888-BB5B-115C9E0A876A}"/>
              </a:ext>
            </a:extLst>
          </p:cNvPr>
          <p:cNvPicPr>
            <a:picLocks noChangeAspect="1"/>
          </p:cNvPicPr>
          <p:nvPr/>
        </p:nvPicPr>
        <p:blipFill>
          <a:blip r:embed="rId3"/>
          <a:stretch>
            <a:fillRect/>
          </a:stretch>
        </p:blipFill>
        <p:spPr>
          <a:xfrm>
            <a:off x="179512" y="1143000"/>
            <a:ext cx="8640959" cy="5598368"/>
          </a:xfrm>
          <a:prstGeom prst="rect">
            <a:avLst/>
          </a:prstGeom>
        </p:spPr>
      </p:pic>
    </p:spTree>
    <p:extLst>
      <p:ext uri="{BB962C8B-B14F-4D97-AF65-F5344CB8AC3E}">
        <p14:creationId xmlns:p14="http://schemas.microsoft.com/office/powerpoint/2010/main" val="1664753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4" name="Picture 3">
            <a:extLst>
              <a:ext uri="{FF2B5EF4-FFF2-40B4-BE49-F238E27FC236}">
                <a16:creationId xmlns:a16="http://schemas.microsoft.com/office/drawing/2014/main" id="{41109668-C4C1-49E3-B739-8A4342033950}"/>
              </a:ext>
            </a:extLst>
          </p:cNvPr>
          <p:cNvPicPr>
            <a:picLocks noChangeAspect="1"/>
          </p:cNvPicPr>
          <p:nvPr/>
        </p:nvPicPr>
        <p:blipFill>
          <a:blip r:embed="rId3"/>
          <a:stretch>
            <a:fillRect/>
          </a:stretch>
        </p:blipFill>
        <p:spPr>
          <a:xfrm>
            <a:off x="0" y="1143000"/>
            <a:ext cx="9039225" cy="5324475"/>
          </a:xfrm>
          <a:prstGeom prst="rect">
            <a:avLst/>
          </a:prstGeom>
        </p:spPr>
      </p:pic>
    </p:spTree>
    <p:extLst>
      <p:ext uri="{BB962C8B-B14F-4D97-AF65-F5344CB8AC3E}">
        <p14:creationId xmlns:p14="http://schemas.microsoft.com/office/powerpoint/2010/main" val="3039452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a:t>
            </a:r>
            <a:endParaRPr lang="fr-FR" dirty="0"/>
          </a:p>
        </p:txBody>
      </p:sp>
      <p:pic>
        <p:nvPicPr>
          <p:cNvPr id="3" name="Picture 2">
            <a:extLst>
              <a:ext uri="{FF2B5EF4-FFF2-40B4-BE49-F238E27FC236}">
                <a16:creationId xmlns:a16="http://schemas.microsoft.com/office/drawing/2014/main" id="{F3349CF3-7953-43B1-B3D2-B5C2D15A441D}"/>
              </a:ext>
            </a:extLst>
          </p:cNvPr>
          <p:cNvPicPr>
            <a:picLocks noChangeAspect="1"/>
          </p:cNvPicPr>
          <p:nvPr/>
        </p:nvPicPr>
        <p:blipFill>
          <a:blip r:embed="rId3"/>
          <a:stretch>
            <a:fillRect/>
          </a:stretch>
        </p:blipFill>
        <p:spPr>
          <a:xfrm>
            <a:off x="467544" y="1880828"/>
            <a:ext cx="7497167" cy="3096344"/>
          </a:xfrm>
          <a:prstGeom prst="rect">
            <a:avLst/>
          </a:prstGeom>
        </p:spPr>
      </p:pic>
      <p:sp>
        <p:nvSpPr>
          <p:cNvPr id="4" name="TextBox 3">
            <a:extLst>
              <a:ext uri="{FF2B5EF4-FFF2-40B4-BE49-F238E27FC236}">
                <a16:creationId xmlns:a16="http://schemas.microsoft.com/office/drawing/2014/main" id="{E437A44A-EB4B-4E98-973B-26EB283AF7B4}"/>
              </a:ext>
            </a:extLst>
          </p:cNvPr>
          <p:cNvSpPr txBox="1"/>
          <p:nvPr/>
        </p:nvSpPr>
        <p:spPr>
          <a:xfrm>
            <a:off x="251520" y="1412776"/>
            <a:ext cx="8640960" cy="523220"/>
          </a:xfrm>
          <a:prstGeom prst="rect">
            <a:avLst/>
          </a:prstGeom>
          <a:noFill/>
        </p:spPr>
        <p:txBody>
          <a:bodyPr wrap="square" rtlCol="0">
            <a:spAutoFit/>
          </a:bodyPr>
          <a:lstStyle/>
          <a:p>
            <a:r>
              <a:rPr lang="en-US" sz="2800" dirty="0"/>
              <a:t>Il faut passer à la table pour </a:t>
            </a:r>
            <a:r>
              <a:rPr lang="en-US" sz="2800" dirty="0" err="1"/>
              <a:t>voir</a:t>
            </a:r>
            <a:r>
              <a:rPr lang="en-US" sz="2800" dirty="0"/>
              <a:t> la signification de F</a:t>
            </a:r>
          </a:p>
        </p:txBody>
      </p:sp>
    </p:spTree>
    <p:extLst>
      <p:ext uri="{BB962C8B-B14F-4D97-AF65-F5344CB8AC3E}">
        <p14:creationId xmlns:p14="http://schemas.microsoft.com/office/powerpoint/2010/main" val="2777221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gn="just">
              <a:lnSpc>
                <a:spcPct val="150000"/>
              </a:lnSpc>
              <a:spcBef>
                <a:spcPts val="0"/>
              </a:spcBef>
              <a:spcAft>
                <a:spcPts val="0"/>
              </a:spcAft>
            </a:pP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B17FE96-1619-46E3-8DEE-635C00F968F6}"/>
              </a:ext>
            </a:extLst>
          </p:cNvPr>
          <p:cNvPicPr>
            <a:picLocks noChangeAspect="1"/>
          </p:cNvPicPr>
          <p:nvPr/>
        </p:nvPicPr>
        <p:blipFill>
          <a:blip r:embed="rId3"/>
          <a:stretch>
            <a:fillRect/>
          </a:stretch>
        </p:blipFill>
        <p:spPr>
          <a:xfrm>
            <a:off x="0" y="1412776"/>
            <a:ext cx="9144000" cy="5445224"/>
          </a:xfrm>
          <a:prstGeom prst="rect">
            <a:avLst/>
          </a:prstGeom>
        </p:spPr>
      </p:pic>
    </p:spTree>
    <p:extLst>
      <p:ext uri="{BB962C8B-B14F-4D97-AF65-F5344CB8AC3E}">
        <p14:creationId xmlns:p14="http://schemas.microsoft.com/office/powerpoint/2010/main" val="16589808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L'analyse de variance à un facteur : (</a:t>
            </a: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4" name="Picture 3">
            <a:extLst>
              <a:ext uri="{FF2B5EF4-FFF2-40B4-BE49-F238E27FC236}">
                <a16:creationId xmlns:a16="http://schemas.microsoft.com/office/drawing/2014/main" id="{72F4C4C9-43FF-4325-84E8-3BB1B929D7CA}"/>
              </a:ext>
            </a:extLst>
          </p:cNvPr>
          <p:cNvPicPr>
            <a:picLocks noChangeAspect="1"/>
          </p:cNvPicPr>
          <p:nvPr/>
        </p:nvPicPr>
        <p:blipFill>
          <a:blip r:embed="rId3"/>
          <a:stretch>
            <a:fillRect/>
          </a:stretch>
        </p:blipFill>
        <p:spPr>
          <a:xfrm>
            <a:off x="0" y="2276872"/>
            <a:ext cx="9144000" cy="4104456"/>
          </a:xfrm>
          <a:prstGeom prst="rect">
            <a:avLst/>
          </a:prstGeom>
        </p:spPr>
      </p:pic>
      <p:sp>
        <p:nvSpPr>
          <p:cNvPr id="5" name="TextBox 4">
            <a:extLst>
              <a:ext uri="{FF2B5EF4-FFF2-40B4-BE49-F238E27FC236}">
                <a16:creationId xmlns:a16="http://schemas.microsoft.com/office/drawing/2014/main" id="{BF14D625-B5B8-4AA5-A8F3-CD118F106B19}"/>
              </a:ext>
            </a:extLst>
          </p:cNvPr>
          <p:cNvSpPr txBox="1"/>
          <p:nvPr/>
        </p:nvSpPr>
        <p:spPr>
          <a:xfrm>
            <a:off x="323528" y="1628800"/>
            <a:ext cx="8352928" cy="461665"/>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statistiques descriptives</a:t>
            </a:r>
            <a:endParaRPr lang="en-US" sz="2400" dirty="0"/>
          </a:p>
        </p:txBody>
      </p:sp>
    </p:spTree>
    <p:extLst>
      <p:ext uri="{BB962C8B-B14F-4D97-AF65-F5344CB8AC3E}">
        <p14:creationId xmlns:p14="http://schemas.microsoft.com/office/powerpoint/2010/main" val="402370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15C6DB70-6581-4EC7-A953-5E22315C20B8}"/>
              </a:ext>
            </a:extLst>
          </p:cNvPr>
          <p:cNvSpPr txBox="1"/>
          <p:nvPr/>
        </p:nvSpPr>
        <p:spPr>
          <a:xfrm>
            <a:off x="539552" y="1412776"/>
            <a:ext cx="8208912" cy="4455835"/>
          </a:xfrm>
          <a:prstGeom prst="rect">
            <a:avLst/>
          </a:prstGeom>
          <a:noFill/>
        </p:spPr>
        <p:txBody>
          <a:bodyPr wrap="square" rtlCol="0">
            <a:spAutoFit/>
          </a:bodyPr>
          <a:lstStyle/>
          <a:p>
            <a:pPr algn="just">
              <a:lnSpc>
                <a:spcPct val="150000"/>
              </a:lnSpc>
            </a:pPr>
            <a:r>
              <a:rPr lang="fr-FR" sz="2400" b="1" dirty="0">
                <a:latin typeface="Times New Roman" panose="02020603050405020304" pitchFamily="18" charset="0"/>
                <a:cs typeface="Times New Roman" panose="02020603050405020304" pitchFamily="18" charset="0"/>
              </a:rPr>
              <a:t>Echelles d'intervalles </a:t>
            </a:r>
          </a:p>
          <a:p>
            <a:pPr algn="just">
              <a:lnSpc>
                <a:spcPct val="150000"/>
              </a:lnSpc>
            </a:pPr>
            <a:r>
              <a:rPr lang="fr-FR" sz="2400" dirty="0"/>
              <a:t>Les nombres peuvent servir à représenter les différences ou les distances entre les chiffres. On obtient des échelles de classement à intervalles égaux. Les opérations de détermination de l'égalité des intervalles et des différences sont possibles. </a:t>
            </a:r>
          </a:p>
          <a:p>
            <a:pPr algn="just">
              <a:lnSpc>
                <a:spcPct val="150000"/>
              </a:lnSpc>
            </a:pPr>
            <a:r>
              <a:rPr lang="fr-FR" sz="2400" dirty="0"/>
              <a:t>Les échelles d'intervalles supportent toute transformation affine de type y=</a:t>
            </a:r>
            <a:r>
              <a:rPr lang="fr-FR" sz="2400" dirty="0" err="1"/>
              <a:t>ax</a:t>
            </a:r>
            <a:r>
              <a:rPr lang="fr-FR" sz="2400" dirty="0"/>
              <a:t> + b.</a:t>
            </a:r>
            <a:endParaRPr lang="en-US" sz="2400" dirty="0"/>
          </a:p>
        </p:txBody>
      </p:sp>
    </p:spTree>
    <p:extLst>
      <p:ext uri="{BB962C8B-B14F-4D97-AF65-F5344CB8AC3E}">
        <p14:creationId xmlns:p14="http://schemas.microsoft.com/office/powerpoint/2010/main" val="914079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pic>
        <p:nvPicPr>
          <p:cNvPr id="7" name="Picture 6">
            <a:extLst>
              <a:ext uri="{FF2B5EF4-FFF2-40B4-BE49-F238E27FC236}">
                <a16:creationId xmlns:a16="http://schemas.microsoft.com/office/drawing/2014/main" id="{095008E0-6FFF-4C49-A868-A11FFD3C3A07}"/>
              </a:ext>
            </a:extLst>
          </p:cNvPr>
          <p:cNvPicPr>
            <a:picLocks noChangeAspect="1"/>
          </p:cNvPicPr>
          <p:nvPr/>
        </p:nvPicPr>
        <p:blipFill>
          <a:blip r:embed="rId4"/>
          <a:stretch>
            <a:fillRect/>
          </a:stretch>
        </p:blipFill>
        <p:spPr>
          <a:xfrm>
            <a:off x="395536" y="1342678"/>
            <a:ext cx="8856984" cy="3762722"/>
          </a:xfrm>
          <a:prstGeom prst="rect">
            <a:avLst/>
          </a:prstGeom>
        </p:spPr>
      </p:pic>
      <p:sp>
        <p:nvSpPr>
          <p:cNvPr id="8" name="Oval 7">
            <a:extLst>
              <a:ext uri="{FF2B5EF4-FFF2-40B4-BE49-F238E27FC236}">
                <a16:creationId xmlns:a16="http://schemas.microsoft.com/office/drawing/2014/main" id="{446FC5C5-A410-491C-9B3A-FB90B9BD95A4}"/>
              </a:ext>
            </a:extLst>
          </p:cNvPr>
          <p:cNvSpPr/>
          <p:nvPr/>
        </p:nvSpPr>
        <p:spPr>
          <a:xfrm>
            <a:off x="4551810" y="3122178"/>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95A52A-BBDA-46A5-B08C-D0671775B99D}"/>
              </a:ext>
            </a:extLst>
          </p:cNvPr>
          <p:cNvSpPr/>
          <p:nvPr/>
        </p:nvSpPr>
        <p:spPr>
          <a:xfrm>
            <a:off x="455074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FF0F0D-D204-4C70-A386-20EF4706CBA3}"/>
              </a:ext>
            </a:extLst>
          </p:cNvPr>
          <p:cNvSpPr/>
          <p:nvPr/>
        </p:nvSpPr>
        <p:spPr>
          <a:xfrm>
            <a:off x="6755424" y="2694174"/>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C295B6-F85F-4B27-B370-90B84F378943}"/>
              </a:ext>
            </a:extLst>
          </p:cNvPr>
          <p:cNvSpPr/>
          <p:nvPr/>
        </p:nvSpPr>
        <p:spPr>
          <a:xfrm>
            <a:off x="7308304" y="3429000"/>
            <a:ext cx="396044"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7CBC36F-6F63-4AC2-A75E-5963E00B84F3}"/>
              </a:ext>
            </a:extLst>
          </p:cNvPr>
          <p:cNvSpPr txBox="1"/>
          <p:nvPr/>
        </p:nvSpPr>
        <p:spPr>
          <a:xfrm>
            <a:off x="275426" y="1128351"/>
            <a:ext cx="8352928" cy="830997"/>
          </a:xfrm>
          <a:prstGeom prst="rect">
            <a:avLst/>
          </a:prstGeom>
          <a:noFill/>
        </p:spPr>
        <p:txBody>
          <a:bodyPr wrap="square" rtlCol="0">
            <a:spAutoFit/>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non significatifs)</a:t>
            </a:r>
            <a:endParaRPr lang="en-US" sz="2400" dirty="0"/>
          </a:p>
        </p:txBody>
      </p:sp>
      <p:grpSp>
        <p:nvGrpSpPr>
          <p:cNvPr id="17" name="Group 23">
            <a:extLst>
              <a:ext uri="{FF2B5EF4-FFF2-40B4-BE49-F238E27FC236}">
                <a16:creationId xmlns:a16="http://schemas.microsoft.com/office/drawing/2014/main" id="{F3AD3E06-3735-4121-8FA1-7528103625B4}"/>
              </a:ext>
            </a:extLst>
          </p:cNvPr>
          <p:cNvGrpSpPr>
            <a:grpSpLocks/>
          </p:cNvGrpSpPr>
          <p:nvPr/>
        </p:nvGrpSpPr>
        <p:grpSpPr bwMode="auto">
          <a:xfrm>
            <a:off x="4946787" y="5029200"/>
            <a:ext cx="1641437" cy="1828800"/>
            <a:chOff x="1440" y="2832"/>
            <a:chExt cx="1536" cy="1152"/>
          </a:xfrm>
        </p:grpSpPr>
        <p:sp>
          <p:nvSpPr>
            <p:cNvPr id="18" name="Text Box 20">
              <a:extLst>
                <a:ext uri="{FF2B5EF4-FFF2-40B4-BE49-F238E27FC236}">
                  <a16:creationId xmlns:a16="http://schemas.microsoft.com/office/drawing/2014/main" id="{8BF5329D-078A-4236-A431-D38E501DA4A7}"/>
                </a:ext>
              </a:extLst>
            </p:cNvPr>
            <p:cNvSpPr txBox="1">
              <a:spLocks noChangeArrowheads="1"/>
            </p:cNvSpPr>
            <p:nvPr/>
          </p:nvSpPr>
          <p:spPr bwMode="auto">
            <a:xfrm>
              <a:off x="1440" y="2880"/>
              <a:ext cx="1511" cy="989"/>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dirty="0"/>
                <a:t>Somme</a:t>
              </a:r>
            </a:p>
            <a:p>
              <a:r>
                <a:rPr lang="fr-FR" altLang="en-US" sz="1600" dirty="0"/>
                <a:t>des carrés</a:t>
              </a:r>
            </a:p>
            <a:p>
              <a:r>
                <a:rPr lang="fr-FR" altLang="en-US" sz="1600" dirty="0"/>
                <a:t>divisée par</a:t>
              </a:r>
            </a:p>
            <a:p>
              <a:r>
                <a:rPr lang="fr-FR" altLang="en-US" sz="1600" dirty="0"/>
                <a:t>ddl. = variabilité</a:t>
              </a:r>
            </a:p>
            <a:p>
              <a:r>
                <a:rPr lang="fr-FR" altLang="en-US" sz="1600" dirty="0"/>
                <a:t>inter et intra.</a:t>
              </a:r>
            </a:p>
            <a:p>
              <a:r>
                <a:rPr lang="fr-FR" altLang="en-US" sz="1600" dirty="0"/>
                <a:t>Inter/intra</a:t>
              </a:r>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1488" y="2832"/>
              <a:ext cx="1488" cy="1152"/>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39066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8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sz="2800" dirty="0">
              <a:solidFill>
                <a:srgbClr val="00B050"/>
              </a:solidFill>
            </a:endParaRPr>
          </a:p>
        </p:txBody>
      </p:sp>
      <p:pic>
        <p:nvPicPr>
          <p:cNvPr id="5" name="Picture 4">
            <a:extLst>
              <a:ext uri="{FF2B5EF4-FFF2-40B4-BE49-F238E27FC236}">
                <a16:creationId xmlns:a16="http://schemas.microsoft.com/office/drawing/2014/main" id="{D9238DCC-5B74-4BF5-9E5D-43F717FE2F40}"/>
              </a:ext>
            </a:extLst>
          </p:cNvPr>
          <p:cNvPicPr>
            <a:picLocks noChangeAspect="1"/>
          </p:cNvPicPr>
          <p:nvPr/>
        </p:nvPicPr>
        <p:blipFill>
          <a:blip r:embed="rId3"/>
          <a:stretch>
            <a:fillRect/>
          </a:stretch>
        </p:blipFill>
        <p:spPr>
          <a:xfrm>
            <a:off x="899592" y="2401089"/>
            <a:ext cx="8419083" cy="3910930"/>
          </a:xfrm>
          <a:prstGeom prst="rect">
            <a:avLst/>
          </a:prstGeom>
        </p:spPr>
      </p:pic>
      <p:sp>
        <p:nvSpPr>
          <p:cNvPr id="8" name="TextBox 7">
            <a:extLst>
              <a:ext uri="{FF2B5EF4-FFF2-40B4-BE49-F238E27FC236}">
                <a16:creationId xmlns:a16="http://schemas.microsoft.com/office/drawing/2014/main" id="{6C6DB62C-251C-42F5-B732-72CEEF51D52B}"/>
              </a:ext>
            </a:extLst>
          </p:cNvPr>
          <p:cNvSpPr txBox="1"/>
          <p:nvPr/>
        </p:nvSpPr>
        <p:spPr>
          <a:xfrm>
            <a:off x="801070" y="1267509"/>
            <a:ext cx="8019402" cy="1133580"/>
          </a:xfrm>
          <a:prstGeom prst="rect">
            <a:avLst/>
          </a:prstGeom>
          <a:noFill/>
        </p:spPr>
        <p:txBody>
          <a:bodyPr wrap="square">
            <a:spAutoFit/>
          </a:bodyPr>
          <a:lstStyle/>
          <a:p>
            <a:pPr>
              <a:lnSpc>
                <a:spcPct val="150000"/>
              </a:lnSpc>
            </a:pPr>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sortie SPSS des résultats du test (valeurs de F sont significatifs : un test post hoc est exigé)</a:t>
            </a:r>
            <a:endParaRPr lang="en-US" sz="2400" dirty="0"/>
          </a:p>
        </p:txBody>
      </p:sp>
      <p:cxnSp>
        <p:nvCxnSpPr>
          <p:cNvPr id="9" name="Straight Connector 8">
            <a:extLst>
              <a:ext uri="{FF2B5EF4-FFF2-40B4-BE49-F238E27FC236}">
                <a16:creationId xmlns:a16="http://schemas.microsoft.com/office/drawing/2014/main" id="{43C9B8FE-F4BF-4512-88A0-D0A72CD85D50}"/>
              </a:ext>
            </a:extLst>
          </p:cNvPr>
          <p:cNvCxnSpPr/>
          <p:nvPr/>
        </p:nvCxnSpPr>
        <p:spPr>
          <a:xfrm>
            <a:off x="7740352" y="4149080"/>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44C0B7-93E7-46FD-AB9F-9DF0C2F1877D}"/>
              </a:ext>
            </a:extLst>
          </p:cNvPr>
          <p:cNvCxnSpPr/>
          <p:nvPr/>
        </p:nvCxnSpPr>
        <p:spPr>
          <a:xfrm>
            <a:off x="7740352" y="5301208"/>
            <a:ext cx="432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277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a:t>
            </a:r>
            <a:endParaRPr lang="fr-FR" dirty="0"/>
          </a:p>
        </p:txBody>
      </p:sp>
      <p:sp>
        <p:nvSpPr>
          <p:cNvPr id="19" name="Rectangle 22">
            <a:extLst>
              <a:ext uri="{FF2B5EF4-FFF2-40B4-BE49-F238E27FC236}">
                <a16:creationId xmlns:a16="http://schemas.microsoft.com/office/drawing/2014/main" id="{1BAFE32E-A2F1-44B1-BE62-879ECEC5A22E}"/>
              </a:ext>
            </a:extLst>
          </p:cNvPr>
          <p:cNvSpPr>
            <a:spLocks noChangeArrowheads="1"/>
          </p:cNvSpPr>
          <p:nvPr/>
        </p:nvSpPr>
        <p:spPr bwMode="auto">
          <a:xfrm>
            <a:off x="4998082" y="5029200"/>
            <a:ext cx="1590142" cy="1828800"/>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20" name="Rectangle 3">
            <a:extLst>
              <a:ext uri="{FF2B5EF4-FFF2-40B4-BE49-F238E27FC236}">
                <a16:creationId xmlns:a16="http://schemas.microsoft.com/office/drawing/2014/main" id="{E4F8DF5B-F070-4046-B484-F8126EC71AD9}"/>
              </a:ext>
            </a:extLst>
          </p:cNvPr>
          <p:cNvSpPr txBox="1">
            <a:spLocks noChangeArrowheads="1"/>
          </p:cNvSpPr>
          <p:nvPr/>
        </p:nvSpPr>
        <p:spPr>
          <a:xfrm>
            <a:off x="457200" y="1885950"/>
            <a:ext cx="8178800" cy="4171950"/>
          </a:xfrm>
          <a:prstGeom prst="rect">
            <a:avLst/>
          </a:prstGeom>
        </p:spPr>
        <p:txBody>
          <a:bodyPr/>
          <a:lstStyle>
            <a:lvl1pPr marL="342900" indent="-342900" algn="l" rtl="0" fontAlgn="base">
              <a:lnSpc>
                <a:spcPct val="120000"/>
              </a:lnSpc>
              <a:spcBef>
                <a:spcPct val="20000"/>
              </a:spcBef>
              <a:spcAft>
                <a:spcPct val="20000"/>
              </a:spcAft>
              <a:buChar char="•"/>
              <a:defRPr sz="2400" b="1">
                <a:solidFill>
                  <a:schemeClr val="accent2"/>
                </a:solidFill>
                <a:latin typeface="+mn-lt"/>
                <a:ea typeface="+mn-ea"/>
                <a:cs typeface="+mn-cs"/>
              </a:defRPr>
            </a:lvl1pPr>
            <a:lvl2pPr marL="742950" indent="-285750" algn="l" rtl="0" fontAlgn="base">
              <a:lnSpc>
                <a:spcPct val="120000"/>
              </a:lnSpc>
              <a:spcBef>
                <a:spcPct val="20000"/>
              </a:spcBef>
              <a:spcAft>
                <a:spcPct val="20000"/>
              </a:spcAft>
              <a:buChar char="–"/>
              <a:defRPr sz="2400">
                <a:solidFill>
                  <a:schemeClr val="accent2"/>
                </a:solidFill>
                <a:latin typeface="+mn-lt"/>
              </a:defRPr>
            </a:lvl2pPr>
            <a:lvl3pPr marL="1143000" indent="-228600" algn="l" rtl="0" fontAlgn="base">
              <a:lnSpc>
                <a:spcPct val="120000"/>
              </a:lnSpc>
              <a:spcBef>
                <a:spcPct val="20000"/>
              </a:spcBef>
              <a:spcAft>
                <a:spcPct val="20000"/>
              </a:spcAft>
              <a:buChar char="•"/>
              <a:defRPr sz="2400">
                <a:solidFill>
                  <a:schemeClr val="accent2"/>
                </a:solidFill>
                <a:latin typeface="+mn-lt"/>
              </a:defRPr>
            </a:lvl3pPr>
            <a:lvl4pPr marL="1600200" indent="-228600" algn="l" rtl="0" fontAlgn="base">
              <a:lnSpc>
                <a:spcPct val="120000"/>
              </a:lnSpc>
              <a:spcBef>
                <a:spcPct val="20000"/>
              </a:spcBef>
              <a:spcAft>
                <a:spcPct val="20000"/>
              </a:spcAft>
              <a:buChar char="–"/>
              <a:defRPr sz="2400">
                <a:solidFill>
                  <a:schemeClr val="accent2"/>
                </a:solidFill>
                <a:latin typeface="+mn-lt"/>
              </a:defRPr>
            </a:lvl4pPr>
            <a:lvl5pPr marL="2057400" indent="-228600" algn="l" rtl="0" fontAlgn="base">
              <a:lnSpc>
                <a:spcPct val="120000"/>
              </a:lnSpc>
              <a:spcBef>
                <a:spcPct val="20000"/>
              </a:spcBef>
              <a:spcAft>
                <a:spcPct val="20000"/>
              </a:spcAft>
              <a:buChar char="»"/>
              <a:defRPr sz="2400">
                <a:solidFill>
                  <a:schemeClr val="accent2"/>
                </a:solidFill>
                <a:latin typeface="+mn-lt"/>
              </a:defRPr>
            </a:lvl5pPr>
            <a:lvl6pPr marL="2514600" indent="-228600" algn="l" rtl="0" fontAlgn="base">
              <a:lnSpc>
                <a:spcPct val="120000"/>
              </a:lnSpc>
              <a:spcBef>
                <a:spcPct val="20000"/>
              </a:spcBef>
              <a:spcAft>
                <a:spcPct val="20000"/>
              </a:spcAft>
              <a:buChar char="»"/>
              <a:defRPr sz="2400">
                <a:solidFill>
                  <a:schemeClr val="accent2"/>
                </a:solidFill>
                <a:latin typeface="+mn-lt"/>
              </a:defRPr>
            </a:lvl6pPr>
            <a:lvl7pPr marL="2971800" indent="-228600" algn="l" rtl="0" fontAlgn="base">
              <a:lnSpc>
                <a:spcPct val="120000"/>
              </a:lnSpc>
              <a:spcBef>
                <a:spcPct val="20000"/>
              </a:spcBef>
              <a:spcAft>
                <a:spcPct val="20000"/>
              </a:spcAft>
              <a:buChar char="»"/>
              <a:defRPr sz="2400">
                <a:solidFill>
                  <a:schemeClr val="accent2"/>
                </a:solidFill>
                <a:latin typeface="+mn-lt"/>
              </a:defRPr>
            </a:lvl7pPr>
            <a:lvl8pPr marL="3429000" indent="-228600" algn="l" rtl="0" fontAlgn="base">
              <a:lnSpc>
                <a:spcPct val="120000"/>
              </a:lnSpc>
              <a:spcBef>
                <a:spcPct val="20000"/>
              </a:spcBef>
              <a:spcAft>
                <a:spcPct val="20000"/>
              </a:spcAft>
              <a:buChar char="»"/>
              <a:defRPr sz="2400">
                <a:solidFill>
                  <a:schemeClr val="accent2"/>
                </a:solidFill>
                <a:latin typeface="+mn-lt"/>
              </a:defRPr>
            </a:lvl8pPr>
            <a:lvl9pPr marL="3886200" indent="-228600" algn="l" rtl="0" fontAlgn="base">
              <a:lnSpc>
                <a:spcPct val="120000"/>
              </a:lnSpc>
              <a:spcBef>
                <a:spcPct val="20000"/>
              </a:spcBef>
              <a:spcAft>
                <a:spcPct val="20000"/>
              </a:spcAft>
              <a:buChar char="»"/>
              <a:defRPr sz="2400">
                <a:solidFill>
                  <a:schemeClr val="accent2"/>
                </a:solidFill>
                <a:latin typeface="+mn-lt"/>
              </a:defRPr>
            </a:lvl9pPr>
          </a:lstStyle>
          <a:p>
            <a:r>
              <a:rPr lang="fr-FR" altLang="en-US" kern="0" dirty="0" err="1">
                <a:solidFill>
                  <a:schemeClr val="tx1"/>
                </a:solidFill>
                <a:latin typeface="Times New Roman" panose="02020603050405020304" pitchFamily="18" charset="0"/>
                <a:cs typeface="Times New Roman" panose="02020603050405020304" pitchFamily="18" charset="0"/>
              </a:rPr>
              <a:t>Anova</a:t>
            </a:r>
            <a:r>
              <a:rPr lang="fr-FR" altLang="en-US" kern="0" dirty="0">
                <a:solidFill>
                  <a:schemeClr val="tx1"/>
                </a:solidFill>
                <a:latin typeface="Times New Roman" panose="02020603050405020304" pitchFamily="18" charset="0"/>
                <a:cs typeface="Times New Roman" panose="02020603050405020304" pitchFamily="18" charset="0"/>
              </a:rPr>
              <a:t> est  le rapport de la variabilité inter sur la variabilité intra</a:t>
            </a:r>
          </a:p>
          <a:p>
            <a:r>
              <a:rPr lang="fr-FR" altLang="en-US" kern="0" dirty="0">
                <a:solidFill>
                  <a:schemeClr val="tx1"/>
                </a:solidFill>
                <a:latin typeface="Times New Roman" panose="02020603050405020304" pitchFamily="18" charset="0"/>
                <a:cs typeface="Times New Roman" panose="02020603050405020304" pitchFamily="18" charset="0"/>
              </a:rPr>
              <a:t>Inter = effet </a:t>
            </a:r>
          </a:p>
          <a:p>
            <a:r>
              <a:rPr lang="fr-FR" altLang="en-US" kern="0" dirty="0">
                <a:solidFill>
                  <a:schemeClr val="tx1"/>
                </a:solidFill>
                <a:latin typeface="Times New Roman" panose="02020603050405020304" pitchFamily="18" charset="0"/>
                <a:cs typeface="Times New Roman" panose="02020603050405020304" pitchFamily="18" charset="0"/>
              </a:rPr>
              <a:t>intra = terme d ’erreur</a:t>
            </a:r>
          </a:p>
          <a:p>
            <a:r>
              <a:rPr lang="fr-FR" altLang="en-US" kern="0" dirty="0" err="1">
                <a:solidFill>
                  <a:schemeClr val="tx1"/>
                </a:solidFill>
                <a:latin typeface="Times New Roman" panose="02020603050405020304" pitchFamily="18" charset="0"/>
                <a:cs typeface="Times New Roman" panose="02020603050405020304" pitchFamily="18" charset="0"/>
              </a:rPr>
              <a:t>Anova</a:t>
            </a:r>
            <a:r>
              <a:rPr lang="fr-FR" altLang="en-US" kern="0" dirty="0">
                <a:solidFill>
                  <a:schemeClr val="tx1"/>
                </a:solidFill>
                <a:latin typeface="Times New Roman" panose="02020603050405020304" pitchFamily="18" charset="0"/>
                <a:cs typeface="Times New Roman" panose="02020603050405020304" pitchFamily="18" charset="0"/>
              </a:rPr>
              <a:t> significative demande des comparaisons </a:t>
            </a:r>
            <a:r>
              <a:rPr lang="fr-FR" altLang="en-US" i="1" kern="0" dirty="0">
                <a:solidFill>
                  <a:schemeClr val="tx1"/>
                </a:solidFill>
                <a:latin typeface="Times New Roman" panose="02020603050405020304" pitchFamily="18" charset="0"/>
                <a:cs typeface="Times New Roman" panose="02020603050405020304" pitchFamily="18" charset="0"/>
              </a:rPr>
              <a:t> a posteriori</a:t>
            </a:r>
            <a:r>
              <a:rPr lang="fr-FR" altLang="en-US" kern="0" dirty="0">
                <a:solidFill>
                  <a:schemeClr val="tx1"/>
                </a:solidFill>
                <a:latin typeface="Times New Roman" panose="02020603050405020304" pitchFamily="18" charset="0"/>
                <a:cs typeface="Times New Roman" panose="02020603050405020304" pitchFamily="18" charset="0"/>
              </a:rPr>
              <a:t> ou des tests post hoc</a:t>
            </a:r>
          </a:p>
        </p:txBody>
      </p:sp>
    </p:spTree>
    <p:extLst>
      <p:ext uri="{BB962C8B-B14F-4D97-AF65-F5344CB8AC3E}">
        <p14:creationId xmlns:p14="http://schemas.microsoft.com/office/powerpoint/2010/main" val="126237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OUM.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ZOUM.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ZOUM.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ZOU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Anova</a:t>
            </a:r>
            <a:r>
              <a:rPr lang="fr-FR"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à un facteur : présentation des différences</a:t>
            </a:r>
            <a:endParaRPr lang="fr-FR" dirty="0"/>
          </a:p>
        </p:txBody>
      </p:sp>
      <p:pic>
        <p:nvPicPr>
          <p:cNvPr id="3" name="Picture 2">
            <a:extLst>
              <a:ext uri="{FF2B5EF4-FFF2-40B4-BE49-F238E27FC236}">
                <a16:creationId xmlns:a16="http://schemas.microsoft.com/office/drawing/2014/main" id="{6C01DD33-C4D3-4579-9C77-5BB7059B7055}"/>
              </a:ext>
            </a:extLst>
          </p:cNvPr>
          <p:cNvPicPr>
            <a:picLocks noChangeAspect="1"/>
          </p:cNvPicPr>
          <p:nvPr/>
        </p:nvPicPr>
        <p:blipFill>
          <a:blip r:embed="rId3"/>
          <a:stretch>
            <a:fillRect/>
          </a:stretch>
        </p:blipFill>
        <p:spPr>
          <a:xfrm>
            <a:off x="251520" y="980728"/>
            <a:ext cx="8892480" cy="5344786"/>
          </a:xfrm>
          <a:prstGeom prst="rect">
            <a:avLst/>
          </a:prstGeom>
        </p:spPr>
      </p:pic>
      <p:sp>
        <p:nvSpPr>
          <p:cNvPr id="4" name="TextBox 3">
            <a:extLst>
              <a:ext uri="{FF2B5EF4-FFF2-40B4-BE49-F238E27FC236}">
                <a16:creationId xmlns:a16="http://schemas.microsoft.com/office/drawing/2014/main" id="{E7550DE1-0055-423E-BABB-035D7F495DCE}"/>
              </a:ext>
            </a:extLst>
          </p:cNvPr>
          <p:cNvSpPr txBox="1"/>
          <p:nvPr/>
        </p:nvSpPr>
        <p:spPr>
          <a:xfrm>
            <a:off x="3251393" y="1923673"/>
            <a:ext cx="576064" cy="400110"/>
          </a:xfrm>
          <a:prstGeom prst="rect">
            <a:avLst/>
          </a:prstGeom>
          <a:noFill/>
        </p:spPr>
        <p:txBody>
          <a:bodyPr wrap="square" rtlCol="0">
            <a:spAutoFit/>
          </a:bodyPr>
          <a:lstStyle/>
          <a:p>
            <a:pPr algn="ctr"/>
            <a:r>
              <a:rPr lang="en-US" sz="2000" dirty="0"/>
              <a:t>*</a:t>
            </a:r>
          </a:p>
        </p:txBody>
      </p:sp>
      <p:sp>
        <p:nvSpPr>
          <p:cNvPr id="10" name="TextBox 9">
            <a:extLst>
              <a:ext uri="{FF2B5EF4-FFF2-40B4-BE49-F238E27FC236}">
                <a16:creationId xmlns:a16="http://schemas.microsoft.com/office/drawing/2014/main" id="{CF7BB128-BA43-40C7-83C1-4AFCD2B34838}"/>
              </a:ext>
            </a:extLst>
          </p:cNvPr>
          <p:cNvSpPr txBox="1"/>
          <p:nvPr/>
        </p:nvSpPr>
        <p:spPr>
          <a:xfrm>
            <a:off x="5652120" y="1628800"/>
            <a:ext cx="576064" cy="400110"/>
          </a:xfrm>
          <a:prstGeom prst="rect">
            <a:avLst/>
          </a:prstGeom>
          <a:noFill/>
        </p:spPr>
        <p:txBody>
          <a:bodyPr wrap="square" rtlCol="0">
            <a:spAutoFit/>
          </a:bodyPr>
          <a:lstStyle/>
          <a:p>
            <a:r>
              <a:rPr lang="en-US" sz="2000" dirty="0"/>
              <a:t>**</a:t>
            </a:r>
          </a:p>
        </p:txBody>
      </p:sp>
      <p:cxnSp>
        <p:nvCxnSpPr>
          <p:cNvPr id="7" name="Straight Connector 6">
            <a:extLst>
              <a:ext uri="{FF2B5EF4-FFF2-40B4-BE49-F238E27FC236}">
                <a16:creationId xmlns:a16="http://schemas.microsoft.com/office/drawing/2014/main" id="{30854BFD-DEA7-4ED2-BA04-BDAC72D4E824}"/>
              </a:ext>
            </a:extLst>
          </p:cNvPr>
          <p:cNvCxnSpPr/>
          <p:nvPr/>
        </p:nvCxnSpPr>
        <p:spPr>
          <a:xfrm flipV="1">
            <a:off x="6732240" y="1764994"/>
            <a:ext cx="0" cy="422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573565-AA2D-46C9-A5D4-D53AFCDD8562}"/>
              </a:ext>
            </a:extLst>
          </p:cNvPr>
          <p:cNvCxnSpPr/>
          <p:nvPr/>
        </p:nvCxnSpPr>
        <p:spPr>
          <a:xfrm flipH="1">
            <a:off x="6084168" y="1772816"/>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338DC5-1372-4550-94F4-AE8F27D16DE9}"/>
              </a:ext>
            </a:extLst>
          </p:cNvPr>
          <p:cNvCxnSpPr>
            <a:cxnSpLocks/>
          </p:cNvCxnSpPr>
          <p:nvPr/>
        </p:nvCxnSpPr>
        <p:spPr>
          <a:xfrm flipH="1">
            <a:off x="2483768" y="1828855"/>
            <a:ext cx="316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A23E93-7A3B-40A4-BC9F-B2A0FB590B3B}"/>
              </a:ext>
            </a:extLst>
          </p:cNvPr>
          <p:cNvCxnSpPr/>
          <p:nvPr/>
        </p:nvCxnSpPr>
        <p:spPr>
          <a:xfrm>
            <a:off x="2483768" y="1828855"/>
            <a:ext cx="0" cy="825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FC14D3-31EF-411F-9F82-8002810DE0D4}"/>
              </a:ext>
            </a:extLst>
          </p:cNvPr>
          <p:cNvCxnSpPr>
            <a:cxnSpLocks/>
            <a:stCxn id="4" idx="1"/>
          </p:cNvCxnSpPr>
          <p:nvPr/>
        </p:nvCxnSpPr>
        <p:spPr>
          <a:xfrm flipH="1">
            <a:off x="2483768" y="2123728"/>
            <a:ext cx="767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9ABDB0-0A99-4DC8-BA55-5B6C8D266C17}"/>
              </a:ext>
            </a:extLst>
          </p:cNvPr>
          <p:cNvCxnSpPr/>
          <p:nvPr/>
        </p:nvCxnSpPr>
        <p:spPr>
          <a:xfrm>
            <a:off x="3923928" y="2123728"/>
            <a:ext cx="2808312"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C453B85-9E2D-479A-A575-81CA0D53F6F2}"/>
              </a:ext>
            </a:extLst>
          </p:cNvPr>
          <p:cNvSpPr txBox="1"/>
          <p:nvPr/>
        </p:nvSpPr>
        <p:spPr>
          <a:xfrm>
            <a:off x="1403648" y="6325514"/>
            <a:ext cx="3456384" cy="369332"/>
          </a:xfrm>
          <a:prstGeom prst="rect">
            <a:avLst/>
          </a:prstGeom>
          <a:noFill/>
        </p:spPr>
        <p:txBody>
          <a:bodyPr wrap="square" rtlCol="0">
            <a:spAutoFit/>
          </a:bodyPr>
          <a:lstStyle/>
          <a:p>
            <a:r>
              <a:rPr lang="en-US" dirty="0"/>
              <a:t>* p&lt;0.05; ** p&lt;0.01</a:t>
            </a:r>
          </a:p>
        </p:txBody>
      </p:sp>
    </p:spTree>
    <p:extLst>
      <p:ext uri="{BB962C8B-B14F-4D97-AF65-F5344CB8AC3E}">
        <p14:creationId xmlns:p14="http://schemas.microsoft.com/office/powerpoint/2010/main" val="376973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883D30C-57B7-423C-A0FF-D30A63D1E733}"/>
              </a:ext>
            </a:extLst>
          </p:cNvPr>
          <p:cNvSpPr txBox="1"/>
          <p:nvPr/>
        </p:nvSpPr>
        <p:spPr>
          <a:xfrm>
            <a:off x="323528" y="1412776"/>
            <a:ext cx="8208912" cy="5784660"/>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Least Significative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Difference</a:t>
            </a:r>
            <a:r>
              <a:rPr lang="fr-FR" sz="2400" b="1" dirty="0">
                <a:effectLst/>
                <a:latin typeface="Times New Roman" panose="02020603050405020304" pitchFamily="18" charset="0"/>
                <a:ea typeface="Calibri" panose="020F0502020204030204" pitchFamily="34" charset="0"/>
                <a:cs typeface="Arial" panose="020B0604020202020204" pitchFamily="34" charset="0"/>
              </a:rPr>
              <a:t> (LSD)</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méthode simple permet de comparer  les moyennes deux à deux grâce au test de </a:t>
            </a:r>
            <a:r>
              <a:rPr lang="fr-FR" sz="2400" dirty="0" err="1">
                <a:effectLst/>
                <a:latin typeface="TimesNewRomanPSMT"/>
                <a:ea typeface="Calibri" panose="020F0502020204030204" pitchFamily="34" charset="0"/>
                <a:cs typeface="TimesNewRomanPSMT"/>
              </a:rPr>
              <a:t>Student</a:t>
            </a:r>
            <a:r>
              <a:rPr lang="fr-FR" sz="2400" dirty="0">
                <a:effectLst/>
                <a:latin typeface="TimesNewRomanPSMT"/>
                <a:ea typeface="Calibri" panose="020F0502020204030204" pitchFamily="34" charset="0"/>
                <a:cs typeface="TimesNewRomanPSMT"/>
              </a:rPr>
              <a:t>.</a:t>
            </a:r>
          </a:p>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Méthode de Newman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Keuls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L'essentiel de ce test réside dans une approche séquentielle ou l'on teste les comparaisons entre paires en choisissant la valeur critique en se basant sur l'étendue de la comparaison.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Tukey</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 test de </a:t>
            </a:r>
            <a:r>
              <a:rPr lang="fr-FR" sz="2400" dirty="0" err="1">
                <a:effectLst/>
                <a:latin typeface="TimesNewRomanPSMT"/>
                <a:ea typeface="Calibri" panose="020F0502020204030204" pitchFamily="34" charset="0"/>
                <a:cs typeface="TimesNewRomanPSMT"/>
              </a:rPr>
              <a:t>Tukey</a:t>
            </a:r>
            <a:r>
              <a:rPr lang="fr-FR" sz="2400" dirty="0">
                <a:effectLst/>
                <a:latin typeface="TimesNewRomanPSMT"/>
                <a:ea typeface="Calibri" panose="020F0502020204030204" pitchFamily="34" charset="0"/>
                <a:cs typeface="TimesNewRomanPSMT"/>
              </a:rPr>
              <a:t> utilise la même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la valeur critique choisie pour une étendue reste considérée pour les autres comparaisons.</a:t>
            </a:r>
          </a:p>
          <a:p>
            <a:pPr marL="0" marR="0" algn="just">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26550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155E1B3F-7C3B-4DA1-9BDA-0C5F10776973}"/>
              </a:ext>
            </a:extLst>
          </p:cNvPr>
          <p:cNvSpPr txBox="1"/>
          <p:nvPr/>
        </p:nvSpPr>
        <p:spPr>
          <a:xfrm>
            <a:off x="179512" y="1340768"/>
            <a:ext cx="8784976" cy="4191917"/>
          </a:xfrm>
          <a:prstGeom prst="rect">
            <a:avLst/>
          </a:prstGeom>
          <a:noFill/>
        </p:spPr>
        <p:txBody>
          <a:bodyPr wrap="square" rtlCol="0">
            <a:spAutoFit/>
          </a:bodyPr>
          <a:lstStyle/>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Duncan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latin typeface="TimesNewRomanPSMT"/>
                <a:ea typeface="Calibri" panose="020F0502020204030204" pitchFamily="34" charset="0"/>
                <a:cs typeface="TimesNewRomanPSMT"/>
              </a:rPr>
              <a:t>C’est un test puissant qui </a:t>
            </a:r>
            <a:r>
              <a:rPr lang="fr-FR" sz="2400" dirty="0">
                <a:effectLst/>
                <a:latin typeface="TimesNewRomanPSMT"/>
                <a:ea typeface="Calibri" panose="020F0502020204030204" pitchFamily="34" charset="0"/>
                <a:cs typeface="TimesNewRomanPSMT"/>
              </a:rPr>
              <a:t>suit la procédure du test de Newman-</a:t>
            </a:r>
            <a:r>
              <a:rPr lang="fr-FR" sz="2400" dirty="0" err="1">
                <a:effectLst/>
                <a:latin typeface="TimesNewRomanPSMT"/>
                <a:ea typeface="Calibri" panose="020F0502020204030204" pitchFamily="34" charset="0"/>
                <a:cs typeface="TimesNewRomanPSMT"/>
              </a:rPr>
              <a:t>Keuls</a:t>
            </a:r>
            <a:r>
              <a:rPr lang="fr-FR" sz="2400" dirty="0">
                <a:effectLst/>
                <a:latin typeface="TimesNewRomanPSMT"/>
                <a:ea typeface="Calibri" panose="020F0502020204030204" pitchFamily="34" charset="0"/>
                <a:cs typeface="TimesNewRomanPSMT"/>
              </a:rPr>
              <a:t>,  mais il utilise pour les valeurs critiques la table de Duncan.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Dunnet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Il est généralement utilisé pour comparer des groupes expérimentaux à un groupe de </a:t>
            </a:r>
            <a:r>
              <a:rPr lang="fr-FR" sz="2400" dirty="0" err="1">
                <a:effectLst/>
                <a:latin typeface="TimesNewRomanPSMT"/>
                <a:ea typeface="Calibri" panose="020F0502020204030204" pitchFamily="34" charset="0"/>
                <a:cs typeface="TimesNewRomanPSMT"/>
              </a:rPr>
              <a:t>contôlr</a:t>
            </a:r>
            <a:r>
              <a:rPr lang="fr-FR" sz="2400" dirty="0">
                <a:effectLst/>
                <a:latin typeface="TimesNewRomanPSMT"/>
                <a:ea typeface="Calibri" panose="020F0502020204030204" pitchFamily="34" charset="0"/>
                <a:cs typeface="TimesNewRomanPSMT"/>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 Le test de </a:t>
            </a:r>
            <a:r>
              <a:rPr lang="fr-FR" sz="2400" b="1" dirty="0" err="1">
                <a:effectLst/>
                <a:latin typeface="Times New Roman" panose="02020603050405020304" pitchFamily="18" charset="0"/>
                <a:ea typeface="Calibri" panose="020F0502020204030204" pitchFamily="34" charset="0"/>
                <a:cs typeface="Arial" panose="020B0604020202020204" pitchFamily="34" charset="0"/>
              </a:rPr>
              <a:t>Scheffé</a:t>
            </a:r>
            <a:r>
              <a:rPr lang="fr-FR" sz="24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La méthode de </a:t>
            </a:r>
            <a:r>
              <a:rPr lang="fr-FR" sz="2400" dirty="0" err="1">
                <a:effectLst/>
                <a:latin typeface="TimesNewRomanPSMT"/>
                <a:ea typeface="Calibri" panose="020F0502020204030204" pitchFamily="34" charset="0"/>
                <a:cs typeface="TimesNewRomanPSMT"/>
              </a:rPr>
              <a:t>Scheffé</a:t>
            </a:r>
            <a:r>
              <a:rPr lang="fr-FR" sz="2400" dirty="0">
                <a:effectLst/>
                <a:latin typeface="TimesNewRomanPSMT"/>
                <a:ea typeface="Calibri" panose="020F0502020204030204" pitchFamily="34" charset="0"/>
                <a:cs typeface="TimesNewRomanPSMT"/>
              </a:rPr>
              <a:t> se base sur les contrastes. La contraste est une somme pondérée de moyennes.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898455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Les tests post-hoc</a:t>
            </a:r>
            <a:endParaRPr lang="en-US" sz="2400" b="1" dirty="0">
              <a:latin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B6DDCE40-1AC2-4816-8316-8F21794D7276}"/>
              </a:ext>
            </a:extLst>
          </p:cNvPr>
          <p:cNvPicPr>
            <a:picLocks noChangeAspect="1"/>
          </p:cNvPicPr>
          <p:nvPr/>
        </p:nvPicPr>
        <p:blipFill>
          <a:blip r:embed="rId3"/>
          <a:stretch>
            <a:fillRect/>
          </a:stretch>
        </p:blipFill>
        <p:spPr>
          <a:xfrm>
            <a:off x="107504" y="2060848"/>
            <a:ext cx="9144000" cy="3779070"/>
          </a:xfrm>
          <a:prstGeom prst="rect">
            <a:avLst/>
          </a:prstGeom>
        </p:spPr>
      </p:pic>
      <p:sp>
        <p:nvSpPr>
          <p:cNvPr id="5" name="TextBox 4">
            <a:extLst>
              <a:ext uri="{FF2B5EF4-FFF2-40B4-BE49-F238E27FC236}">
                <a16:creationId xmlns:a16="http://schemas.microsoft.com/office/drawing/2014/main" id="{6434EB7E-F491-41D0-8AE8-7BB56C31240C}"/>
              </a:ext>
            </a:extLst>
          </p:cNvPr>
          <p:cNvSpPr txBox="1"/>
          <p:nvPr/>
        </p:nvSpPr>
        <p:spPr>
          <a:xfrm>
            <a:off x="1115616" y="1340768"/>
            <a:ext cx="6768752" cy="369332"/>
          </a:xfrm>
          <a:prstGeom prst="rect">
            <a:avLst/>
          </a:prstGeom>
          <a:noFill/>
        </p:spPr>
        <p:txBody>
          <a:bodyPr wrap="square" rtlCol="0">
            <a:spAutoFit/>
          </a:bodyPr>
          <a:lstStyle/>
          <a:p>
            <a:r>
              <a:rPr lang="en-US" dirty="0" err="1"/>
              <a:t>Plusieurs</a:t>
            </a:r>
            <a:r>
              <a:rPr lang="en-US" dirty="0"/>
              <a:t> </a:t>
            </a:r>
            <a:r>
              <a:rPr lang="en-US" dirty="0" err="1"/>
              <a:t>choix</a:t>
            </a:r>
            <a:r>
              <a:rPr lang="en-US" dirty="0"/>
              <a:t> </a:t>
            </a:r>
          </a:p>
        </p:txBody>
      </p:sp>
      <p:cxnSp>
        <p:nvCxnSpPr>
          <p:cNvPr id="7" name="Straight Arrow Connector 6">
            <a:extLst>
              <a:ext uri="{FF2B5EF4-FFF2-40B4-BE49-F238E27FC236}">
                <a16:creationId xmlns:a16="http://schemas.microsoft.com/office/drawing/2014/main" id="{285C4092-77D0-4317-9106-567951407AED}"/>
              </a:ext>
            </a:extLst>
          </p:cNvPr>
          <p:cNvCxnSpPr>
            <a:stCxn id="5" idx="2"/>
          </p:cNvCxnSpPr>
          <p:nvPr/>
        </p:nvCxnSpPr>
        <p:spPr>
          <a:xfrm>
            <a:off x="4499992" y="1710100"/>
            <a:ext cx="1800200" cy="128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0631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latin typeface="Times New Roman" panose="02020603050405020304" pitchFamily="18" charset="0"/>
                <a:cs typeface="Arial" panose="020B0604020202020204" pitchFamily="34" charset="0"/>
              </a:rPr>
              <a:t>Illustration graphique : 3 groupes</a:t>
            </a:r>
            <a:endParaRPr lang="en-US" sz="2400" b="1" dirty="0">
              <a:latin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0C8AEABB-089C-44F1-9AB1-5D8BA4FABFB4}"/>
              </a:ext>
            </a:extLst>
          </p:cNvPr>
          <p:cNvPicPr>
            <a:picLocks noChangeAspect="1"/>
          </p:cNvPicPr>
          <p:nvPr/>
        </p:nvPicPr>
        <p:blipFill>
          <a:blip r:embed="rId3"/>
          <a:stretch>
            <a:fillRect/>
          </a:stretch>
        </p:blipFill>
        <p:spPr>
          <a:xfrm>
            <a:off x="0" y="1578369"/>
            <a:ext cx="9144000" cy="4874967"/>
          </a:xfrm>
          <a:prstGeom prst="rect">
            <a:avLst/>
          </a:prstGeom>
        </p:spPr>
      </p:pic>
    </p:spTree>
    <p:extLst>
      <p:ext uri="{BB962C8B-B14F-4D97-AF65-F5344CB8AC3E}">
        <p14:creationId xmlns:p14="http://schemas.microsoft.com/office/powerpoint/2010/main" val="1476809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Illustration graphique : trois groupes</a:t>
            </a:r>
            <a:endParaRPr lang="fr-FR" dirty="0"/>
          </a:p>
        </p:txBody>
      </p:sp>
      <p:pic>
        <p:nvPicPr>
          <p:cNvPr id="3" name="Picture 2">
            <a:extLst>
              <a:ext uri="{FF2B5EF4-FFF2-40B4-BE49-F238E27FC236}">
                <a16:creationId xmlns:a16="http://schemas.microsoft.com/office/drawing/2014/main" id="{97507265-C513-49D8-B779-F2B7DD7BA45C}"/>
              </a:ext>
            </a:extLst>
          </p:cNvPr>
          <p:cNvPicPr>
            <a:picLocks noChangeAspect="1"/>
          </p:cNvPicPr>
          <p:nvPr/>
        </p:nvPicPr>
        <p:blipFill>
          <a:blip r:embed="rId3"/>
          <a:stretch>
            <a:fillRect/>
          </a:stretch>
        </p:blipFill>
        <p:spPr>
          <a:xfrm>
            <a:off x="0" y="1518206"/>
            <a:ext cx="9144000" cy="5511194"/>
          </a:xfrm>
          <a:prstGeom prst="rect">
            <a:avLst/>
          </a:prstGeom>
        </p:spPr>
      </p:pic>
    </p:spTree>
    <p:extLst>
      <p:ext uri="{BB962C8B-B14F-4D97-AF65-F5344CB8AC3E}">
        <p14:creationId xmlns:p14="http://schemas.microsoft.com/office/powerpoint/2010/main" val="2553619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a:xfrm>
            <a:off x="0" y="-9507"/>
            <a:ext cx="9144000" cy="1143000"/>
          </a:xfrm>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4" name="Picture 3">
            <a:extLst>
              <a:ext uri="{FF2B5EF4-FFF2-40B4-BE49-F238E27FC236}">
                <a16:creationId xmlns:a16="http://schemas.microsoft.com/office/drawing/2014/main" id="{86DDCF2A-0882-47E4-AC51-F4577FB88C93}"/>
              </a:ext>
            </a:extLst>
          </p:cNvPr>
          <p:cNvPicPr>
            <a:picLocks noChangeAspect="1"/>
          </p:cNvPicPr>
          <p:nvPr/>
        </p:nvPicPr>
        <p:blipFill>
          <a:blip r:embed="rId3"/>
          <a:stretch>
            <a:fillRect/>
          </a:stretch>
        </p:blipFill>
        <p:spPr>
          <a:xfrm>
            <a:off x="0" y="1562817"/>
            <a:ext cx="9144000" cy="3732366"/>
          </a:xfrm>
          <a:prstGeom prst="rect">
            <a:avLst/>
          </a:prstGeom>
        </p:spPr>
      </p:pic>
    </p:spTree>
    <p:extLst>
      <p:ext uri="{BB962C8B-B14F-4D97-AF65-F5344CB8AC3E}">
        <p14:creationId xmlns:p14="http://schemas.microsoft.com/office/powerpoint/2010/main" val="428570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45DF8DBF-12FB-4B6D-AAC9-F0E516409A56}"/>
              </a:ext>
            </a:extLst>
          </p:cNvPr>
          <p:cNvSpPr txBox="1"/>
          <p:nvPr/>
        </p:nvSpPr>
        <p:spPr>
          <a:xfrm>
            <a:off x="539552" y="1412776"/>
            <a:ext cx="8280920" cy="4457952"/>
          </a:xfrm>
          <a:prstGeom prst="rect">
            <a:avLst/>
          </a:prstGeom>
          <a:noFill/>
        </p:spPr>
        <p:txBody>
          <a:bodyPr wrap="square" rtlCol="0">
            <a:spAutoFit/>
          </a:bodyPr>
          <a:lstStyle/>
          <a:p>
            <a:pPr>
              <a:lnSpc>
                <a:spcPct val="150000"/>
              </a:lnSpc>
            </a:pPr>
            <a:r>
              <a:rPr lang="fr-FR" sz="2400" b="1" dirty="0">
                <a:latin typeface="Times New Roman" panose="02020603050405020304" pitchFamily="18" charset="0"/>
                <a:cs typeface="Times New Roman" panose="02020603050405020304" pitchFamily="18" charset="0"/>
              </a:rPr>
              <a:t>Echelles ordinales </a:t>
            </a:r>
          </a:p>
          <a:p>
            <a:pPr>
              <a:lnSpc>
                <a:spcPct val="150000"/>
              </a:lnSpc>
            </a:pPr>
            <a:r>
              <a:rPr lang="fr-FR" sz="2400" dirty="0">
                <a:latin typeface="Times New Roman" panose="02020603050405020304" pitchFamily="18" charset="0"/>
                <a:cs typeface="Times New Roman" panose="02020603050405020304" pitchFamily="18" charset="0"/>
              </a:rPr>
              <a:t>Les séries numériques considèrent les objets selon leur classement ou rang. Les opérations de détermination du rang (inférieur à, supérieur à) sont réalisables. </a:t>
            </a:r>
          </a:p>
          <a:p>
            <a:pPr>
              <a:lnSpc>
                <a:spcPct val="150000"/>
              </a:lnSpc>
            </a:pPr>
            <a:r>
              <a:rPr lang="fr-FR" sz="2400" dirty="0">
                <a:latin typeface="Times New Roman" panose="02020603050405020304" pitchFamily="18" charset="0"/>
                <a:cs typeface="Times New Roman" panose="02020603050405020304" pitchFamily="18" charset="0"/>
              </a:rPr>
              <a:t>Les mesures ordinales soutiennent toute transformation monotone croissante. Ce type de fonction respecte l'ordre de données.</a:t>
            </a:r>
          </a:p>
          <a:p>
            <a:pPr>
              <a:lnSpc>
                <a:spcPct val="150000"/>
              </a:lnSpc>
            </a:pPr>
            <a:r>
              <a:rPr lang="fr-FR" sz="2400" dirty="0">
                <a:latin typeface="Times New Roman" panose="02020603050405020304" pitchFamily="18" charset="0"/>
                <a:cs typeface="Times New Roman" panose="02020603050405020304" pitchFamily="18" charset="0"/>
              </a:rPr>
              <a:t>On peut noter que les rangs statistiques sont déterminés de façon qui garantie la constance de la somme des rangs.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461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7E1A8AD5-3377-4D50-AF9C-E9038036CDF8}"/>
              </a:ext>
            </a:extLst>
          </p:cNvPr>
          <p:cNvPicPr>
            <a:picLocks noChangeAspect="1"/>
          </p:cNvPicPr>
          <p:nvPr/>
        </p:nvPicPr>
        <p:blipFill>
          <a:blip r:embed="rId3"/>
          <a:stretch>
            <a:fillRect/>
          </a:stretch>
        </p:blipFill>
        <p:spPr>
          <a:xfrm>
            <a:off x="0" y="1417188"/>
            <a:ext cx="9144000" cy="4023624"/>
          </a:xfrm>
          <a:prstGeom prst="rect">
            <a:avLst/>
          </a:prstGeom>
        </p:spPr>
      </p:pic>
    </p:spTree>
    <p:extLst>
      <p:ext uri="{BB962C8B-B14F-4D97-AF65-F5344CB8AC3E}">
        <p14:creationId xmlns:p14="http://schemas.microsoft.com/office/powerpoint/2010/main" val="3077249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5" name="Picture 4">
            <a:extLst>
              <a:ext uri="{FF2B5EF4-FFF2-40B4-BE49-F238E27FC236}">
                <a16:creationId xmlns:a16="http://schemas.microsoft.com/office/drawing/2014/main" id="{0FFB4271-B47B-4D49-83ED-0A48EE9BEA51}"/>
              </a:ext>
            </a:extLst>
          </p:cNvPr>
          <p:cNvPicPr>
            <a:picLocks noChangeAspect="1"/>
          </p:cNvPicPr>
          <p:nvPr/>
        </p:nvPicPr>
        <p:blipFill>
          <a:blip r:embed="rId3"/>
          <a:stretch>
            <a:fillRect/>
          </a:stretch>
        </p:blipFill>
        <p:spPr>
          <a:xfrm>
            <a:off x="1403648" y="2132856"/>
            <a:ext cx="7128792" cy="4536504"/>
          </a:xfrm>
          <a:prstGeom prst="rect">
            <a:avLst/>
          </a:prstGeom>
        </p:spPr>
      </p:pic>
      <p:sp>
        <p:nvSpPr>
          <p:cNvPr id="6" name="TextBox 5">
            <a:extLst>
              <a:ext uri="{FF2B5EF4-FFF2-40B4-BE49-F238E27FC236}">
                <a16:creationId xmlns:a16="http://schemas.microsoft.com/office/drawing/2014/main" id="{23596E28-8A5E-4446-AEA9-CDFD72643C13}"/>
              </a:ext>
            </a:extLst>
          </p:cNvPr>
          <p:cNvSpPr txBox="1"/>
          <p:nvPr/>
        </p:nvSpPr>
        <p:spPr>
          <a:xfrm>
            <a:off x="827584" y="1412776"/>
            <a:ext cx="6984776" cy="369332"/>
          </a:xfrm>
          <a:prstGeom prst="rect">
            <a:avLst/>
          </a:prstGeom>
          <a:noFill/>
        </p:spPr>
        <p:txBody>
          <a:bodyPr wrap="square" rtlCol="0">
            <a:spAutoFit/>
          </a:bodyPr>
          <a:lstStyle/>
          <a:p>
            <a:r>
              <a:rPr lang="en-US" dirty="0"/>
              <a:t>Sortie SPSS Pour les </a:t>
            </a:r>
            <a:r>
              <a:rPr lang="en-US" dirty="0" err="1"/>
              <a:t>statistiques</a:t>
            </a:r>
            <a:r>
              <a:rPr lang="en-US" dirty="0"/>
              <a:t> </a:t>
            </a:r>
            <a:r>
              <a:rPr lang="en-US" dirty="0" err="1"/>
              <a:t>descriptives</a:t>
            </a:r>
            <a:endParaRPr lang="en-US" dirty="0"/>
          </a:p>
        </p:txBody>
      </p:sp>
    </p:spTree>
    <p:extLst>
      <p:ext uri="{BB962C8B-B14F-4D97-AF65-F5344CB8AC3E}">
        <p14:creationId xmlns:p14="http://schemas.microsoft.com/office/powerpoint/2010/main" val="2666534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E3649E38-F4E3-4BA5-AD43-8C618A794F76}"/>
              </a:ext>
            </a:extLst>
          </p:cNvPr>
          <p:cNvPicPr>
            <a:picLocks noChangeAspect="1"/>
          </p:cNvPicPr>
          <p:nvPr/>
        </p:nvPicPr>
        <p:blipFill>
          <a:blip r:embed="rId3"/>
          <a:stretch>
            <a:fillRect/>
          </a:stretch>
        </p:blipFill>
        <p:spPr>
          <a:xfrm>
            <a:off x="371475" y="2132856"/>
            <a:ext cx="8401050" cy="3895725"/>
          </a:xfrm>
          <a:prstGeom prst="rect">
            <a:avLst/>
          </a:prstGeom>
        </p:spPr>
      </p:pic>
    </p:spTree>
    <p:extLst>
      <p:ext uri="{BB962C8B-B14F-4D97-AF65-F5344CB8AC3E}">
        <p14:creationId xmlns:p14="http://schemas.microsoft.com/office/powerpoint/2010/main" val="4142592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univariée</a:t>
            </a:r>
            <a:endParaRPr lang="fr-FR" dirty="0"/>
          </a:p>
        </p:txBody>
      </p:sp>
      <p:pic>
        <p:nvPicPr>
          <p:cNvPr id="3" name="Picture 2">
            <a:extLst>
              <a:ext uri="{FF2B5EF4-FFF2-40B4-BE49-F238E27FC236}">
                <a16:creationId xmlns:a16="http://schemas.microsoft.com/office/drawing/2014/main" id="{B894944E-1507-4862-A018-6AD260AB6D27}"/>
              </a:ext>
            </a:extLst>
          </p:cNvPr>
          <p:cNvPicPr>
            <a:picLocks noChangeAspect="1"/>
          </p:cNvPicPr>
          <p:nvPr/>
        </p:nvPicPr>
        <p:blipFill>
          <a:blip r:embed="rId3"/>
          <a:stretch>
            <a:fillRect/>
          </a:stretch>
        </p:blipFill>
        <p:spPr>
          <a:xfrm>
            <a:off x="0" y="2420888"/>
            <a:ext cx="9144000" cy="3227886"/>
          </a:xfrm>
          <a:prstGeom prst="rect">
            <a:avLst/>
          </a:prstGeom>
        </p:spPr>
      </p:pic>
    </p:spTree>
    <p:extLst>
      <p:ext uri="{BB962C8B-B14F-4D97-AF65-F5344CB8AC3E}">
        <p14:creationId xmlns:p14="http://schemas.microsoft.com/office/powerpoint/2010/main" val="675765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3" name="Picture 2">
            <a:extLst>
              <a:ext uri="{FF2B5EF4-FFF2-40B4-BE49-F238E27FC236}">
                <a16:creationId xmlns:a16="http://schemas.microsoft.com/office/drawing/2014/main" id="{6850FAD5-9DA1-424A-9B74-DFB66CE2B2A1}"/>
              </a:ext>
            </a:extLst>
          </p:cNvPr>
          <p:cNvPicPr>
            <a:picLocks noChangeAspect="1"/>
          </p:cNvPicPr>
          <p:nvPr/>
        </p:nvPicPr>
        <p:blipFill>
          <a:blip r:embed="rId3"/>
          <a:stretch>
            <a:fillRect/>
          </a:stretch>
        </p:blipFill>
        <p:spPr>
          <a:xfrm>
            <a:off x="2195736" y="1556792"/>
            <a:ext cx="5667375" cy="4876800"/>
          </a:xfrm>
          <a:prstGeom prst="rect">
            <a:avLst/>
          </a:prstGeom>
        </p:spPr>
      </p:pic>
    </p:spTree>
    <p:extLst>
      <p:ext uri="{BB962C8B-B14F-4D97-AF65-F5344CB8AC3E}">
        <p14:creationId xmlns:p14="http://schemas.microsoft.com/office/powerpoint/2010/main" val="907006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7" name="Picture 6">
            <a:extLst>
              <a:ext uri="{FF2B5EF4-FFF2-40B4-BE49-F238E27FC236}">
                <a16:creationId xmlns:a16="http://schemas.microsoft.com/office/drawing/2014/main" id="{D59DAAB6-FA48-468E-88EE-668EB098313B}"/>
              </a:ext>
            </a:extLst>
          </p:cNvPr>
          <p:cNvPicPr>
            <a:picLocks noChangeAspect="1"/>
          </p:cNvPicPr>
          <p:nvPr/>
        </p:nvPicPr>
        <p:blipFill>
          <a:blip r:embed="rId3"/>
          <a:stretch>
            <a:fillRect/>
          </a:stretch>
        </p:blipFill>
        <p:spPr>
          <a:xfrm>
            <a:off x="1000125" y="1952625"/>
            <a:ext cx="7143750" cy="2952750"/>
          </a:xfrm>
          <a:prstGeom prst="rect">
            <a:avLst/>
          </a:prstGeom>
        </p:spPr>
      </p:pic>
    </p:spTree>
    <p:extLst>
      <p:ext uri="{BB962C8B-B14F-4D97-AF65-F5344CB8AC3E}">
        <p14:creationId xmlns:p14="http://schemas.microsoft.com/office/powerpoint/2010/main" val="13365073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a:t>
            </a:r>
            <a:r>
              <a:rPr lang="fr-FR" sz="2400" b="1" dirty="0" err="1">
                <a:latin typeface="Times New Roman" panose="02020603050405020304" pitchFamily="18" charset="0"/>
                <a:cs typeface="Arial" panose="020B0604020202020204" pitchFamily="34" charset="0"/>
              </a:rPr>
              <a:t>Ancova</a:t>
            </a:r>
            <a:endParaRPr lang="fr-FR" dirty="0"/>
          </a:p>
        </p:txBody>
      </p:sp>
      <p:pic>
        <p:nvPicPr>
          <p:cNvPr id="5" name="Picture 4">
            <a:extLst>
              <a:ext uri="{FF2B5EF4-FFF2-40B4-BE49-F238E27FC236}">
                <a16:creationId xmlns:a16="http://schemas.microsoft.com/office/drawing/2014/main" id="{8E668888-2872-414B-8F14-0A01488AC1AE}"/>
              </a:ext>
            </a:extLst>
          </p:cNvPr>
          <p:cNvPicPr>
            <a:picLocks noChangeAspect="1"/>
          </p:cNvPicPr>
          <p:nvPr/>
        </p:nvPicPr>
        <p:blipFill>
          <a:blip r:embed="rId3"/>
          <a:stretch>
            <a:fillRect/>
          </a:stretch>
        </p:blipFill>
        <p:spPr>
          <a:xfrm>
            <a:off x="683568" y="2060848"/>
            <a:ext cx="8220075" cy="3952875"/>
          </a:xfrm>
          <a:prstGeom prst="rect">
            <a:avLst/>
          </a:prstGeom>
        </p:spPr>
      </p:pic>
    </p:spTree>
    <p:extLst>
      <p:ext uri="{BB962C8B-B14F-4D97-AF65-F5344CB8AC3E}">
        <p14:creationId xmlns:p14="http://schemas.microsoft.com/office/powerpoint/2010/main" val="33117482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F8797977-F610-4416-9518-1A68905DEB5F}"/>
              </a:ext>
            </a:extLst>
          </p:cNvPr>
          <p:cNvPicPr>
            <a:picLocks noChangeAspect="1"/>
          </p:cNvPicPr>
          <p:nvPr/>
        </p:nvPicPr>
        <p:blipFill>
          <a:blip r:embed="rId3"/>
          <a:stretch>
            <a:fillRect/>
          </a:stretch>
        </p:blipFill>
        <p:spPr>
          <a:xfrm>
            <a:off x="1547664" y="1700808"/>
            <a:ext cx="5676900" cy="4495800"/>
          </a:xfrm>
          <a:prstGeom prst="rect">
            <a:avLst/>
          </a:prstGeom>
        </p:spPr>
      </p:pic>
      <p:sp>
        <p:nvSpPr>
          <p:cNvPr id="4" name="Oval 3">
            <a:extLst>
              <a:ext uri="{FF2B5EF4-FFF2-40B4-BE49-F238E27FC236}">
                <a16:creationId xmlns:a16="http://schemas.microsoft.com/office/drawing/2014/main" id="{28EEF5FB-0B07-4459-A4F0-0858212F2751}"/>
              </a:ext>
            </a:extLst>
          </p:cNvPr>
          <p:cNvSpPr/>
          <p:nvPr/>
        </p:nvSpPr>
        <p:spPr>
          <a:xfrm>
            <a:off x="3995936" y="184482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68B8795-7790-4C65-B2E2-649826E2449F}"/>
              </a:ext>
            </a:extLst>
          </p:cNvPr>
          <p:cNvSpPr/>
          <p:nvPr/>
        </p:nvSpPr>
        <p:spPr>
          <a:xfrm>
            <a:off x="3851920" y="3372644"/>
            <a:ext cx="1872208"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132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4CB78F8C-AF0A-41F0-B99E-D71504C574C0}"/>
              </a:ext>
            </a:extLst>
          </p:cNvPr>
          <p:cNvPicPr>
            <a:picLocks noChangeAspect="1"/>
          </p:cNvPicPr>
          <p:nvPr/>
        </p:nvPicPr>
        <p:blipFill>
          <a:blip r:embed="rId3"/>
          <a:stretch>
            <a:fillRect/>
          </a:stretch>
        </p:blipFill>
        <p:spPr>
          <a:xfrm>
            <a:off x="3059832" y="980728"/>
            <a:ext cx="5591175" cy="5715000"/>
          </a:xfrm>
          <a:prstGeom prst="rect">
            <a:avLst/>
          </a:prstGeom>
        </p:spPr>
      </p:pic>
    </p:spTree>
    <p:extLst>
      <p:ext uri="{BB962C8B-B14F-4D97-AF65-F5344CB8AC3E}">
        <p14:creationId xmlns:p14="http://schemas.microsoft.com/office/powerpoint/2010/main" val="37289351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7" name="Picture 6">
            <a:extLst>
              <a:ext uri="{FF2B5EF4-FFF2-40B4-BE49-F238E27FC236}">
                <a16:creationId xmlns:a16="http://schemas.microsoft.com/office/drawing/2014/main" id="{0E92B4E8-49A8-4757-B8B2-820288D9A84B}"/>
              </a:ext>
            </a:extLst>
          </p:cNvPr>
          <p:cNvPicPr>
            <a:picLocks noChangeAspect="1"/>
          </p:cNvPicPr>
          <p:nvPr/>
        </p:nvPicPr>
        <p:blipFill>
          <a:blip r:embed="rId3"/>
          <a:stretch>
            <a:fillRect/>
          </a:stretch>
        </p:blipFill>
        <p:spPr>
          <a:xfrm>
            <a:off x="61912" y="599382"/>
            <a:ext cx="9020175" cy="5895975"/>
          </a:xfrm>
          <a:prstGeom prst="rect">
            <a:avLst/>
          </a:prstGeom>
        </p:spPr>
      </p:pic>
    </p:spTree>
    <p:extLst>
      <p:ext uri="{BB962C8B-B14F-4D97-AF65-F5344CB8AC3E}">
        <p14:creationId xmlns:p14="http://schemas.microsoft.com/office/powerpoint/2010/main" val="2856815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 première génération</a:t>
            </a:r>
          </a:p>
        </p:txBody>
      </p:sp>
      <p:sp>
        <p:nvSpPr>
          <p:cNvPr id="2" name="TextBox 1">
            <a:extLst>
              <a:ext uri="{FF2B5EF4-FFF2-40B4-BE49-F238E27FC236}">
                <a16:creationId xmlns:a16="http://schemas.microsoft.com/office/drawing/2014/main" id="{246504C1-DC15-4D6F-979F-0F50DC3C536F}"/>
              </a:ext>
            </a:extLst>
          </p:cNvPr>
          <p:cNvSpPr txBox="1"/>
          <p:nvPr/>
        </p:nvSpPr>
        <p:spPr>
          <a:xfrm>
            <a:off x="395536" y="1484784"/>
            <a:ext cx="8424936" cy="5011949"/>
          </a:xfrm>
          <a:prstGeom prst="rect">
            <a:avLst/>
          </a:prstGeom>
          <a:noFill/>
        </p:spPr>
        <p:txBody>
          <a:bodyPr wrap="square" rtlCol="0">
            <a:spAutoFit/>
          </a:bodyPr>
          <a:lstStyle/>
          <a:p>
            <a:pPr algn="just">
              <a:lnSpc>
                <a:spcPct val="150000"/>
              </a:lnSpc>
            </a:pPr>
            <a:r>
              <a:rPr lang="fr-FR" sz="2400" b="1" dirty="0">
                <a:latin typeface="Times New Roman" panose="02020603050405020304" pitchFamily="18" charset="0"/>
                <a:cs typeface="Times New Roman" panose="02020603050405020304" pitchFamily="18" charset="0"/>
              </a:rPr>
              <a:t>Echelles nominales </a:t>
            </a:r>
          </a:p>
          <a:p>
            <a:pPr algn="just">
              <a:lnSpc>
                <a:spcPct val="150000"/>
              </a:lnSpc>
            </a:pPr>
            <a:r>
              <a:rPr lang="fr-FR" sz="2400" dirty="0">
                <a:latin typeface="Times New Roman" panose="02020603050405020304" pitchFamily="18" charset="0"/>
                <a:cs typeface="Times New Roman" panose="02020603050405020304" pitchFamily="18" charset="0"/>
              </a:rPr>
              <a:t>Les nombres étiquettent des objets ou des classes d'objets. On ne peut pas classer ces objets. En exemple, les réponses oui/non et les couleurs appartiennent à cette famille.</a:t>
            </a:r>
          </a:p>
          <a:p>
            <a:pPr algn="just">
              <a:lnSpc>
                <a:spcPct val="150000"/>
              </a:lnSpc>
            </a:pPr>
            <a:r>
              <a:rPr lang="fr-FR" sz="2400" dirty="0">
                <a:latin typeface="Times New Roman" panose="02020603050405020304" pitchFamily="18" charset="0"/>
                <a:cs typeface="Times New Roman" panose="02020603050405020304" pitchFamily="18" charset="0"/>
              </a:rPr>
              <a:t>Les seules opérations empiriques possibles sont les relations d'égalité et d'inégalité entre les objets. </a:t>
            </a:r>
          </a:p>
          <a:p>
            <a:pPr algn="just">
              <a:lnSpc>
                <a:spcPct val="150000"/>
              </a:lnSpc>
            </a:pP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Les </a:t>
            </a:r>
            <a:r>
              <a:rPr kumimoji="0" lang="en-US" altLang="en-US" sz="2400" b="1" i="0" u="none" strike="noStrike" cap="none" normalizeH="0" baseline="0" dirty="0">
                <a:ln>
                  <a:noFill/>
                </a:ln>
                <a:effectLst/>
                <a:latin typeface="Times New Roman" panose="02020603050405020304" pitchFamily="18" charset="0"/>
                <a:cs typeface="Times New Roman" panose="02020603050405020304" pitchFamily="18" charset="0"/>
              </a:rPr>
              <a:t>variables </a:t>
            </a:r>
            <a:r>
              <a:rPr kumimoji="0" lang="en-US" altLang="en-US" sz="2400" b="1" i="0" u="none" strike="noStrike" cap="none" normalizeH="0" baseline="0" dirty="0" err="1">
                <a:ln>
                  <a:noFill/>
                </a:ln>
                <a:effectLst/>
                <a:latin typeface="Times New Roman" panose="02020603050405020304" pitchFamily="18" charset="0"/>
                <a:cs typeface="Times New Roman" panose="02020603050405020304" pitchFamily="18" charset="0"/>
              </a:rPr>
              <a:t>nominales</a:t>
            </a: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 (V.N) </a:t>
            </a:r>
            <a:r>
              <a:rPr kumimoji="0" lang="en-US" altLang="en-US" sz="2400" b="0" i="0" u="none" strike="noStrike" cap="none" normalizeH="0" baseline="0" dirty="0" err="1">
                <a:ln>
                  <a:noFill/>
                </a:ln>
                <a:effectLst/>
                <a:latin typeface="Times New Roman" panose="02020603050405020304" pitchFamily="18" charset="0"/>
                <a:cs typeface="Times New Roman" panose="02020603050405020304" pitchFamily="18" charset="0"/>
              </a:rPr>
              <a:t>sont</a:t>
            </a: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 de type </a:t>
            </a:r>
            <a:r>
              <a:rPr kumimoji="0" lang="en-US" altLang="en-US" sz="2400" b="0" i="0" u="none" strike="noStrike" cap="none" normalizeH="0" baseline="0" dirty="0" err="1">
                <a:ln>
                  <a:noFill/>
                </a:ln>
                <a:effectLst/>
                <a:latin typeface="Times New Roman" panose="02020603050405020304" pitchFamily="18" charset="0"/>
                <a:cs typeface="Times New Roman" panose="02020603050405020304" pitchFamily="18" charset="0"/>
              </a:rPr>
              <a:t>qualitatives</a:t>
            </a: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 (genre, </a:t>
            </a:r>
            <a:r>
              <a:rPr kumimoji="0" lang="en-US" altLang="en-US" sz="2400" b="0" i="0" u="none" strike="noStrike" cap="none" normalizeH="0" baseline="0" dirty="0" err="1">
                <a:ln>
                  <a:noFill/>
                </a:ln>
                <a:effectLst/>
                <a:latin typeface="Times New Roman" panose="02020603050405020304" pitchFamily="18" charset="0"/>
                <a:cs typeface="Times New Roman" panose="02020603050405020304" pitchFamily="18" charset="0"/>
              </a:rPr>
              <a:t>réponses</a:t>
            </a:r>
            <a:r>
              <a:rPr kumimoji="0" lang="en-US" altLang="en-US" sz="2400" b="0" i="0" u="none" strike="noStrike" cap="none" normalizeH="0" baseline="0" dirty="0">
                <a:ln>
                  <a:noFill/>
                </a:ln>
                <a:effectLst/>
                <a:latin typeface="Times New Roman" panose="02020603050405020304" pitchFamily="18" charset="0"/>
                <a:cs typeface="Times New Roman" panose="02020603050405020304" pitchFamily="18" charset="0"/>
              </a:rPr>
              <a:t>,...)</a:t>
            </a:r>
          </a:p>
          <a:p>
            <a:pPr algn="just">
              <a:lnSpc>
                <a:spcPct val="150000"/>
              </a:lnSpc>
            </a:pP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94449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Multivariée</a:t>
            </a:r>
            <a:endParaRPr lang="fr-FR" dirty="0"/>
          </a:p>
        </p:txBody>
      </p:sp>
      <p:pic>
        <p:nvPicPr>
          <p:cNvPr id="3" name="Picture 2">
            <a:extLst>
              <a:ext uri="{FF2B5EF4-FFF2-40B4-BE49-F238E27FC236}">
                <a16:creationId xmlns:a16="http://schemas.microsoft.com/office/drawing/2014/main" id="{B3D67FDE-E47D-4C26-A346-CA5F4779EDC9}"/>
              </a:ext>
            </a:extLst>
          </p:cNvPr>
          <p:cNvPicPr>
            <a:picLocks noChangeAspect="1"/>
          </p:cNvPicPr>
          <p:nvPr/>
        </p:nvPicPr>
        <p:blipFill>
          <a:blip r:embed="rId3"/>
          <a:stretch>
            <a:fillRect/>
          </a:stretch>
        </p:blipFill>
        <p:spPr>
          <a:xfrm>
            <a:off x="0" y="852514"/>
            <a:ext cx="9144000" cy="5152972"/>
          </a:xfrm>
          <a:prstGeom prst="rect">
            <a:avLst/>
          </a:prstGeom>
        </p:spPr>
      </p:pic>
    </p:spTree>
    <p:extLst>
      <p:ext uri="{BB962C8B-B14F-4D97-AF65-F5344CB8AC3E}">
        <p14:creationId xmlns:p14="http://schemas.microsoft.com/office/powerpoint/2010/main" val="4237845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covariance Multivariée (</a:t>
            </a:r>
            <a:r>
              <a:rPr lang="fr-FR" sz="2400" b="1" dirty="0" err="1">
                <a:latin typeface="Times New Roman" panose="02020603050405020304" pitchFamily="18" charset="0"/>
                <a:cs typeface="Arial" panose="020B0604020202020204" pitchFamily="34" charset="0"/>
              </a:rPr>
              <a:t>Mancova</a:t>
            </a:r>
            <a:r>
              <a:rPr lang="fr-FR" sz="2400" b="1" dirty="0">
                <a:latin typeface="Times New Roman" panose="02020603050405020304" pitchFamily="18" charset="0"/>
                <a:cs typeface="Arial" panose="020B0604020202020204" pitchFamily="34" charset="0"/>
              </a:rPr>
              <a:t>)</a:t>
            </a:r>
            <a:endParaRPr lang="fr-FR" dirty="0"/>
          </a:p>
        </p:txBody>
      </p:sp>
      <p:pic>
        <p:nvPicPr>
          <p:cNvPr id="3" name="Picture 2">
            <a:extLst>
              <a:ext uri="{FF2B5EF4-FFF2-40B4-BE49-F238E27FC236}">
                <a16:creationId xmlns:a16="http://schemas.microsoft.com/office/drawing/2014/main" id="{4842E9F1-D722-417A-B5B1-4D4469F68DA5}"/>
              </a:ext>
            </a:extLst>
          </p:cNvPr>
          <p:cNvPicPr>
            <a:picLocks noChangeAspect="1"/>
          </p:cNvPicPr>
          <p:nvPr/>
        </p:nvPicPr>
        <p:blipFill>
          <a:blip r:embed="rId3"/>
          <a:stretch>
            <a:fillRect/>
          </a:stretch>
        </p:blipFill>
        <p:spPr>
          <a:xfrm>
            <a:off x="1835696" y="1844824"/>
            <a:ext cx="5638800" cy="4476750"/>
          </a:xfrm>
          <a:prstGeom prst="rect">
            <a:avLst/>
          </a:prstGeom>
        </p:spPr>
      </p:pic>
      <p:sp>
        <p:nvSpPr>
          <p:cNvPr id="4" name="Oval 3">
            <a:extLst>
              <a:ext uri="{FF2B5EF4-FFF2-40B4-BE49-F238E27FC236}">
                <a16:creationId xmlns:a16="http://schemas.microsoft.com/office/drawing/2014/main" id="{CD80B9D7-A1CF-4880-817D-CD84F4B817D1}"/>
              </a:ext>
            </a:extLst>
          </p:cNvPr>
          <p:cNvSpPr/>
          <p:nvPr/>
        </p:nvSpPr>
        <p:spPr>
          <a:xfrm>
            <a:off x="4211960" y="4509120"/>
            <a:ext cx="1296144"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135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38E71634-11AC-434E-A1CD-2CDB03CA752F}"/>
              </a:ext>
            </a:extLst>
          </p:cNvPr>
          <p:cNvPicPr>
            <a:picLocks noChangeAspect="1"/>
          </p:cNvPicPr>
          <p:nvPr/>
        </p:nvPicPr>
        <p:blipFill>
          <a:blip r:embed="rId3"/>
          <a:stretch>
            <a:fillRect/>
          </a:stretch>
        </p:blipFill>
        <p:spPr>
          <a:xfrm>
            <a:off x="3923928" y="1556792"/>
            <a:ext cx="4114800" cy="4772025"/>
          </a:xfrm>
          <a:prstGeom prst="rect">
            <a:avLst/>
          </a:prstGeom>
        </p:spPr>
      </p:pic>
      <p:sp>
        <p:nvSpPr>
          <p:cNvPr id="4" name="TextBox 3">
            <a:extLst>
              <a:ext uri="{FF2B5EF4-FFF2-40B4-BE49-F238E27FC236}">
                <a16:creationId xmlns:a16="http://schemas.microsoft.com/office/drawing/2014/main" id="{F548DE1D-91A7-4C0E-9243-EE4728019FFC}"/>
              </a:ext>
            </a:extLst>
          </p:cNvPr>
          <p:cNvSpPr txBox="1"/>
          <p:nvPr/>
        </p:nvSpPr>
        <p:spPr>
          <a:xfrm>
            <a:off x="179512" y="1556792"/>
            <a:ext cx="3096344" cy="646331"/>
          </a:xfrm>
          <a:prstGeom prst="rect">
            <a:avLst/>
          </a:prstGeom>
          <a:noFill/>
        </p:spPr>
        <p:txBody>
          <a:bodyPr wrap="square" rtlCol="0">
            <a:spAutoFit/>
          </a:bodyPr>
          <a:lstStyle/>
          <a:p>
            <a:r>
              <a:rPr lang="en-US" dirty="0"/>
              <a:t>3 </a:t>
            </a:r>
            <a:r>
              <a:rPr lang="en-US" dirty="0" err="1"/>
              <a:t>mesures</a:t>
            </a:r>
            <a:r>
              <a:rPr lang="en-US" dirty="0"/>
              <a:t> </a:t>
            </a:r>
            <a:r>
              <a:rPr lang="en-US" dirty="0" err="1"/>
              <a:t>répétées</a:t>
            </a:r>
            <a:r>
              <a:rPr lang="en-US" dirty="0"/>
              <a:t>  dans le temps pour le stress </a:t>
            </a:r>
          </a:p>
        </p:txBody>
      </p:sp>
    </p:spTree>
    <p:extLst>
      <p:ext uri="{BB962C8B-B14F-4D97-AF65-F5344CB8AC3E}">
        <p14:creationId xmlns:p14="http://schemas.microsoft.com/office/powerpoint/2010/main" val="8226639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1EA6932-F068-47D5-8CE9-61534A6335A9}"/>
              </a:ext>
            </a:extLst>
          </p:cNvPr>
          <p:cNvPicPr>
            <a:picLocks noChangeAspect="1"/>
          </p:cNvPicPr>
          <p:nvPr/>
        </p:nvPicPr>
        <p:blipFill>
          <a:blip r:embed="rId3"/>
          <a:stretch>
            <a:fillRect/>
          </a:stretch>
        </p:blipFill>
        <p:spPr>
          <a:xfrm>
            <a:off x="2123728" y="1340768"/>
            <a:ext cx="6067425" cy="5210175"/>
          </a:xfrm>
          <a:prstGeom prst="rect">
            <a:avLst/>
          </a:prstGeom>
        </p:spPr>
      </p:pic>
    </p:spTree>
    <p:extLst>
      <p:ext uri="{BB962C8B-B14F-4D97-AF65-F5344CB8AC3E}">
        <p14:creationId xmlns:p14="http://schemas.microsoft.com/office/powerpoint/2010/main" val="37833824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5" name="Picture 4">
            <a:extLst>
              <a:ext uri="{FF2B5EF4-FFF2-40B4-BE49-F238E27FC236}">
                <a16:creationId xmlns:a16="http://schemas.microsoft.com/office/drawing/2014/main" id="{1B5A499F-5E4C-438D-9597-185591699EEC}"/>
              </a:ext>
            </a:extLst>
          </p:cNvPr>
          <p:cNvPicPr>
            <a:picLocks noChangeAspect="1"/>
          </p:cNvPicPr>
          <p:nvPr/>
        </p:nvPicPr>
        <p:blipFill>
          <a:blip r:embed="rId3"/>
          <a:stretch>
            <a:fillRect/>
          </a:stretch>
        </p:blipFill>
        <p:spPr>
          <a:xfrm>
            <a:off x="1691680" y="1340768"/>
            <a:ext cx="6029325" cy="5153025"/>
          </a:xfrm>
          <a:prstGeom prst="rect">
            <a:avLst/>
          </a:prstGeom>
        </p:spPr>
      </p:pic>
    </p:spTree>
    <p:extLst>
      <p:ext uri="{BB962C8B-B14F-4D97-AF65-F5344CB8AC3E}">
        <p14:creationId xmlns:p14="http://schemas.microsoft.com/office/powerpoint/2010/main" val="2206746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7" name="Picture 6">
            <a:extLst>
              <a:ext uri="{FF2B5EF4-FFF2-40B4-BE49-F238E27FC236}">
                <a16:creationId xmlns:a16="http://schemas.microsoft.com/office/drawing/2014/main" id="{8FDEDFD5-377F-4533-8B2B-896106F1DF27}"/>
              </a:ext>
            </a:extLst>
          </p:cNvPr>
          <p:cNvPicPr>
            <a:picLocks noChangeAspect="1"/>
          </p:cNvPicPr>
          <p:nvPr/>
        </p:nvPicPr>
        <p:blipFill>
          <a:blip r:embed="rId3"/>
          <a:stretch>
            <a:fillRect/>
          </a:stretch>
        </p:blipFill>
        <p:spPr>
          <a:xfrm>
            <a:off x="251520" y="2492896"/>
            <a:ext cx="9144000" cy="2061112"/>
          </a:xfrm>
          <a:prstGeom prst="rect">
            <a:avLst/>
          </a:prstGeom>
        </p:spPr>
      </p:pic>
    </p:spTree>
    <p:extLst>
      <p:ext uri="{BB962C8B-B14F-4D97-AF65-F5344CB8AC3E}">
        <p14:creationId xmlns:p14="http://schemas.microsoft.com/office/powerpoint/2010/main" val="33808314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3" name="Picture 2">
            <a:extLst>
              <a:ext uri="{FF2B5EF4-FFF2-40B4-BE49-F238E27FC236}">
                <a16:creationId xmlns:a16="http://schemas.microsoft.com/office/drawing/2014/main" id="{BD4347DE-707E-42E9-8382-C89EF5B7DA04}"/>
              </a:ext>
            </a:extLst>
          </p:cNvPr>
          <p:cNvPicPr>
            <a:picLocks noChangeAspect="1"/>
          </p:cNvPicPr>
          <p:nvPr/>
        </p:nvPicPr>
        <p:blipFill>
          <a:blip r:embed="rId3"/>
          <a:stretch>
            <a:fillRect/>
          </a:stretch>
        </p:blipFill>
        <p:spPr>
          <a:xfrm>
            <a:off x="395536" y="2132856"/>
            <a:ext cx="8562975" cy="3133725"/>
          </a:xfrm>
          <a:prstGeom prst="rect">
            <a:avLst/>
          </a:prstGeom>
        </p:spPr>
      </p:pic>
    </p:spTree>
    <p:extLst>
      <p:ext uri="{BB962C8B-B14F-4D97-AF65-F5344CB8AC3E}">
        <p14:creationId xmlns:p14="http://schemas.microsoft.com/office/powerpoint/2010/main" val="4244459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répétées</a:t>
            </a:r>
            <a:endParaRPr lang="fr-FR" dirty="0"/>
          </a:p>
        </p:txBody>
      </p:sp>
      <p:pic>
        <p:nvPicPr>
          <p:cNvPr id="4" name="Picture 3">
            <a:extLst>
              <a:ext uri="{FF2B5EF4-FFF2-40B4-BE49-F238E27FC236}">
                <a16:creationId xmlns:a16="http://schemas.microsoft.com/office/drawing/2014/main" id="{1E60AEA5-4B67-4361-9388-A1BEC9ADD7F0}"/>
              </a:ext>
            </a:extLst>
          </p:cNvPr>
          <p:cNvPicPr>
            <a:picLocks noChangeAspect="1"/>
          </p:cNvPicPr>
          <p:nvPr/>
        </p:nvPicPr>
        <p:blipFill>
          <a:blip r:embed="rId3"/>
          <a:stretch>
            <a:fillRect/>
          </a:stretch>
        </p:blipFill>
        <p:spPr>
          <a:xfrm>
            <a:off x="-7653" y="1988840"/>
            <a:ext cx="9144000" cy="3522539"/>
          </a:xfrm>
          <a:prstGeom prst="rect">
            <a:avLst/>
          </a:prstGeom>
        </p:spPr>
      </p:pic>
    </p:spTree>
    <p:extLst>
      <p:ext uri="{BB962C8B-B14F-4D97-AF65-F5344CB8AC3E}">
        <p14:creationId xmlns:p14="http://schemas.microsoft.com/office/powerpoint/2010/main" val="39553306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4" name="Picture 3">
            <a:extLst>
              <a:ext uri="{FF2B5EF4-FFF2-40B4-BE49-F238E27FC236}">
                <a16:creationId xmlns:a16="http://schemas.microsoft.com/office/drawing/2014/main" id="{45EC2E25-E8C6-402B-B128-1CFE2A24564B}"/>
              </a:ext>
            </a:extLst>
          </p:cNvPr>
          <p:cNvPicPr>
            <a:picLocks noChangeAspect="1"/>
          </p:cNvPicPr>
          <p:nvPr/>
        </p:nvPicPr>
        <p:blipFill>
          <a:blip r:embed="rId3"/>
          <a:stretch>
            <a:fillRect/>
          </a:stretch>
        </p:blipFill>
        <p:spPr>
          <a:xfrm>
            <a:off x="1907704" y="1340768"/>
            <a:ext cx="5972175" cy="5086350"/>
          </a:xfrm>
          <a:prstGeom prst="rect">
            <a:avLst/>
          </a:prstGeom>
        </p:spPr>
      </p:pic>
    </p:spTree>
    <p:extLst>
      <p:ext uri="{BB962C8B-B14F-4D97-AF65-F5344CB8AC3E}">
        <p14:creationId xmlns:p14="http://schemas.microsoft.com/office/powerpoint/2010/main" val="26937151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36B0C843-A854-4E88-BBD9-9D7D367E5CC0}"/>
              </a:ext>
            </a:extLst>
          </p:cNvPr>
          <p:cNvPicPr>
            <a:picLocks noChangeAspect="1"/>
          </p:cNvPicPr>
          <p:nvPr/>
        </p:nvPicPr>
        <p:blipFill>
          <a:blip r:embed="rId3"/>
          <a:stretch>
            <a:fillRect/>
          </a:stretch>
        </p:blipFill>
        <p:spPr>
          <a:xfrm>
            <a:off x="2051720" y="1143000"/>
            <a:ext cx="5934075" cy="5734050"/>
          </a:xfrm>
          <a:prstGeom prst="rect">
            <a:avLst/>
          </a:prstGeom>
        </p:spPr>
      </p:pic>
    </p:spTree>
    <p:extLst>
      <p:ext uri="{BB962C8B-B14F-4D97-AF65-F5344CB8AC3E}">
        <p14:creationId xmlns:p14="http://schemas.microsoft.com/office/powerpoint/2010/main" val="211990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Statistiques descriptives</a:t>
            </a:r>
          </a:p>
        </p:txBody>
      </p:sp>
      <p:sp>
        <p:nvSpPr>
          <p:cNvPr id="2" name="TextBox 1">
            <a:extLst>
              <a:ext uri="{FF2B5EF4-FFF2-40B4-BE49-F238E27FC236}">
                <a16:creationId xmlns:a16="http://schemas.microsoft.com/office/drawing/2014/main" id="{728CAF49-3700-4475-A1CC-FA5DFE21A434}"/>
              </a:ext>
            </a:extLst>
          </p:cNvPr>
          <p:cNvSpPr txBox="1"/>
          <p:nvPr/>
        </p:nvSpPr>
        <p:spPr>
          <a:xfrm>
            <a:off x="251520" y="1412776"/>
            <a:ext cx="8568952" cy="3693319"/>
          </a:xfrm>
          <a:prstGeom prst="rect">
            <a:avLst/>
          </a:prstGeom>
          <a:noFill/>
        </p:spPr>
        <p:txBody>
          <a:bodyPr wrap="square" rtlCol="0">
            <a:spAutoFit/>
          </a:bodyPr>
          <a:lstStyle/>
          <a:p>
            <a:pPr>
              <a:lnSpc>
                <a:spcPct val="150000"/>
              </a:lnSpc>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statistiques descriptives sont une série de coefficients descriptifs qui présentent un ensemble de données, ils  peuvent être une représentation de la population complète ou un échantillon extrait  de la population. </a:t>
            </a:r>
          </a:p>
          <a:p>
            <a:pPr>
              <a:lnSpc>
                <a:spcPct val="150000"/>
              </a:lnSpc>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mesures de tendance centrale et les mesures de dispersion sont les deux types de statistiques descriptives. </a:t>
            </a:r>
          </a:p>
          <a:p>
            <a:endParaRPr lang="en-US" dirty="0"/>
          </a:p>
        </p:txBody>
      </p:sp>
    </p:spTree>
    <p:extLst>
      <p:ext uri="{BB962C8B-B14F-4D97-AF65-F5344CB8AC3E}">
        <p14:creationId xmlns:p14="http://schemas.microsoft.com/office/powerpoint/2010/main" val="13427835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9DE6D1C-DACA-419A-816A-0941EE7CA550}"/>
              </a:ext>
            </a:extLst>
          </p:cNvPr>
          <p:cNvPicPr>
            <a:picLocks noChangeAspect="1"/>
          </p:cNvPicPr>
          <p:nvPr/>
        </p:nvPicPr>
        <p:blipFill>
          <a:blip r:embed="rId3"/>
          <a:stretch>
            <a:fillRect/>
          </a:stretch>
        </p:blipFill>
        <p:spPr>
          <a:xfrm>
            <a:off x="1115616" y="1988840"/>
            <a:ext cx="6552728" cy="3537173"/>
          </a:xfrm>
          <a:prstGeom prst="rect">
            <a:avLst/>
          </a:prstGeom>
        </p:spPr>
      </p:pic>
    </p:spTree>
    <p:extLst>
      <p:ext uri="{BB962C8B-B14F-4D97-AF65-F5344CB8AC3E}">
        <p14:creationId xmlns:p14="http://schemas.microsoft.com/office/powerpoint/2010/main" val="11817389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C24FF66E-5652-4B01-918C-FB8CD37C3360}"/>
              </a:ext>
            </a:extLst>
          </p:cNvPr>
          <p:cNvPicPr>
            <a:picLocks noChangeAspect="1"/>
          </p:cNvPicPr>
          <p:nvPr/>
        </p:nvPicPr>
        <p:blipFill>
          <a:blip r:embed="rId3"/>
          <a:stretch>
            <a:fillRect/>
          </a:stretch>
        </p:blipFill>
        <p:spPr>
          <a:xfrm>
            <a:off x="0" y="1826663"/>
            <a:ext cx="9144000" cy="3204673"/>
          </a:xfrm>
          <a:prstGeom prst="rect">
            <a:avLst/>
          </a:prstGeom>
        </p:spPr>
      </p:pic>
    </p:spTree>
    <p:extLst>
      <p:ext uri="{BB962C8B-B14F-4D97-AF65-F5344CB8AC3E}">
        <p14:creationId xmlns:p14="http://schemas.microsoft.com/office/powerpoint/2010/main" val="378625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E043828F-B3C4-40A3-A95E-864E3CF454A1}"/>
              </a:ext>
            </a:extLst>
          </p:cNvPr>
          <p:cNvPicPr>
            <a:picLocks noChangeAspect="1"/>
          </p:cNvPicPr>
          <p:nvPr/>
        </p:nvPicPr>
        <p:blipFill>
          <a:blip r:embed="rId3"/>
          <a:stretch>
            <a:fillRect/>
          </a:stretch>
        </p:blipFill>
        <p:spPr>
          <a:xfrm>
            <a:off x="0" y="1340768"/>
            <a:ext cx="9144000" cy="4913477"/>
          </a:xfrm>
          <a:prstGeom prst="rect">
            <a:avLst/>
          </a:prstGeom>
        </p:spPr>
      </p:pic>
    </p:spTree>
    <p:extLst>
      <p:ext uri="{BB962C8B-B14F-4D97-AF65-F5344CB8AC3E}">
        <p14:creationId xmlns:p14="http://schemas.microsoft.com/office/powerpoint/2010/main" val="10180828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latin typeface="Times New Roman" panose="02020603050405020304" pitchFamily="18" charset="0"/>
                <a:cs typeface="Arial" panose="020B0604020202020204" pitchFamily="34" charset="0"/>
              </a:rPr>
              <a:t>Analyse de variance mesures factorielle</a:t>
            </a:r>
            <a:endParaRPr lang="fr-FR" dirty="0"/>
          </a:p>
        </p:txBody>
      </p:sp>
      <p:pic>
        <p:nvPicPr>
          <p:cNvPr id="3" name="Picture 2">
            <a:extLst>
              <a:ext uri="{FF2B5EF4-FFF2-40B4-BE49-F238E27FC236}">
                <a16:creationId xmlns:a16="http://schemas.microsoft.com/office/drawing/2014/main" id="{2387B485-2672-4B68-901B-DB38040DEBC8}"/>
              </a:ext>
            </a:extLst>
          </p:cNvPr>
          <p:cNvPicPr>
            <a:picLocks noChangeAspect="1"/>
          </p:cNvPicPr>
          <p:nvPr/>
        </p:nvPicPr>
        <p:blipFill>
          <a:blip r:embed="rId3"/>
          <a:stretch>
            <a:fillRect/>
          </a:stretch>
        </p:blipFill>
        <p:spPr>
          <a:xfrm>
            <a:off x="3886" y="980728"/>
            <a:ext cx="9144000" cy="5674214"/>
          </a:xfrm>
          <a:prstGeom prst="rect">
            <a:avLst/>
          </a:prstGeom>
        </p:spPr>
      </p:pic>
    </p:spTree>
    <p:extLst>
      <p:ext uri="{BB962C8B-B14F-4D97-AF65-F5344CB8AC3E}">
        <p14:creationId xmlns:p14="http://schemas.microsoft.com/office/powerpoint/2010/main" val="4269515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5909310"/>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coefficient de corrélation multiple r exprime l'intensité de l’association entre la variable à expliquer et la variable explicative.</a:t>
            </a: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fr-FR" sz="2400" dirty="0">
                <a:latin typeface="Times New Roman" panose="02020603050405020304" pitchFamily="18" charset="0"/>
                <a:ea typeface="Calibri" panose="020F0502020204030204" pitchFamily="34" charset="0"/>
                <a:cs typeface="Times New Roman" panose="02020603050405020304" pitchFamily="18" charset="0"/>
              </a:rPr>
              <a:t>Le coefficient r se situe entre -1 et 1.</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une forte liaison positive.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-1 montre également une forte liaison négative</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 une valeur proche de 0 montre une absence de relation linéaire (un autre type de liaison peut être considéré)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FA9E7F78-C871-41B2-8A73-09BD72349BC9}"/>
              </a:ext>
            </a:extLst>
          </p:cNvPr>
          <p:cNvPicPr>
            <a:picLocks noChangeAspect="1"/>
          </p:cNvPicPr>
          <p:nvPr/>
        </p:nvPicPr>
        <p:blipFill>
          <a:blip r:embed="rId3"/>
          <a:stretch>
            <a:fillRect/>
          </a:stretch>
        </p:blipFill>
        <p:spPr>
          <a:xfrm>
            <a:off x="971600" y="2998218"/>
            <a:ext cx="2304256" cy="1145017"/>
          </a:xfrm>
          <a:prstGeom prst="rect">
            <a:avLst/>
          </a:prstGeom>
        </p:spPr>
      </p:pic>
      <p:pic>
        <p:nvPicPr>
          <p:cNvPr id="8" name="Picture 7">
            <a:extLst>
              <a:ext uri="{FF2B5EF4-FFF2-40B4-BE49-F238E27FC236}">
                <a16:creationId xmlns:a16="http://schemas.microsoft.com/office/drawing/2014/main" id="{4420B74E-2F1E-448A-B0CB-0B3F84EFA43E}"/>
              </a:ext>
            </a:extLst>
          </p:cNvPr>
          <p:cNvPicPr>
            <a:picLocks noChangeAspect="1"/>
          </p:cNvPicPr>
          <p:nvPr/>
        </p:nvPicPr>
        <p:blipFill>
          <a:blip r:embed="rId4"/>
          <a:stretch>
            <a:fillRect/>
          </a:stretch>
        </p:blipFill>
        <p:spPr>
          <a:xfrm>
            <a:off x="3383870" y="2959287"/>
            <a:ext cx="4968552" cy="1145017"/>
          </a:xfrm>
          <a:prstGeom prst="rect">
            <a:avLst/>
          </a:prstGeom>
        </p:spPr>
      </p:pic>
    </p:spTree>
    <p:extLst>
      <p:ext uri="{BB962C8B-B14F-4D97-AF65-F5344CB8AC3E}">
        <p14:creationId xmlns:p14="http://schemas.microsoft.com/office/powerpoint/2010/main" val="4206050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dirty="0"/>
              <a:t>Tests paramétriques</a:t>
            </a:r>
          </a:p>
        </p:txBody>
      </p:sp>
      <p:sp>
        <p:nvSpPr>
          <p:cNvPr id="2" name="TextBox 1">
            <a:extLst>
              <a:ext uri="{FF2B5EF4-FFF2-40B4-BE49-F238E27FC236}">
                <a16:creationId xmlns:a16="http://schemas.microsoft.com/office/drawing/2014/main" id="{5A99C420-9B6F-490B-B8BD-296534DB0DC4}"/>
              </a:ext>
            </a:extLst>
          </p:cNvPr>
          <p:cNvSpPr txBox="1"/>
          <p:nvPr/>
        </p:nvSpPr>
        <p:spPr>
          <a:xfrm>
            <a:off x="179512" y="1340768"/>
            <a:ext cx="8784976" cy="2795958"/>
          </a:xfrm>
          <a:prstGeom prst="rect">
            <a:avLst/>
          </a:prstGeom>
          <a:noFill/>
        </p:spPr>
        <p:txBody>
          <a:bodyPr wrap="square" rtlCol="0">
            <a:spAutoFit/>
          </a:bodyPr>
          <a:lstStyle/>
          <a:p>
            <a:pPr marL="0" marR="0" algn="just">
              <a:lnSpc>
                <a:spcPct val="150000"/>
              </a:lnSpc>
              <a:spcBef>
                <a:spcPts val="0"/>
              </a:spcBef>
              <a:spcAft>
                <a:spcPts val="0"/>
              </a:spcAft>
            </a:pPr>
            <a:r>
              <a:rPr lang="fr-FR" sz="2400" b="1" dirty="0">
                <a:latin typeface="Times New Roman" panose="02020603050405020304" pitchFamily="18" charset="0"/>
                <a:cs typeface="Times New Roman" panose="02020603050405020304" pitchFamily="18" charset="0"/>
              </a:rPr>
              <a:t>Le coefficient de détermination r²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Ce coefficient est le carré du coefficient de corrélation. Il est généralement exprimé en pourcentage. </a:t>
            </a:r>
          </a:p>
          <a:p>
            <a:pPr marL="0" marR="0" algn="just">
              <a:lnSpc>
                <a:spcPct val="150000"/>
              </a:lnSpc>
              <a:spcBef>
                <a:spcPts val="0"/>
              </a:spcBef>
              <a:spcAft>
                <a:spcPts val="0"/>
              </a:spcAft>
            </a:pPr>
            <a:r>
              <a:rPr lang="fr-FR" sz="2400" dirty="0">
                <a:latin typeface="Times New Roman" panose="02020603050405020304" pitchFamily="18" charset="0"/>
                <a:cs typeface="Times New Roman" panose="02020603050405020304" pitchFamily="18" charset="0"/>
              </a:rPr>
              <a:t>Il traduit la qualité d'une régression en résumant la part de l'information totale prise en compte par le modèle de régression.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6225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et partielle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1358B6B-40B2-4FEF-8675-AE9A486D103F}"/>
              </a:ext>
            </a:extLst>
          </p:cNvPr>
          <p:cNvSpPr txBox="1"/>
          <p:nvPr/>
        </p:nvSpPr>
        <p:spPr>
          <a:xfrm>
            <a:off x="323528" y="1412776"/>
            <a:ext cx="8712968" cy="4531818"/>
          </a:xfrm>
          <a:prstGeom prst="rect">
            <a:avLst/>
          </a:prstGeom>
          <a:noFill/>
        </p:spPr>
        <p:txBody>
          <a:bodyPr wrap="square" rtlCol="0">
            <a:spAutoFit/>
          </a:bodyPr>
          <a:lstStyle/>
          <a:p>
            <a:pPr marL="0" marR="0">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multiple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fr-FR" sz="1800" dirty="0">
                <a:effectLst/>
                <a:latin typeface="TimesNewRomanPSMT"/>
                <a:ea typeface="Calibri" panose="020F0502020204030204" pitchFamily="34" charset="0"/>
                <a:cs typeface="TimesNewRomanPSM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Les coefficients de corrélation multiples expriment l'intensité de </a:t>
            </a:r>
            <a:r>
              <a:rPr lang="fr-FR" sz="2400" dirty="0">
                <a:latin typeface="TimesNewRomanPSMT"/>
                <a:ea typeface="Calibri" panose="020F0502020204030204" pitchFamily="34" charset="0"/>
                <a:cs typeface="TimesNewRomanPSMT"/>
              </a:rPr>
              <a:t>la liaison </a:t>
            </a:r>
            <a:r>
              <a:rPr lang="fr-FR" sz="2400" dirty="0">
                <a:effectLst/>
                <a:latin typeface="TimesNewRomanPSMT"/>
                <a:ea typeface="Calibri" panose="020F0502020204030204" pitchFamily="34" charset="0"/>
                <a:cs typeface="TimesNewRomanPSMT"/>
              </a:rPr>
              <a:t>entre la variable dépendante à expliquer et l'ensemble des variables explicatives.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Arial" panose="020B0604020202020204" pitchFamily="34" charset="0"/>
              </a:rPr>
              <a:t>Les corrélations partielles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Cette corrélation consid</a:t>
            </a:r>
            <a:r>
              <a:rPr lang="fr-FR" sz="2400" dirty="0">
                <a:latin typeface="TimesNewRomanPSMT"/>
                <a:ea typeface="Calibri" panose="020F0502020204030204" pitchFamily="34" charset="0"/>
                <a:cs typeface="TimesNewRomanPSMT"/>
              </a:rPr>
              <a:t>ère</a:t>
            </a:r>
            <a:r>
              <a:rPr lang="fr-FR" sz="2400" dirty="0">
                <a:effectLst/>
                <a:latin typeface="TimesNewRomanPSMT"/>
                <a:ea typeface="Calibri" panose="020F0502020204030204" pitchFamily="34" charset="0"/>
                <a:cs typeface="TimesNewRomanPSMT"/>
              </a:rPr>
              <a:t> l’association entre deux variables , en contrôlant l'influence d’une troisième variable.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dirty="0">
                <a:effectLst/>
                <a:latin typeface="TimesNewRomanPSMT"/>
                <a:ea typeface="Calibri" panose="020F0502020204030204" pitchFamily="34" charset="0"/>
                <a:cs typeface="TimesNewRomanPSMT"/>
              </a:rPr>
              <a:t>Par exemple, on peut rechercher la corrélation entre l’</a:t>
            </a:r>
            <a:r>
              <a:rPr lang="fr-FR" sz="2400" dirty="0">
                <a:latin typeface="TimesNewRomanPSMT"/>
                <a:ea typeface="Calibri" panose="020F0502020204030204" pitchFamily="34" charset="0"/>
                <a:cs typeface="TimesNewRomanPSMT"/>
              </a:rPr>
              <a:t>indice de masse corporelle </a:t>
            </a:r>
            <a:r>
              <a:rPr lang="fr-FR" sz="2400" dirty="0">
                <a:effectLst/>
                <a:latin typeface="TimesNewRomanPSMT"/>
                <a:ea typeface="Calibri" panose="020F0502020204030204" pitchFamily="34" charset="0"/>
                <a:cs typeface="TimesNewRomanPSMT"/>
              </a:rPr>
              <a:t>et l’habitude alimentaire pour une tranche d’âge donnée.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fr-FR" sz="1800" b="1" dirty="0">
                <a:effectLst/>
                <a:latin typeface="Times New Roman" panose="02020603050405020304" pitchFamily="18"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6550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pPr marL="0" marR="0">
              <a:lnSpc>
                <a:spcPct val="150000"/>
              </a:lnSpc>
              <a:spcBef>
                <a:spcPts val="0"/>
              </a:spcBef>
              <a:spcAft>
                <a:spcPts val="0"/>
              </a:spcAft>
            </a:pP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corrélation de Pearson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3C36DCC-281B-40D3-85D6-BB83E1A664CA}"/>
              </a:ext>
            </a:extLst>
          </p:cNvPr>
          <p:cNvPicPr>
            <a:picLocks noChangeAspect="1"/>
          </p:cNvPicPr>
          <p:nvPr/>
        </p:nvPicPr>
        <p:blipFill>
          <a:blip r:embed="rId3"/>
          <a:stretch>
            <a:fillRect/>
          </a:stretch>
        </p:blipFill>
        <p:spPr>
          <a:xfrm>
            <a:off x="971600" y="1500187"/>
            <a:ext cx="6300737" cy="3857625"/>
          </a:xfrm>
          <a:prstGeom prst="rect">
            <a:avLst/>
          </a:prstGeom>
        </p:spPr>
      </p:pic>
      <p:sp>
        <p:nvSpPr>
          <p:cNvPr id="7" name="Oval 6">
            <a:extLst>
              <a:ext uri="{FF2B5EF4-FFF2-40B4-BE49-F238E27FC236}">
                <a16:creationId xmlns:a16="http://schemas.microsoft.com/office/drawing/2014/main" id="{CB168ED4-42A9-4F35-BA8D-73C9F4DAD77E}"/>
              </a:ext>
            </a:extLst>
          </p:cNvPr>
          <p:cNvSpPr/>
          <p:nvPr/>
        </p:nvSpPr>
        <p:spPr>
          <a:xfrm>
            <a:off x="5292080" y="2780928"/>
            <a:ext cx="720080"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0882B3-8C0F-4A2F-BD05-2E7B5158A6CA}"/>
              </a:ext>
            </a:extLst>
          </p:cNvPr>
          <p:cNvSpPr txBox="1"/>
          <p:nvPr/>
        </p:nvSpPr>
        <p:spPr>
          <a:xfrm>
            <a:off x="6300192" y="1950802"/>
            <a:ext cx="2664296" cy="2308324"/>
          </a:xfrm>
          <a:prstGeom prst="rect">
            <a:avLst/>
          </a:prstGeom>
          <a:noFill/>
        </p:spPr>
        <p:txBody>
          <a:bodyPr wrap="square" rtlCol="0">
            <a:spAutoFit/>
          </a:bodyPr>
          <a:lstStyle/>
          <a:p>
            <a:pPr algn="just"/>
            <a:r>
              <a:rPr lang="en-US" dirty="0" err="1"/>
              <a:t>Valeur</a:t>
            </a:r>
            <a:r>
              <a:rPr lang="en-US" dirty="0"/>
              <a:t> de r et signification : attention </a:t>
            </a:r>
            <a:r>
              <a:rPr lang="en-US" dirty="0" err="1"/>
              <a:t>une</a:t>
            </a:r>
            <a:r>
              <a:rPr lang="en-US" dirty="0"/>
              <a:t> </a:t>
            </a:r>
            <a:r>
              <a:rPr lang="en-US" dirty="0" err="1"/>
              <a:t>valeur</a:t>
            </a:r>
            <a:r>
              <a:rPr lang="en-US" dirty="0"/>
              <a:t> </a:t>
            </a:r>
            <a:r>
              <a:rPr lang="en-US" dirty="0" err="1"/>
              <a:t>trés</a:t>
            </a:r>
            <a:r>
              <a:rPr lang="en-US" dirty="0"/>
              <a:t> significative ne </a:t>
            </a:r>
            <a:r>
              <a:rPr lang="en-US" dirty="0" err="1"/>
              <a:t>présente</a:t>
            </a:r>
            <a:r>
              <a:rPr lang="en-US" dirty="0"/>
              <a:t> pas </a:t>
            </a:r>
            <a:r>
              <a:rPr lang="en-US" dirty="0" err="1"/>
              <a:t>une</a:t>
            </a:r>
            <a:r>
              <a:rPr lang="en-US" dirty="0"/>
              <a:t> correlation forte   (se </a:t>
            </a:r>
            <a:r>
              <a:rPr lang="en-US" dirty="0" err="1"/>
              <a:t>référer</a:t>
            </a:r>
            <a:r>
              <a:rPr lang="en-US" dirty="0"/>
              <a:t> à la </a:t>
            </a:r>
            <a:r>
              <a:rPr lang="en-US" dirty="0" err="1"/>
              <a:t>littérature</a:t>
            </a:r>
            <a:r>
              <a:rPr lang="en-US" dirty="0"/>
              <a:t> pour les </a:t>
            </a:r>
            <a:r>
              <a:rPr lang="en-US" dirty="0" err="1"/>
              <a:t>seuils</a:t>
            </a:r>
            <a:r>
              <a:rPr lang="en-US" dirty="0"/>
              <a:t> :</a:t>
            </a:r>
            <a:r>
              <a:rPr lang="en-US" dirty="0" err="1"/>
              <a:t>faible</a:t>
            </a:r>
            <a:r>
              <a:rPr lang="en-US" dirty="0"/>
              <a:t> </a:t>
            </a:r>
            <a:r>
              <a:rPr lang="en-US" dirty="0" err="1"/>
              <a:t>modéré</a:t>
            </a:r>
            <a:r>
              <a:rPr lang="en-US" dirty="0"/>
              <a:t> et fort))</a:t>
            </a:r>
          </a:p>
        </p:txBody>
      </p:sp>
    </p:spTree>
    <p:extLst>
      <p:ext uri="{BB962C8B-B14F-4D97-AF65-F5344CB8AC3E}">
        <p14:creationId xmlns:p14="http://schemas.microsoft.com/office/powerpoint/2010/main" val="1550529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3" name="Picture 2">
            <a:extLst>
              <a:ext uri="{FF2B5EF4-FFF2-40B4-BE49-F238E27FC236}">
                <a16:creationId xmlns:a16="http://schemas.microsoft.com/office/drawing/2014/main" id="{D8B89A84-F14B-4ECF-AAD0-3B1D49B3F2F2}"/>
              </a:ext>
            </a:extLst>
          </p:cNvPr>
          <p:cNvPicPr>
            <a:picLocks noChangeAspect="1"/>
          </p:cNvPicPr>
          <p:nvPr/>
        </p:nvPicPr>
        <p:blipFill>
          <a:blip r:embed="rId3"/>
          <a:stretch>
            <a:fillRect/>
          </a:stretch>
        </p:blipFill>
        <p:spPr>
          <a:xfrm>
            <a:off x="251520" y="1749944"/>
            <a:ext cx="8892480" cy="5108056"/>
          </a:xfrm>
          <a:prstGeom prst="rect">
            <a:avLst/>
          </a:prstGeom>
        </p:spPr>
      </p:pic>
    </p:spTree>
    <p:extLst>
      <p:ext uri="{BB962C8B-B14F-4D97-AF65-F5344CB8AC3E}">
        <p14:creationId xmlns:p14="http://schemas.microsoft.com/office/powerpoint/2010/main" val="35021565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p:nvPr>
        </p:nvSpPr>
        <p:spPr/>
        <p:txBody>
          <a:bodyPr/>
          <a:lstStyle/>
          <a:p>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Illustration graphique de la corrélation de Pearson </a:t>
            </a:r>
            <a:endParaRPr lang="fr-FR" dirty="0"/>
          </a:p>
        </p:txBody>
      </p:sp>
      <p:pic>
        <p:nvPicPr>
          <p:cNvPr id="4" name="Picture 3">
            <a:extLst>
              <a:ext uri="{FF2B5EF4-FFF2-40B4-BE49-F238E27FC236}">
                <a16:creationId xmlns:a16="http://schemas.microsoft.com/office/drawing/2014/main" id="{9C64F370-9652-4F04-81CB-0E0E1D69DF46}"/>
              </a:ext>
            </a:extLst>
          </p:cNvPr>
          <p:cNvPicPr>
            <a:picLocks noChangeAspect="1"/>
          </p:cNvPicPr>
          <p:nvPr/>
        </p:nvPicPr>
        <p:blipFill>
          <a:blip r:embed="rId3"/>
          <a:stretch>
            <a:fillRect/>
          </a:stretch>
        </p:blipFill>
        <p:spPr>
          <a:xfrm>
            <a:off x="0" y="1467836"/>
            <a:ext cx="9144000" cy="4985500"/>
          </a:xfrm>
          <a:prstGeom prst="rect">
            <a:avLst/>
          </a:prstGeom>
        </p:spPr>
      </p:pic>
    </p:spTree>
    <p:extLst>
      <p:ext uri="{BB962C8B-B14F-4D97-AF65-F5344CB8AC3E}">
        <p14:creationId xmlns:p14="http://schemas.microsoft.com/office/powerpoint/2010/main" val="4223772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0"/>
</p:tagLst>
</file>

<file path=ppt/tags/tag21.xml><?xml version="1.0" encoding="utf-8"?>
<p:tagLst xmlns:a="http://schemas.openxmlformats.org/drawingml/2006/main" xmlns:r="http://schemas.openxmlformats.org/officeDocument/2006/relationships" xmlns:p="http://schemas.openxmlformats.org/presentationml/2006/main">
  <p:tag name="NUM" val="21"/>
</p:tagLst>
</file>

<file path=ppt/tags/tag22.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23"/>
</p:tagLst>
</file>

<file path=ppt/tags/tag24.xml><?xml version="1.0" encoding="utf-8"?>
<p:tagLst xmlns:a="http://schemas.openxmlformats.org/drawingml/2006/main" xmlns:r="http://schemas.openxmlformats.org/officeDocument/2006/relationships" xmlns:p="http://schemas.openxmlformats.org/presentationml/2006/main">
  <p:tag name="NUM" val="24"/>
</p:tagLst>
</file>

<file path=ppt/tags/tag25.xml><?xml version="1.0" encoding="utf-8"?>
<p:tagLst xmlns:a="http://schemas.openxmlformats.org/drawingml/2006/main" xmlns:r="http://schemas.openxmlformats.org/officeDocument/2006/relationships" xmlns:p="http://schemas.openxmlformats.org/presentationml/2006/main">
  <p:tag name="NUM" val="25"/>
</p:tagLst>
</file>

<file path=ppt/tags/tag26.xml><?xml version="1.0" encoding="utf-8"?>
<p:tagLst xmlns:a="http://schemas.openxmlformats.org/drawingml/2006/main" xmlns:r="http://schemas.openxmlformats.org/officeDocument/2006/relationships" xmlns:p="http://schemas.openxmlformats.org/presentationml/2006/main">
  <p:tag name="NUM" val="26"/>
</p:tagLst>
</file>

<file path=ppt/tags/tag27.xml><?xml version="1.0" encoding="utf-8"?>
<p:tagLst xmlns:a="http://schemas.openxmlformats.org/drawingml/2006/main" xmlns:r="http://schemas.openxmlformats.org/officeDocument/2006/relationships" xmlns:p="http://schemas.openxmlformats.org/presentationml/2006/main">
  <p:tag name="NUM" val="27"/>
</p:tagLst>
</file>

<file path=ppt/tags/tag28.xml><?xml version="1.0" encoding="utf-8"?>
<p:tagLst xmlns:a="http://schemas.openxmlformats.org/drawingml/2006/main" xmlns:r="http://schemas.openxmlformats.org/officeDocument/2006/relationships" xmlns:p="http://schemas.openxmlformats.org/presentationml/2006/main">
  <p:tag name="NUM" val="28"/>
</p:tagLst>
</file>

<file path=ppt/tags/tag29.xml><?xml version="1.0" encoding="utf-8"?>
<p:tagLst xmlns:a="http://schemas.openxmlformats.org/drawingml/2006/main" xmlns:r="http://schemas.openxmlformats.org/officeDocument/2006/relationships" xmlns:p="http://schemas.openxmlformats.org/presentationml/2006/main">
  <p:tag name="NUM" val="29"/>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0"/>
</p:tagLst>
</file>

<file path=ppt/tags/tag31.xml><?xml version="1.0" encoding="utf-8"?>
<p:tagLst xmlns:a="http://schemas.openxmlformats.org/drawingml/2006/main" xmlns:r="http://schemas.openxmlformats.org/officeDocument/2006/relationships" xmlns:p="http://schemas.openxmlformats.org/presentationml/2006/main">
  <p:tag name="NUM" val="31"/>
</p:tagLst>
</file>

<file path=ppt/tags/tag32.xml><?xml version="1.0" encoding="utf-8"?>
<p:tagLst xmlns:a="http://schemas.openxmlformats.org/drawingml/2006/main" xmlns:r="http://schemas.openxmlformats.org/officeDocument/2006/relationships" xmlns:p="http://schemas.openxmlformats.org/presentationml/2006/main">
  <p:tag name="NUM" val="32"/>
</p:tagLst>
</file>

<file path=ppt/tags/tag33.xml><?xml version="1.0" encoding="utf-8"?>
<p:tagLst xmlns:a="http://schemas.openxmlformats.org/drawingml/2006/main" xmlns:r="http://schemas.openxmlformats.org/officeDocument/2006/relationships" xmlns:p="http://schemas.openxmlformats.org/presentationml/2006/main">
  <p:tag name="NUM" val="33"/>
</p:tagLst>
</file>

<file path=ppt/tags/tag34.xml><?xml version="1.0" encoding="utf-8"?>
<p:tagLst xmlns:a="http://schemas.openxmlformats.org/drawingml/2006/main" xmlns:r="http://schemas.openxmlformats.org/officeDocument/2006/relationships" xmlns:p="http://schemas.openxmlformats.org/presentationml/2006/main">
  <p:tag name="NUM" val="34"/>
</p:tagLst>
</file>

<file path=ppt/tags/tag35.xml><?xml version="1.0" encoding="utf-8"?>
<p:tagLst xmlns:a="http://schemas.openxmlformats.org/drawingml/2006/main" xmlns:r="http://schemas.openxmlformats.org/officeDocument/2006/relationships" xmlns:p="http://schemas.openxmlformats.org/presentationml/2006/main">
  <p:tag name="NUM" val="35"/>
</p:tagLst>
</file>

<file path=ppt/tags/tag36.xml><?xml version="1.0" encoding="utf-8"?>
<p:tagLst xmlns:a="http://schemas.openxmlformats.org/drawingml/2006/main" xmlns:r="http://schemas.openxmlformats.org/officeDocument/2006/relationships" xmlns:p="http://schemas.openxmlformats.org/presentationml/2006/main">
  <p:tag name="NUM" val="36"/>
</p:tagLst>
</file>

<file path=ppt/tags/tag37.xml><?xml version="1.0" encoding="utf-8"?>
<p:tagLst xmlns:a="http://schemas.openxmlformats.org/drawingml/2006/main" xmlns:r="http://schemas.openxmlformats.org/officeDocument/2006/relationships" xmlns:p="http://schemas.openxmlformats.org/presentationml/2006/main">
  <p:tag name="NUM" val="37"/>
</p:tagLst>
</file>

<file path=ppt/tags/tag38.xml><?xml version="1.0" encoding="utf-8"?>
<p:tagLst xmlns:a="http://schemas.openxmlformats.org/drawingml/2006/main" xmlns:r="http://schemas.openxmlformats.org/officeDocument/2006/relationships" xmlns:p="http://schemas.openxmlformats.org/presentationml/2006/main">
  <p:tag name="NUM" val="38"/>
</p:tagLst>
</file>

<file path=ppt/tags/tag39.xml><?xml version="1.0" encoding="utf-8"?>
<p:tagLst xmlns:a="http://schemas.openxmlformats.org/drawingml/2006/main" xmlns:r="http://schemas.openxmlformats.org/officeDocument/2006/relationships" xmlns:p="http://schemas.openxmlformats.org/presentationml/2006/main">
  <p:tag name="NUM" val="39"/>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0"/>
</p:tagLst>
</file>

<file path=ppt/tags/tag41.xml><?xml version="1.0" encoding="utf-8"?>
<p:tagLst xmlns:a="http://schemas.openxmlformats.org/drawingml/2006/main" xmlns:r="http://schemas.openxmlformats.org/officeDocument/2006/relationships" xmlns:p="http://schemas.openxmlformats.org/presentationml/2006/main">
  <p:tag name="NUM" val="41"/>
</p:tagLst>
</file>

<file path=ppt/tags/tag42.xml><?xml version="1.0" encoding="utf-8"?>
<p:tagLst xmlns:a="http://schemas.openxmlformats.org/drawingml/2006/main" xmlns:r="http://schemas.openxmlformats.org/officeDocument/2006/relationships" xmlns:p="http://schemas.openxmlformats.org/presentationml/2006/main">
  <p:tag name="NUM" val="42"/>
</p:tagLst>
</file>

<file path=ppt/tags/tag43.xml><?xml version="1.0" encoding="utf-8"?>
<p:tagLst xmlns:a="http://schemas.openxmlformats.org/drawingml/2006/main" xmlns:r="http://schemas.openxmlformats.org/officeDocument/2006/relationships" xmlns:p="http://schemas.openxmlformats.org/presentationml/2006/main">
  <p:tag name="NUM" val="43"/>
</p:tagLst>
</file>

<file path=ppt/tags/tag44.xml><?xml version="1.0" encoding="utf-8"?>
<p:tagLst xmlns:a="http://schemas.openxmlformats.org/drawingml/2006/main" xmlns:r="http://schemas.openxmlformats.org/officeDocument/2006/relationships" xmlns:p="http://schemas.openxmlformats.org/presentationml/2006/main">
  <p:tag name="NUM" val="44"/>
</p:tagLst>
</file>

<file path=ppt/tags/tag45.xml><?xml version="1.0" encoding="utf-8"?>
<p:tagLst xmlns:a="http://schemas.openxmlformats.org/drawingml/2006/main" xmlns:r="http://schemas.openxmlformats.org/officeDocument/2006/relationships" xmlns:p="http://schemas.openxmlformats.org/presentationml/2006/main">
  <p:tag name="NUM" val="45"/>
</p:tagLst>
</file>

<file path=ppt/tags/tag46.xml><?xml version="1.0" encoding="utf-8"?>
<p:tagLst xmlns:a="http://schemas.openxmlformats.org/drawingml/2006/main" xmlns:r="http://schemas.openxmlformats.org/officeDocument/2006/relationships" xmlns:p="http://schemas.openxmlformats.org/presentationml/2006/main">
  <p:tag name="NUM" val="46"/>
</p:tagLst>
</file>

<file path=ppt/tags/tag47.xml><?xml version="1.0" encoding="utf-8"?>
<p:tagLst xmlns:a="http://schemas.openxmlformats.org/drawingml/2006/main" xmlns:r="http://schemas.openxmlformats.org/officeDocument/2006/relationships" xmlns:p="http://schemas.openxmlformats.org/presentationml/2006/main">
  <p:tag name="NUM" val="47"/>
</p:tagLst>
</file>

<file path=ppt/tags/tag48.xml><?xml version="1.0" encoding="utf-8"?>
<p:tagLst xmlns:a="http://schemas.openxmlformats.org/drawingml/2006/main" xmlns:r="http://schemas.openxmlformats.org/officeDocument/2006/relationships" xmlns:p="http://schemas.openxmlformats.org/presentationml/2006/main">
  <p:tag name="NUM" val="48"/>
</p:tagLst>
</file>

<file path=ppt/tags/tag49.xml><?xml version="1.0" encoding="utf-8"?>
<p:tagLst xmlns:a="http://schemas.openxmlformats.org/drawingml/2006/main" xmlns:r="http://schemas.openxmlformats.org/officeDocument/2006/relationships" xmlns:p="http://schemas.openxmlformats.org/presentationml/2006/main">
  <p:tag name="NUM" val="49"/>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50"/>
</p:tagLst>
</file>

<file path=ppt/tags/tag51.xml><?xml version="1.0" encoding="utf-8"?>
<p:tagLst xmlns:a="http://schemas.openxmlformats.org/drawingml/2006/main" xmlns:r="http://schemas.openxmlformats.org/officeDocument/2006/relationships" xmlns:p="http://schemas.openxmlformats.org/presentationml/2006/main">
  <p:tag name="NUM" val="51"/>
</p:tagLst>
</file>

<file path=ppt/tags/tag52.xml><?xml version="1.0" encoding="utf-8"?>
<p:tagLst xmlns:a="http://schemas.openxmlformats.org/drawingml/2006/main" xmlns:r="http://schemas.openxmlformats.org/officeDocument/2006/relationships" xmlns:p="http://schemas.openxmlformats.org/presentationml/2006/main">
  <p:tag name="NUM" val="52"/>
</p:tagLst>
</file>

<file path=ppt/tags/tag53.xml><?xml version="1.0" encoding="utf-8"?>
<p:tagLst xmlns:a="http://schemas.openxmlformats.org/drawingml/2006/main" xmlns:r="http://schemas.openxmlformats.org/officeDocument/2006/relationships" xmlns:p="http://schemas.openxmlformats.org/presentationml/2006/main">
  <p:tag name="NUM" val="53"/>
</p:tagLst>
</file>

<file path=ppt/tags/tag54.xml><?xml version="1.0" encoding="utf-8"?>
<p:tagLst xmlns:a="http://schemas.openxmlformats.org/drawingml/2006/main" xmlns:r="http://schemas.openxmlformats.org/officeDocument/2006/relationships" xmlns:p="http://schemas.openxmlformats.org/presentationml/2006/main">
  <p:tag name="NUM" val="54"/>
</p:tagLst>
</file>

<file path=ppt/tags/tag55.xml><?xml version="1.0" encoding="utf-8"?>
<p:tagLst xmlns:a="http://schemas.openxmlformats.org/drawingml/2006/main" xmlns:r="http://schemas.openxmlformats.org/officeDocument/2006/relationships" xmlns:p="http://schemas.openxmlformats.org/presentationml/2006/main">
  <p:tag name="NUM" val="55"/>
</p:tagLst>
</file>

<file path=ppt/tags/tag56.xml><?xml version="1.0" encoding="utf-8"?>
<p:tagLst xmlns:a="http://schemas.openxmlformats.org/drawingml/2006/main" xmlns:r="http://schemas.openxmlformats.org/officeDocument/2006/relationships" xmlns:p="http://schemas.openxmlformats.org/presentationml/2006/main">
  <p:tag name="NUM" val="56"/>
</p:tagLst>
</file>

<file path=ppt/tags/tag57.xml><?xml version="1.0" encoding="utf-8"?>
<p:tagLst xmlns:a="http://schemas.openxmlformats.org/drawingml/2006/main" xmlns:r="http://schemas.openxmlformats.org/officeDocument/2006/relationships" xmlns:p="http://schemas.openxmlformats.org/presentationml/2006/main">
  <p:tag name="NUM" val="57"/>
</p:tagLst>
</file>

<file path=ppt/tags/tag58.xml><?xml version="1.0" encoding="utf-8"?>
<p:tagLst xmlns:a="http://schemas.openxmlformats.org/drawingml/2006/main" xmlns:r="http://schemas.openxmlformats.org/officeDocument/2006/relationships" xmlns:p="http://schemas.openxmlformats.org/presentationml/2006/main">
  <p:tag name="NUM" val="58"/>
</p:tagLst>
</file>

<file path=ppt/tags/tag59.xml><?xml version="1.0" encoding="utf-8"?>
<p:tagLst xmlns:a="http://schemas.openxmlformats.org/drawingml/2006/main" xmlns:r="http://schemas.openxmlformats.org/officeDocument/2006/relationships" xmlns:p="http://schemas.openxmlformats.org/presentationml/2006/main">
  <p:tag name="NUM" val="59"/>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60"/>
</p:tagLst>
</file>

<file path=ppt/tags/tag61.xml><?xml version="1.0" encoding="utf-8"?>
<p:tagLst xmlns:a="http://schemas.openxmlformats.org/drawingml/2006/main" xmlns:r="http://schemas.openxmlformats.org/officeDocument/2006/relationships" xmlns:p="http://schemas.openxmlformats.org/presentationml/2006/main">
  <p:tag name="NUM" val="61"/>
</p:tagLst>
</file>

<file path=ppt/tags/tag62.xml><?xml version="1.0" encoding="utf-8"?>
<p:tagLst xmlns:a="http://schemas.openxmlformats.org/drawingml/2006/main" xmlns:r="http://schemas.openxmlformats.org/officeDocument/2006/relationships" xmlns:p="http://schemas.openxmlformats.org/presentationml/2006/main">
  <p:tag name="NUM" val="62"/>
</p:tagLst>
</file>

<file path=ppt/tags/tag63.xml><?xml version="1.0" encoding="utf-8"?>
<p:tagLst xmlns:a="http://schemas.openxmlformats.org/drawingml/2006/main" xmlns:r="http://schemas.openxmlformats.org/officeDocument/2006/relationships" xmlns:p="http://schemas.openxmlformats.org/presentationml/2006/main">
  <p:tag name="NUM" val="63"/>
</p:tagLst>
</file>

<file path=ppt/tags/tag64.xml><?xml version="1.0" encoding="utf-8"?>
<p:tagLst xmlns:a="http://schemas.openxmlformats.org/drawingml/2006/main" xmlns:r="http://schemas.openxmlformats.org/officeDocument/2006/relationships" xmlns:p="http://schemas.openxmlformats.org/presentationml/2006/main">
  <p:tag name="NUM" val="64"/>
</p:tagLst>
</file>

<file path=ppt/tags/tag65.xml><?xml version="1.0" encoding="utf-8"?>
<p:tagLst xmlns:a="http://schemas.openxmlformats.org/drawingml/2006/main" xmlns:r="http://schemas.openxmlformats.org/officeDocument/2006/relationships" xmlns:p="http://schemas.openxmlformats.org/presentationml/2006/main">
  <p:tag name="NUM" val="65"/>
</p:tagLst>
</file>

<file path=ppt/tags/tag66.xml><?xml version="1.0" encoding="utf-8"?>
<p:tagLst xmlns:a="http://schemas.openxmlformats.org/drawingml/2006/main" xmlns:r="http://schemas.openxmlformats.org/officeDocument/2006/relationships" xmlns:p="http://schemas.openxmlformats.org/presentationml/2006/main">
  <p:tag name="NUM" val="66"/>
</p:tagLst>
</file>

<file path=ppt/tags/tag67.xml><?xml version="1.0" encoding="utf-8"?>
<p:tagLst xmlns:a="http://schemas.openxmlformats.org/drawingml/2006/main" xmlns:r="http://schemas.openxmlformats.org/officeDocument/2006/relationships" xmlns:p="http://schemas.openxmlformats.org/presentationml/2006/main">
  <p:tag name="NUM" val="67"/>
</p:tagLst>
</file>

<file path=ppt/tags/tag68.xml><?xml version="1.0" encoding="utf-8"?>
<p:tagLst xmlns:a="http://schemas.openxmlformats.org/drawingml/2006/main" xmlns:r="http://schemas.openxmlformats.org/officeDocument/2006/relationships" xmlns:p="http://schemas.openxmlformats.org/presentationml/2006/main">
  <p:tag name="NUM" val="68"/>
</p:tagLst>
</file>

<file path=ppt/tags/tag69.xml><?xml version="1.0" encoding="utf-8"?>
<p:tagLst xmlns:a="http://schemas.openxmlformats.org/drawingml/2006/main" xmlns:r="http://schemas.openxmlformats.org/officeDocument/2006/relationships" xmlns:p="http://schemas.openxmlformats.org/presentationml/2006/main">
  <p:tag name="NUM" val="69"/>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70"/>
</p:tagLst>
</file>

<file path=ppt/tags/tag71.xml><?xml version="1.0" encoding="utf-8"?>
<p:tagLst xmlns:a="http://schemas.openxmlformats.org/drawingml/2006/main" xmlns:r="http://schemas.openxmlformats.org/officeDocument/2006/relationships" xmlns:p="http://schemas.openxmlformats.org/presentationml/2006/main">
  <p:tag name="NUM" val="71"/>
</p:tagLst>
</file>

<file path=ppt/tags/tag72.xml><?xml version="1.0" encoding="utf-8"?>
<p:tagLst xmlns:a="http://schemas.openxmlformats.org/drawingml/2006/main" xmlns:r="http://schemas.openxmlformats.org/officeDocument/2006/relationships" xmlns:p="http://schemas.openxmlformats.org/presentationml/2006/main">
  <p:tag name="NUM" val="72"/>
</p:tagLst>
</file>

<file path=ppt/tags/tag73.xml><?xml version="1.0" encoding="utf-8"?>
<p:tagLst xmlns:a="http://schemas.openxmlformats.org/drawingml/2006/main" xmlns:r="http://schemas.openxmlformats.org/officeDocument/2006/relationships" xmlns:p="http://schemas.openxmlformats.org/presentationml/2006/main">
  <p:tag name="NUM" val="73"/>
</p:tagLst>
</file>

<file path=ppt/tags/tag74.xml><?xml version="1.0" encoding="utf-8"?>
<p:tagLst xmlns:a="http://schemas.openxmlformats.org/drawingml/2006/main" xmlns:r="http://schemas.openxmlformats.org/officeDocument/2006/relationships" xmlns:p="http://schemas.openxmlformats.org/presentationml/2006/main">
  <p:tag name="NUM" val="74"/>
</p:tagLst>
</file>

<file path=ppt/tags/tag75.xml><?xml version="1.0" encoding="utf-8"?>
<p:tagLst xmlns:a="http://schemas.openxmlformats.org/drawingml/2006/main" xmlns:r="http://schemas.openxmlformats.org/officeDocument/2006/relationships" xmlns:p="http://schemas.openxmlformats.org/presentationml/2006/main">
  <p:tag name="NUM" val="75"/>
</p:tagLst>
</file>

<file path=ppt/tags/tag76.xml><?xml version="1.0" encoding="utf-8"?>
<p:tagLst xmlns:a="http://schemas.openxmlformats.org/drawingml/2006/main" xmlns:r="http://schemas.openxmlformats.org/officeDocument/2006/relationships" xmlns:p="http://schemas.openxmlformats.org/presentationml/2006/main">
  <p:tag name="NUM" val="76"/>
</p:tagLst>
</file>

<file path=ppt/tags/tag77.xml><?xml version="1.0" encoding="utf-8"?>
<p:tagLst xmlns:a="http://schemas.openxmlformats.org/drawingml/2006/main" xmlns:r="http://schemas.openxmlformats.org/officeDocument/2006/relationships" xmlns:p="http://schemas.openxmlformats.org/presentationml/2006/main">
  <p:tag name="NUM" val="77"/>
</p:tagLst>
</file>

<file path=ppt/tags/tag78.xml><?xml version="1.0" encoding="utf-8"?>
<p:tagLst xmlns:a="http://schemas.openxmlformats.org/drawingml/2006/main" xmlns:r="http://schemas.openxmlformats.org/officeDocument/2006/relationships" xmlns:p="http://schemas.openxmlformats.org/presentationml/2006/main">
  <p:tag name="NUM" val="78"/>
</p:tagLst>
</file>

<file path=ppt/tags/tag79.xml><?xml version="1.0" encoding="utf-8"?>
<p:tagLst xmlns:a="http://schemas.openxmlformats.org/drawingml/2006/main" xmlns:r="http://schemas.openxmlformats.org/officeDocument/2006/relationships" xmlns:p="http://schemas.openxmlformats.org/presentationml/2006/main">
  <p:tag name="NUM" val="79"/>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80"/>
</p:tagLst>
</file>

<file path=ppt/tags/tag81.xml><?xml version="1.0" encoding="utf-8"?>
<p:tagLst xmlns:a="http://schemas.openxmlformats.org/drawingml/2006/main" xmlns:r="http://schemas.openxmlformats.org/officeDocument/2006/relationships" xmlns:p="http://schemas.openxmlformats.org/presentationml/2006/main">
  <p:tag name="NUM" val="81"/>
</p:tagLst>
</file>

<file path=ppt/tags/tag82.xml><?xml version="1.0" encoding="utf-8"?>
<p:tagLst xmlns:a="http://schemas.openxmlformats.org/drawingml/2006/main" xmlns:r="http://schemas.openxmlformats.org/officeDocument/2006/relationships" xmlns:p="http://schemas.openxmlformats.org/presentationml/2006/main">
  <p:tag name="NUM" val="82"/>
</p:tagLst>
</file>

<file path=ppt/tags/tag83.xml><?xml version="1.0" encoding="utf-8"?>
<p:tagLst xmlns:a="http://schemas.openxmlformats.org/drawingml/2006/main" xmlns:r="http://schemas.openxmlformats.org/officeDocument/2006/relationships" xmlns:p="http://schemas.openxmlformats.org/presentationml/2006/main">
  <p:tag name="NUM" val="83"/>
</p:tagLst>
</file>

<file path=ppt/tags/tag84.xml><?xml version="1.0" encoding="utf-8"?>
<p:tagLst xmlns:a="http://schemas.openxmlformats.org/drawingml/2006/main" xmlns:r="http://schemas.openxmlformats.org/officeDocument/2006/relationships" xmlns:p="http://schemas.openxmlformats.org/presentationml/2006/main">
  <p:tag name="NUM" val="84"/>
</p:tagLst>
</file>

<file path=ppt/tags/tag85.xml><?xml version="1.0" encoding="utf-8"?>
<p:tagLst xmlns:a="http://schemas.openxmlformats.org/drawingml/2006/main" xmlns:r="http://schemas.openxmlformats.org/officeDocument/2006/relationships" xmlns:p="http://schemas.openxmlformats.org/presentationml/2006/main">
  <p:tag name="NUM" val="85"/>
</p:tagLst>
</file>

<file path=ppt/tags/tag86.xml><?xml version="1.0" encoding="utf-8"?>
<p:tagLst xmlns:a="http://schemas.openxmlformats.org/drawingml/2006/main" xmlns:r="http://schemas.openxmlformats.org/officeDocument/2006/relationships" xmlns:p="http://schemas.openxmlformats.org/presentationml/2006/main">
  <p:tag name="NUM" val="86"/>
</p:tagLst>
</file>

<file path=ppt/tags/tag87.xml><?xml version="1.0" encoding="utf-8"?>
<p:tagLst xmlns:a="http://schemas.openxmlformats.org/drawingml/2006/main" xmlns:r="http://schemas.openxmlformats.org/officeDocument/2006/relationships" xmlns:p="http://schemas.openxmlformats.org/presentationml/2006/main">
  <p:tag name="NUM" val="87"/>
</p:tagLst>
</file>

<file path=ppt/tags/tag88.xml><?xml version="1.0" encoding="utf-8"?>
<p:tagLst xmlns:a="http://schemas.openxmlformats.org/drawingml/2006/main" xmlns:r="http://schemas.openxmlformats.org/officeDocument/2006/relationships" xmlns:p="http://schemas.openxmlformats.org/presentationml/2006/main">
  <p:tag name="NUM" val="88"/>
</p:tagLst>
</file>

<file path=ppt/tags/tag89.xml><?xml version="1.0" encoding="utf-8"?>
<p:tagLst xmlns:a="http://schemas.openxmlformats.org/drawingml/2006/main" xmlns:r="http://schemas.openxmlformats.org/officeDocument/2006/relationships" xmlns:p="http://schemas.openxmlformats.org/presentationml/2006/main">
  <p:tag name="NUM" val="89"/>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90"/>
</p:tagLst>
</file>

<file path=ppt/tags/tag91.xml><?xml version="1.0" encoding="utf-8"?>
<p:tagLst xmlns:a="http://schemas.openxmlformats.org/drawingml/2006/main" xmlns:r="http://schemas.openxmlformats.org/officeDocument/2006/relationships" xmlns:p="http://schemas.openxmlformats.org/presentationml/2006/main">
  <p:tag name="NUM" val="91"/>
</p:tagLst>
</file>

<file path=ppt/tags/tag92.xml><?xml version="1.0" encoding="utf-8"?>
<p:tagLst xmlns:a="http://schemas.openxmlformats.org/drawingml/2006/main" xmlns:r="http://schemas.openxmlformats.org/officeDocument/2006/relationships" xmlns:p="http://schemas.openxmlformats.org/presentationml/2006/main">
  <p:tag name="NUM" val="92"/>
</p:tagLst>
</file>

<file path=ppt/tags/tag93.xml><?xml version="1.0" encoding="utf-8"?>
<p:tagLst xmlns:a="http://schemas.openxmlformats.org/drawingml/2006/main" xmlns:r="http://schemas.openxmlformats.org/officeDocument/2006/relationships" xmlns:p="http://schemas.openxmlformats.org/presentationml/2006/main">
  <p:tag name="NUM" val="93"/>
</p:tagLst>
</file>

<file path=ppt/tags/tag94.xml><?xml version="1.0" encoding="utf-8"?>
<p:tagLst xmlns:a="http://schemas.openxmlformats.org/drawingml/2006/main" xmlns:r="http://schemas.openxmlformats.org/officeDocument/2006/relationships" xmlns:p="http://schemas.openxmlformats.org/presentationml/2006/main">
  <p:tag name="NUM" val="94"/>
</p:tagLst>
</file>

<file path=ppt/tags/tag95.xml><?xml version="1.0" encoding="utf-8"?>
<p:tagLst xmlns:a="http://schemas.openxmlformats.org/drawingml/2006/main" xmlns:r="http://schemas.openxmlformats.org/officeDocument/2006/relationships" xmlns:p="http://schemas.openxmlformats.org/presentationml/2006/main">
  <p:tag name="NUM" val="95"/>
</p:tagLst>
</file>

<file path=ppt/tags/tag96.xml><?xml version="1.0" encoding="utf-8"?>
<p:tagLst xmlns:a="http://schemas.openxmlformats.org/drawingml/2006/main" xmlns:r="http://schemas.openxmlformats.org/officeDocument/2006/relationships" xmlns:p="http://schemas.openxmlformats.org/presentationml/2006/main">
  <p:tag name="NUM" val="97"/>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7632</TotalTime>
  <Words>7417</Words>
  <Application>Microsoft Office PowerPoint</Application>
  <PresentationFormat>On-screen Show (4:3)</PresentationFormat>
  <Paragraphs>1193</Paragraphs>
  <Slides>218</Slides>
  <Notes>156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218</vt:i4>
      </vt:variant>
    </vt:vector>
  </HeadingPairs>
  <TitlesOfParts>
    <vt:vector size="229" baseType="lpstr">
      <vt:lpstr>Arial</vt:lpstr>
      <vt:lpstr>Assimilation</vt:lpstr>
      <vt:lpstr>Calibri</vt:lpstr>
      <vt:lpstr>Degrading Morals</vt:lpstr>
      <vt:lpstr>Monotype Corsiva</vt:lpstr>
      <vt:lpstr>Times</vt:lpstr>
      <vt:lpstr>Times New Roman</vt:lpstr>
      <vt:lpstr>TimesNewRomanPSMT</vt:lpstr>
      <vt:lpstr>Wingdings</vt:lpstr>
      <vt:lpstr>Modèle par défaut</vt:lpstr>
      <vt:lpstr>Équation</vt:lpstr>
      <vt:lpstr>PowerPoint Presentation</vt:lpstr>
      <vt:lpstr>Introduction </vt:lpstr>
      <vt:lpstr>Introduction </vt:lpstr>
      <vt:lpstr>Introduction </vt:lpstr>
      <vt:lpstr>Statistiques de première génération</vt:lpstr>
      <vt:lpstr>Statistiques de première génération</vt:lpstr>
      <vt:lpstr>Statistiques de première génération</vt:lpstr>
      <vt:lpstr>Statistiques de première génération</vt:lpstr>
      <vt:lpstr>Statistiques descriptives</vt:lpstr>
      <vt:lpstr>Statistiques descriptives</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Statistiques descriptives </vt:lpstr>
      <vt:lpstr>Normalité </vt:lpstr>
      <vt:lpstr>Statistiques descriptives </vt:lpstr>
      <vt:lpstr>Statistiques descriptives </vt:lpstr>
      <vt:lpstr>Statistiques descriptives </vt:lpstr>
      <vt:lpstr>Statistiques descriptives </vt:lpstr>
      <vt:lpstr>Statistiques de première génération</vt:lpstr>
      <vt:lpstr>Statistiques inférentielles</vt:lpstr>
      <vt:lpstr>Statistiques inférentielles</vt:lpstr>
      <vt:lpstr>Statistiques inférentielles</vt:lpstr>
      <vt:lpstr>Statistiques inférentielles</vt:lpstr>
      <vt:lpstr>Statistiques inférentielles</vt:lpstr>
      <vt:lpstr>Tests paramétriques</vt:lpstr>
      <vt:lpstr>Tests t de Student</vt:lpstr>
      <vt:lpstr>Le test-t de Student pour échantillon unique</vt:lpstr>
      <vt:lpstr>PowerPoint Presentation</vt:lpstr>
      <vt:lpstr>Le test-t de Student pour échantillon unique</vt:lpstr>
      <vt:lpstr>Le test-t de Student pour échantillon unique</vt:lpstr>
      <vt:lpstr>Le test-t de Student pour deux groupes  indépendants</vt:lpstr>
      <vt:lpstr>Le test-t de Student pour deux groupes  indépendants</vt:lpstr>
      <vt:lpstr>Le test-t de Student pour deux groupes  indépendants</vt:lpstr>
      <vt:lpstr>Le test-t de Student pour deux groupes  indépendants</vt:lpstr>
      <vt:lpstr>Le test-t de Student comparant deux groupes appariés.</vt:lpstr>
      <vt:lpstr>Exemple </vt:lpstr>
      <vt:lpstr>Le test-t de Student pour deux groupes appariés</vt:lpstr>
      <vt:lpstr>Le test-t de Student pour deux groupes  appariés</vt:lpstr>
      <vt:lpstr>Le test-t de Student pour deux groupes  appariés</vt:lpstr>
      <vt:lpstr>Le test-t de Student pour deux groupes  appariés</vt:lpstr>
      <vt:lpstr>L'analyse de variance à un facteur</vt:lpstr>
      <vt:lpstr>L'analyse de variance à un facteur</vt:lpstr>
      <vt:lpstr>L'analyse de variance à un facteur</vt:lpstr>
      <vt:lpstr>L'analyse de variance à un facteur</vt:lpstr>
      <vt:lpstr>L'analyse de variance à un facteur</vt:lpstr>
      <vt:lpstr>L'analyse de variance à un facteur</vt:lpstr>
      <vt:lpstr>L'analyse de variance à un facteur</vt:lpstr>
      <vt:lpstr>L'analyse de variance à un facteur</vt:lpstr>
      <vt:lpstr>L'analyse de variance à un facteur : (Anova à un facteur)</vt:lpstr>
      <vt:lpstr>L'analyse de variance à un facteur : (Anova à un facteur)</vt:lpstr>
      <vt:lpstr>Anova à un facteur</vt:lpstr>
      <vt:lpstr>Anova à un facteur</vt:lpstr>
      <vt:lpstr>Anova à un facteur</vt:lpstr>
      <vt:lpstr>Anova à un facteur : présentation des différences</vt:lpstr>
      <vt:lpstr>Les tests post-hoc</vt:lpstr>
      <vt:lpstr>Les tests post-hoc</vt:lpstr>
      <vt:lpstr>Les tests post-hoc</vt:lpstr>
      <vt:lpstr>Illustration graphique : 3 groupes</vt:lpstr>
      <vt:lpstr>Illustration graphique : trois groupes</vt:lpstr>
      <vt:lpstr>Analyse univariée</vt:lpstr>
      <vt:lpstr>Analyse univariée</vt:lpstr>
      <vt:lpstr>Analyse univariée</vt:lpstr>
      <vt:lpstr>Analyse univariée</vt:lpstr>
      <vt:lpstr>Analyse univariée</vt:lpstr>
      <vt:lpstr>Analyse de covariance Ancova</vt:lpstr>
      <vt:lpstr>Analyse de covariance Ancova</vt:lpstr>
      <vt:lpstr>Analyse de covariance Ancova</vt:lpstr>
      <vt:lpstr>Analyse Multivariée</vt:lpstr>
      <vt:lpstr>Analyse Multivariée</vt:lpstr>
      <vt:lpstr>Analyse Multivariée</vt:lpstr>
      <vt:lpstr>Analyse Multivariée</vt:lpstr>
      <vt:lpstr>Analyse de covariance Multivariée (Mancova)</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répétées</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Analyse de variance mesures factorielle</vt:lpstr>
      <vt:lpstr>La corrélation de Pearson </vt:lpstr>
      <vt:lpstr>Tests paramétriques</vt:lpstr>
      <vt:lpstr>La corrélation multiple et partielle</vt:lpstr>
      <vt:lpstr>La corrélation de Pearson </vt:lpstr>
      <vt:lpstr>Illustration graphique de la corrélation de Pearson </vt:lpstr>
      <vt:lpstr>Illustration graphique de la corrélation de Pearson </vt:lpstr>
      <vt:lpstr>Tests non paramétriques</vt:lpstr>
      <vt:lpstr>Tests non paramétriques</vt:lpstr>
      <vt:lpstr>Tests non paramétriques</vt:lpstr>
      <vt:lpstr>Tests non paramétriques</vt:lpstr>
      <vt:lpstr>Tests non paramétriques</vt:lpstr>
      <vt:lpstr>Tests non paramétriques</vt:lpstr>
      <vt:lpstr>Le test de Wilcoxon</vt:lpstr>
      <vt:lpstr>Le test de Wilcoxon</vt:lpstr>
      <vt:lpstr>Le test de Kruskall Wallis</vt:lpstr>
      <vt:lpstr>Le test de Kruskall Wallis</vt:lpstr>
      <vt:lpstr>Test non paramétrique Kruskal-Wallis</vt:lpstr>
      <vt:lpstr>Tests non paramétriques</vt:lpstr>
      <vt:lpstr>Le test du coefficient de corrélation de Spearman</vt:lpstr>
      <vt:lpstr>Le test de corrélation des rangs de Kendall</vt:lpstr>
      <vt:lpstr>Régression linéaire</vt:lpstr>
      <vt:lpstr>Régression linéaire</vt:lpstr>
      <vt:lpstr>Régression linéaire</vt:lpstr>
      <vt:lpstr>Régression linéaire</vt:lpstr>
      <vt:lpstr>Régression linéaire multiple</vt:lpstr>
      <vt:lpstr>Régression linéaire</vt:lpstr>
      <vt:lpstr>Régression linéaire</vt:lpstr>
      <vt:lpstr>Régression linéaire</vt:lpstr>
      <vt:lpstr>Régression linéaire</vt:lpstr>
      <vt:lpstr>Traitement des variables nominales </vt:lpstr>
      <vt:lpstr>Test de Khi2</vt:lpstr>
      <vt:lpstr>Test de Khi2</vt:lpstr>
      <vt:lpstr>Test de Khi2</vt:lpstr>
      <vt:lpstr>Test de Khi2</vt:lpstr>
      <vt:lpstr>Test de Khi2</vt:lpstr>
      <vt:lpstr>Le test de Khi2 globale</vt:lpstr>
      <vt:lpstr>PowerPoint Presentation</vt:lpstr>
      <vt:lpstr>Modélisation statistique</vt:lpstr>
      <vt:lpstr>Modélisation statistique</vt:lpstr>
      <vt:lpstr>Modélisation statistique </vt:lpstr>
      <vt:lpstr>Modélisation statistique  </vt:lpstr>
      <vt:lpstr>Nature de variables dans les modèles statistiques</vt:lpstr>
      <vt:lpstr>Nature de variables dans les modèles statistiques</vt:lpstr>
      <vt:lpstr>Modélisation statistique de seconde génération  </vt:lpstr>
      <vt:lpstr>Modélisation statistique de seconde génération  </vt:lpstr>
      <vt:lpstr>Modélisation statistique de seconde génération  </vt:lpstr>
      <vt:lpstr>Modélisation statistique de seconde génération  </vt:lpstr>
      <vt:lpstr>Développement des échelles de mesure</vt:lpstr>
      <vt:lpstr>Les instruments de mesure</vt:lpstr>
      <vt:lpstr>Les instruments de mesure</vt:lpstr>
      <vt:lpstr>Les préoccupations méthodologiques</vt:lpstr>
      <vt:lpstr>Les notions de fiabilité et de validité</vt:lpstr>
      <vt:lpstr>Illustration de la fiabilité et la validité</vt:lpstr>
      <vt:lpstr>Fiabilité et validité des échelles de mesure</vt:lpstr>
      <vt:lpstr>La stabilité </vt:lpstr>
      <vt:lpstr>La consistance interne</vt:lpstr>
      <vt:lpstr>La consistance interne</vt:lpstr>
      <vt:lpstr>La consistance interne</vt:lpstr>
      <vt:lpstr>La consistance interne</vt:lpstr>
      <vt:lpstr>La consistance interne</vt:lpstr>
      <vt:lpstr>La consistance interne</vt:lpstr>
      <vt:lpstr>La consistance interne</vt:lpstr>
      <vt:lpstr>La consistance interne</vt:lpstr>
      <vt:lpstr>La consistance interne</vt:lpstr>
      <vt:lpstr>La consistance interne</vt:lpstr>
      <vt:lpstr>La méthode des deux moitiés</vt:lpstr>
      <vt:lpstr>La fiabilité inter-évaluateurs</vt:lpstr>
      <vt:lpstr>La méthode des deux moitiés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Sensibilité</vt:lpstr>
      <vt:lpstr>La validité</vt:lpstr>
      <vt:lpstr>La validité du contenu</vt:lpstr>
      <vt:lpstr>La validité prédictive</vt:lpstr>
      <vt:lpstr>La validité concourante</vt:lpstr>
      <vt:lpstr>La validité de critère</vt:lpstr>
      <vt:lpstr>La validité de construit</vt:lpstr>
      <vt:lpstr>La validité de construit</vt:lpstr>
      <vt:lpstr>La validité nomologique</vt:lpstr>
      <vt:lpstr>La validité convergente </vt:lpstr>
      <vt:lpstr>La validité discriminante</vt:lpstr>
      <vt:lpstr>En conclusion </vt:lpstr>
      <vt:lpstr>Analyse factorielle exploratoire</vt:lpstr>
      <vt:lpstr>Analyse factorielle exploratoire</vt:lpstr>
      <vt:lpstr>Analyse factorielle exploratoire :les méthodes d’extraction</vt:lpstr>
      <vt:lpstr>Analyse factorielle exploratoire :les méthodes de rotation</vt:lpstr>
      <vt:lpstr>Analyse factorielle exploratoire</vt:lpstr>
      <vt:lpstr>Possibilté de factorisation </vt:lpstr>
      <vt:lpstr>Analyse factorielle exploratoire</vt:lpstr>
      <vt:lpstr>Analyse factorielle exploratoire</vt:lpstr>
      <vt:lpstr>Analyse factorielle exploratoire</vt:lpstr>
      <vt:lpstr>Analyse factorielle exploratoire</vt:lpstr>
      <vt:lpstr>Analyse factorielle exploratoire</vt:lpstr>
      <vt:lpstr>Analyse factorielle exploratoire</vt:lpstr>
      <vt:lpstr>Analyse de la structure de covariance</vt:lpstr>
      <vt:lpstr>Analyse factorielle confirmatoire</vt:lpstr>
      <vt:lpstr>L'analyse factorielle confirmatoire (CFA) </vt:lpstr>
      <vt:lpstr>L'analyse factorielle confirmatoire (CFA) </vt:lpstr>
      <vt:lpstr>L'analyse factorielle confirmatoire (CFA) </vt:lpstr>
      <vt:lpstr>Analyse factorielle confirmatoire de second ordre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Validation croisée (adaptation des échelles de mesure )</vt:lpstr>
      <vt:lpstr>Echelles de mesure tunisiennes: il faut encore valider !</vt:lpstr>
      <vt:lpstr>Merci pour votre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Gérald Olivier</dc:creator>
  <cp:lastModifiedBy>NOOMEN GUELMAMI</cp:lastModifiedBy>
  <cp:revision>292</cp:revision>
  <dcterms:created xsi:type="dcterms:W3CDTF">2006-10-17T07:07:57Z</dcterms:created>
  <dcterms:modified xsi:type="dcterms:W3CDTF">2022-02-07T14:55:57Z</dcterms:modified>
</cp:coreProperties>
</file>